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18"/>
  </p:notesMasterIdLst>
  <p:sldIdLst>
    <p:sldId id="1300" r:id="rId5"/>
    <p:sldId id="1349" r:id="rId6"/>
    <p:sldId id="1291" r:id="rId7"/>
    <p:sldId id="1350" r:id="rId8"/>
    <p:sldId id="1351" r:id="rId9"/>
    <p:sldId id="1352" r:id="rId10"/>
    <p:sldId id="1353" r:id="rId11"/>
    <p:sldId id="1357" r:id="rId12"/>
    <p:sldId id="1354" r:id="rId13"/>
    <p:sldId id="1355" r:id="rId14"/>
    <p:sldId id="1356" r:id="rId15"/>
    <p:sldId id="1358" r:id="rId16"/>
    <p:sldId id="1250" r:id="rId17"/>
  </p:sldIdLst>
  <p:sldSz cx="12192000" cy="6858000"/>
  <p:notesSz cx="6858000" cy="9144000"/>
  <p:custDataLst>
    <p:tags r:id="rId19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92" userDrawn="1">
          <p15:clr>
            <a:srgbClr val="A4A3A4"/>
          </p15:clr>
        </p15:guide>
        <p15:guide id="2" pos="192" userDrawn="1">
          <p15:clr>
            <a:srgbClr val="A4A3A4"/>
          </p15:clr>
        </p15:guide>
        <p15:guide id="3" orient="horz" pos="1080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DEEFF"/>
    <a:srgbClr val="F9FFEB"/>
    <a:srgbClr val="EDFFC5"/>
    <a:srgbClr val="7FBA00"/>
    <a:srgbClr val="EBEEF9"/>
    <a:srgbClr val="213164"/>
    <a:srgbClr val="FED500"/>
    <a:srgbClr val="484F9E"/>
    <a:srgbClr val="F6AB1B"/>
    <a:srgbClr val="F7BA1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A1D601-D6A5-62D2-711B-43242659F1EF}" v="371" dt="2025-08-14T05:31:56.644"/>
    <p1510:client id="{9BD77350-E62D-A595-3CF0-F1230CA1306E}" v="18" dt="2025-08-14T05:34:50.9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792"/>
        <p:guide orient="horz" pos="1080"/>
        <p:guide pos="1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gs" Target="tags/tag1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pPr algn="r"/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19783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="" xmlns:a16="http://schemas.microsoft.com/office/drawing/2014/main" id="{7839BF32-23F1-0514-1672-5AE4AB500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>
            <a:extLst>
              <a:ext uri="{FF2B5EF4-FFF2-40B4-BE49-F238E27FC236}">
                <a16:creationId xmlns="" xmlns:a16="http://schemas.microsoft.com/office/drawing/2014/main" id="{EF06C08A-200A-0E8C-55D0-5D4BC07B5F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>
            <a:extLst>
              <a:ext uri="{FF2B5EF4-FFF2-40B4-BE49-F238E27FC236}">
                <a16:creationId xmlns="" xmlns:a16="http://schemas.microsoft.com/office/drawing/2014/main" id="{C29C00B7-3928-D803-DCB2-F342254D8C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1233277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100" b="1" spc="-5" dirty="0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4420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="" xmlns:a16="http://schemas.microsoft.com/office/drawing/2014/main" id="{CD97FCEE-C2A8-37D5-A996-49BB545B3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>
            <a:extLst>
              <a:ext uri="{FF2B5EF4-FFF2-40B4-BE49-F238E27FC236}">
                <a16:creationId xmlns="" xmlns:a16="http://schemas.microsoft.com/office/drawing/2014/main" id="{975B8980-94AA-8A6F-430D-0494B7C176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>
            <a:extLst>
              <a:ext uri="{FF2B5EF4-FFF2-40B4-BE49-F238E27FC236}">
                <a16:creationId xmlns="" xmlns:a16="http://schemas.microsoft.com/office/drawing/2014/main" id="{6A7D6731-161F-2215-BDD4-38D7B762C4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1244211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1211089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="" xmlns:a16="http://schemas.microsoft.com/office/drawing/2014/main" id="{CB634D27-F068-EBEB-8770-15B1970FD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>
            <a:extLst>
              <a:ext uri="{FF2B5EF4-FFF2-40B4-BE49-F238E27FC236}">
                <a16:creationId xmlns="" xmlns:a16="http://schemas.microsoft.com/office/drawing/2014/main" id="{3EC7E5E5-08B1-E327-1392-BDBF845246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>
            <a:extLst>
              <a:ext uri="{FF2B5EF4-FFF2-40B4-BE49-F238E27FC236}">
                <a16:creationId xmlns="" xmlns:a16="http://schemas.microsoft.com/office/drawing/2014/main" id="{962BD9A5-ADCC-1A80-1BEB-CABC569E0A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3857319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="" xmlns:a16="http://schemas.microsoft.com/office/drawing/2014/main" id="{CC7FEBF0-06E5-C2B8-032E-BD1140EC0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>
            <a:extLst>
              <a:ext uri="{FF2B5EF4-FFF2-40B4-BE49-F238E27FC236}">
                <a16:creationId xmlns="" xmlns:a16="http://schemas.microsoft.com/office/drawing/2014/main" id="{1C6BB7A9-64CC-4552-CA05-10714EF8D5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>
            <a:extLst>
              <a:ext uri="{FF2B5EF4-FFF2-40B4-BE49-F238E27FC236}">
                <a16:creationId xmlns="" xmlns:a16="http://schemas.microsoft.com/office/drawing/2014/main" id="{696E12A9-0FB9-1C33-EAD4-8BC34D67D7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2680100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="" xmlns:a16="http://schemas.microsoft.com/office/drawing/2014/main" id="{9912BB92-19C5-FEAF-8CF0-0A26FF157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>
            <a:extLst>
              <a:ext uri="{FF2B5EF4-FFF2-40B4-BE49-F238E27FC236}">
                <a16:creationId xmlns="" xmlns:a16="http://schemas.microsoft.com/office/drawing/2014/main" id="{D21BCEAF-EE14-3457-B94E-B4E055AD96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>
            <a:extLst>
              <a:ext uri="{FF2B5EF4-FFF2-40B4-BE49-F238E27FC236}">
                <a16:creationId xmlns="" xmlns:a16="http://schemas.microsoft.com/office/drawing/2014/main" id="{E33C037B-43A5-DBE4-60BB-7D8372DCD2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2946139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="" xmlns:a16="http://schemas.microsoft.com/office/drawing/2014/main" id="{605ABAFC-C9BD-AB1E-8A8A-9EDC55689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>
            <a:extLst>
              <a:ext uri="{FF2B5EF4-FFF2-40B4-BE49-F238E27FC236}">
                <a16:creationId xmlns="" xmlns:a16="http://schemas.microsoft.com/office/drawing/2014/main" id="{3CC989CB-9A3F-2F71-382B-9645325FE3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US" b="1" dirty="0"/>
          </a:p>
        </p:txBody>
      </p:sp>
      <p:sp>
        <p:nvSpPr>
          <p:cNvPr id="59" name="Google Shape;59;g5fab984687_2_0:notes">
            <a:extLst>
              <a:ext uri="{FF2B5EF4-FFF2-40B4-BE49-F238E27FC236}">
                <a16:creationId xmlns="" xmlns:a16="http://schemas.microsoft.com/office/drawing/2014/main" id="{1EAE55A1-FB6B-6141-FCEA-50C1C0732E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4247441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="" xmlns:a16="http://schemas.microsoft.com/office/drawing/2014/main" id="{D4F84F44-6F11-41C0-2531-B2D840049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>
            <a:extLst>
              <a:ext uri="{FF2B5EF4-FFF2-40B4-BE49-F238E27FC236}">
                <a16:creationId xmlns="" xmlns:a16="http://schemas.microsoft.com/office/drawing/2014/main" id="{CFFEF418-B406-D0A7-8310-136EE4643B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>
            <a:extLst>
              <a:ext uri="{FF2B5EF4-FFF2-40B4-BE49-F238E27FC236}">
                <a16:creationId xmlns="" xmlns:a16="http://schemas.microsoft.com/office/drawing/2014/main" id="{C7A9698E-E051-C03D-505A-30B549F0D0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312060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="" xmlns:a16="http://schemas.microsoft.com/office/drawing/2014/main" id="{D2949AFF-78D6-50DA-B607-940763F2C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>
            <a:extLst>
              <a:ext uri="{FF2B5EF4-FFF2-40B4-BE49-F238E27FC236}">
                <a16:creationId xmlns="" xmlns:a16="http://schemas.microsoft.com/office/drawing/2014/main" id="{7361DAE3-574F-2869-A475-53A418F0F3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>
            <a:extLst>
              <a:ext uri="{FF2B5EF4-FFF2-40B4-BE49-F238E27FC236}">
                <a16:creationId xmlns="" xmlns:a16="http://schemas.microsoft.com/office/drawing/2014/main" id="{4598F59E-E26E-B08C-63A5-3796B21899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1634077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8234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D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46151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D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24419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D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14842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D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02083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D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6699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77187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428266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258C18A-94E2-AE13-8B06-BA9F6BD6D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089E-5BFA-40F0-B876-ADFE03496B7F}" type="datetimeFigureOut">
              <a:rPr lang="en-IN" smtClean="0"/>
              <a:pPr/>
              <a:t>04-09-2025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1E892B4-0FB0-425D-7C43-06BB328A9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8D29878-4D45-882F-621F-195E0CE49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3122C-94FD-45B7-812A-8C690DBDD32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09534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12180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60282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344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41693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5858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=""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153E6A6-60E4-FE14-1CBC-8CC211274D1C}"/>
              </a:ext>
            </a:extLst>
          </p:cNvPr>
          <p:cNvSpPr/>
          <p:nvPr userDrawn="1"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2C7CE881-772B-9023-3054-4B219B75D755}"/>
              </a:ext>
            </a:extLst>
          </p:cNvPr>
          <p:cNvSpPr/>
          <p:nvPr userDrawn="1"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=""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7B91A16-5D54-2FC0-B0FD-A78085FC1313}"/>
              </a:ext>
            </a:extLst>
          </p:cNvPr>
          <p:cNvSpPr/>
          <p:nvPr userDrawn="1"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14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itting at a desk with a computer&#10;&#10;Description automatically generated">
            <a:extLst>
              <a:ext uri="{FF2B5EF4-FFF2-40B4-BE49-F238E27FC236}">
                <a16:creationId xmlns="" xmlns:a16="http://schemas.microsoft.com/office/drawing/2014/main" id="{02540B31-8123-24C6-B0F3-4444B51E9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BB9AA95F-56F4-3F03-5804-8F7C6AFCE0BB}"/>
              </a:ext>
            </a:extLst>
          </p:cNvPr>
          <p:cNvSpPr/>
          <p:nvPr/>
        </p:nvSpPr>
        <p:spPr>
          <a:xfrm>
            <a:off x="8687544" y="584200"/>
            <a:ext cx="2110444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E395316D-1E70-9E4D-C82D-DC6493EC4CED}"/>
              </a:ext>
            </a:extLst>
          </p:cNvPr>
          <p:cNvSpPr txBox="1"/>
          <p:nvPr/>
        </p:nvSpPr>
        <p:spPr>
          <a:xfrm>
            <a:off x="4093474" y="2008766"/>
            <a:ext cx="7280118" cy="99520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</a:rPr>
              <a:t>Capstone Project Title/Name</a:t>
            </a:r>
          </a:p>
          <a:p>
            <a:pPr algn="r"/>
            <a:r>
              <a:rPr lang="en-US" sz="1800" b="1" dirty="0">
                <a:solidFill>
                  <a:schemeClr val="bg1"/>
                </a:solidFill>
              </a:rPr>
              <a:t>Carbon Footprint Optimization in Supply Chain Logistics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="" xmlns:a16="http://schemas.microsoft.com/office/drawing/2014/main" id="{2A27540A-9E08-71C9-C49B-6AA04DE6EB1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943" y="867733"/>
            <a:ext cx="1263157" cy="4108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BC3452E-282B-E1CE-1049-3451E4122F16}"/>
              </a:ext>
            </a:extLst>
          </p:cNvPr>
          <p:cNvSpPr txBox="1"/>
          <p:nvPr/>
        </p:nvSpPr>
        <p:spPr>
          <a:xfrm>
            <a:off x="4760259" y="3494966"/>
            <a:ext cx="6498291" cy="267034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IN" dirty="0">
                <a:solidFill>
                  <a:schemeClr val="bg1"/>
                </a:solidFill>
              </a:rPr>
              <a:t>&lt;Team Lead Name&gt;Vaibhav </a:t>
            </a:r>
            <a:r>
              <a:rPr lang="en-IN" dirty="0" err="1">
                <a:solidFill>
                  <a:schemeClr val="bg1"/>
                </a:solidFill>
              </a:rPr>
              <a:t>Pundekar</a:t>
            </a:r>
            <a:endParaRPr lang="en-IN" dirty="0">
              <a:solidFill>
                <a:schemeClr val="bg1"/>
              </a:solidFill>
            </a:endParaRPr>
          </a:p>
          <a:p>
            <a:pPr algn="just"/>
            <a:r>
              <a:rPr lang="en-IN" dirty="0">
                <a:solidFill>
                  <a:schemeClr val="bg1"/>
                </a:solidFill>
              </a:rPr>
              <a:t>&lt;Team Member 1&gt;   Neha Yelane</a:t>
            </a:r>
          </a:p>
          <a:p>
            <a:pPr algn="just"/>
            <a:r>
              <a:rPr lang="en-IN" sz="1850" dirty="0">
                <a:solidFill>
                  <a:schemeClr val="bg1"/>
                </a:solidFill>
              </a:rPr>
              <a:t>&lt;Team Member 2&gt;    Mrunal </a:t>
            </a:r>
            <a:r>
              <a:rPr lang="en-IN" sz="1850" dirty="0" err="1">
                <a:solidFill>
                  <a:schemeClr val="bg1"/>
                </a:solidFill>
              </a:rPr>
              <a:t>Pawade</a:t>
            </a:r>
            <a:r>
              <a:rPr lang="en-IN" sz="1850" dirty="0">
                <a:solidFill>
                  <a:schemeClr val="bg1"/>
                </a:solidFill>
              </a:rPr>
              <a:t> </a:t>
            </a:r>
          </a:p>
          <a:p>
            <a:pPr algn="just"/>
            <a:r>
              <a:rPr lang="en-IN" sz="1850" dirty="0">
                <a:solidFill>
                  <a:schemeClr val="bg1"/>
                </a:solidFill>
              </a:rPr>
              <a:t>&lt;Team Member 3&gt;    Gayatri </a:t>
            </a:r>
            <a:r>
              <a:rPr lang="en-IN" sz="1850" dirty="0" err="1">
                <a:solidFill>
                  <a:schemeClr val="bg1"/>
                </a:solidFill>
              </a:rPr>
              <a:t>Nachankar</a:t>
            </a:r>
            <a:endParaRPr lang="en-IN" sz="1850" dirty="0">
              <a:solidFill>
                <a:schemeClr val="bg1"/>
              </a:solidFill>
            </a:endParaRPr>
          </a:p>
          <a:p>
            <a:pPr algn="just"/>
            <a:r>
              <a:rPr lang="en-IN" sz="1850" dirty="0">
                <a:solidFill>
                  <a:schemeClr val="bg1"/>
                </a:solidFill>
              </a:rPr>
              <a:t>&lt;Team Member 4&gt;    Vinay Vaidya</a:t>
            </a:r>
          </a:p>
          <a:p>
            <a:r>
              <a:rPr lang="en-IN" dirty="0">
                <a:solidFill>
                  <a:schemeClr val="bg1"/>
                </a:solidFill>
              </a:rPr>
              <a:t>                                                          &lt;Mentor Name&gt;</a:t>
            </a:r>
          </a:p>
          <a:p>
            <a:pPr lvl="5" algn="r"/>
            <a:r>
              <a:rPr lang="en-IN" dirty="0">
                <a:solidFill>
                  <a:schemeClr val="bg1"/>
                </a:solidFill>
              </a:rPr>
              <a:t>Saurabh </a:t>
            </a:r>
            <a:r>
              <a:rPr lang="en-IN" dirty="0" err="1">
                <a:solidFill>
                  <a:schemeClr val="bg1"/>
                </a:solidFill>
              </a:rPr>
              <a:t>Tembhurane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College Name -  </a:t>
            </a:r>
            <a:r>
              <a:rPr lang="en-IN" dirty="0" err="1">
                <a:solidFill>
                  <a:schemeClr val="bg1"/>
                </a:solidFill>
              </a:rPr>
              <a:t>Sipna</a:t>
            </a:r>
            <a:r>
              <a:rPr lang="en-IN" dirty="0">
                <a:solidFill>
                  <a:schemeClr val="bg1"/>
                </a:solidFill>
              </a:rPr>
              <a:t> College of engineering and       technology </a:t>
            </a:r>
            <a:r>
              <a:rPr lang="en-IN" dirty="0" err="1">
                <a:solidFill>
                  <a:schemeClr val="bg1"/>
                </a:solidFill>
              </a:rPr>
              <a:t>amravati</a:t>
            </a:r>
            <a:endParaRPr lang="en-IN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000950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="" xmlns:a16="http://schemas.microsoft.com/office/drawing/2014/main" id="{42F31CEF-5515-4F5D-1100-281FEB2D1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E7B0A38-E51F-FAB3-43A3-E6F66F53FEEB}"/>
              </a:ext>
            </a:extLst>
          </p:cNvPr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Conclusion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205A772F-AA2F-0824-304C-1925559E5831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06E9CBEC-F1FC-394F-7EA2-435313091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71" y="1467695"/>
            <a:ext cx="10470692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💰 Economic efficiency (reduced costs, improved brand value).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Carbon footprint optimization in logistics is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essential for sustainable development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AI, IoT, Blockchain, and Renewable Energy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ensures efficient and eco-friendly supply chain operations.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Practices such as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route optimization, green warehousing, sustainable packaging, and reverse logistics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significantly reduce emissions.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approach provides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dual benefit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🌍 Environmental sustainability (lower CO₂ emissions).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Collaboration between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industries, governments, and consumers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crucial for achieving a carbon-neutral supply chain.</a:t>
            </a:r>
          </a:p>
        </p:txBody>
      </p:sp>
    </p:spTree>
    <p:extLst>
      <p:ext uri="{BB962C8B-B14F-4D97-AF65-F5344CB8AC3E}">
        <p14:creationId xmlns="" xmlns:p14="http://schemas.microsoft.com/office/powerpoint/2010/main" val="154726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="" xmlns:a16="http://schemas.microsoft.com/office/drawing/2014/main" id="{AD19869F-96B9-5203-AAF3-45AE6C4BE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90D9D66-F842-8A54-E13C-54231FFCB3A9}"/>
              </a:ext>
            </a:extLst>
          </p:cNvPr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Future Perspective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0775EF88-7E4D-D10C-498C-A7D20A3B78E2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6D733658-C7B0-96A7-4480-8FB8C9039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71" y="1615993"/>
            <a:ext cx="9770623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Wider Adoption of Electric &amp; Hydrogen Vehicles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⚡🚚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Transition from fossil-fuel fleets to zero-emission alternatives.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of AI-Driven Digital Twins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🤖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Virtual supply chain models to forecast emissions and optimize decisions.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Policies &amp; Incentives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🏛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Stronger sustainability regulations, subsidies, and carbon tax benefits.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Global Collaboration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🌍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Joint efforts between industries, governments, and consumers to achieve carbon neutrality.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Expansion of Green Corridors for Freight Movement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🚆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Dedicated low-emission transport routes for sustainable logistics.</a:t>
            </a:r>
          </a:p>
        </p:txBody>
      </p:sp>
    </p:spTree>
    <p:extLst>
      <p:ext uri="{BB962C8B-B14F-4D97-AF65-F5344CB8AC3E}">
        <p14:creationId xmlns="" xmlns:p14="http://schemas.microsoft.com/office/powerpoint/2010/main" val="459288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96007" y="2447778"/>
            <a:ext cx="5799986" cy="66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err="1" smtClean="0"/>
              <a:t>Github</a:t>
            </a:r>
            <a:r>
              <a:rPr lang="en-US" b="1" u="sng" dirty="0" smtClean="0"/>
              <a:t> </a:t>
            </a:r>
            <a:r>
              <a:rPr lang="en-US" b="1" u="sng" dirty="0" smtClean="0"/>
              <a:t>Project Link</a:t>
            </a:r>
            <a:r>
              <a:rPr lang="en-US" dirty="0" smtClean="0"/>
              <a:t>;-</a:t>
            </a:r>
          </a:p>
          <a:p>
            <a:r>
              <a:rPr lang="en-US" dirty="0" smtClean="0"/>
              <a:t>https</a:t>
            </a:r>
            <a:r>
              <a:rPr lang="en-US" dirty="0" smtClean="0"/>
              <a:t>://</a:t>
            </a:r>
            <a:r>
              <a:rPr lang="en-US" dirty="0" smtClean="0"/>
              <a:t>github.com/vaibhavpundekar?tab=repositories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1;g5fab984687_2_0">
            <a:extLst>
              <a:ext uri="{FF2B5EF4-FFF2-40B4-BE49-F238E27FC236}">
                <a16:creationId xmlns="" xmlns:a16="http://schemas.microsoft.com/office/drawing/2014/main" id="{0C30A77F-BE9B-73CB-CC7F-A1F8B5B87AB9}"/>
              </a:ext>
            </a:extLst>
          </p:cNvPr>
          <p:cNvSpPr txBox="1">
            <a:spLocks/>
          </p:cNvSpPr>
          <p:nvPr/>
        </p:nvSpPr>
        <p:spPr>
          <a:xfrm>
            <a:off x="4315206" y="3214562"/>
            <a:ext cx="3561588" cy="98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US" sz="5000" b="1">
                <a:solidFill>
                  <a:srgbClr val="213163"/>
                </a:solidFill>
              </a:rPr>
              <a:t>Thank You</a:t>
            </a:r>
            <a:endParaRPr lang="en-US" sz="5000"/>
          </a:p>
        </p:txBody>
      </p:sp>
    </p:spTree>
    <p:extLst>
      <p:ext uri="{BB962C8B-B14F-4D97-AF65-F5344CB8AC3E}">
        <p14:creationId xmlns="" xmlns:p14="http://schemas.microsoft.com/office/powerpoint/2010/main" val="354436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="" xmlns:a16="http://schemas.microsoft.com/office/drawing/2014/main" id="{982100C0-8C1F-4181-DD75-D87774F4B0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55DF1CE7-F465-D81C-97B0-79E3F2480924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="" xmlns:a16="http://schemas.microsoft.com/office/drawing/2014/main" id="{583006E0-F63C-4BA4-389D-C91A4075610B}"/>
              </a:ext>
            </a:extLst>
          </p:cNvPr>
          <p:cNvSpPr txBox="1">
            <a:spLocks noGrp="1"/>
          </p:cNvSpPr>
          <p:nvPr/>
        </p:nvSpPr>
        <p:spPr>
          <a:xfrm>
            <a:off x="407838" y="873305"/>
            <a:ext cx="5025142" cy="687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000" b="1">
                <a:solidFill>
                  <a:srgbClr val="213163"/>
                </a:solidFill>
              </a:rPr>
              <a:t>Project Objectives</a:t>
            </a:r>
            <a:endParaRPr lang="en-US" sz="200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14668EA-F609-4C8E-7E33-C8D4F3A31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265" y="1124611"/>
            <a:ext cx="4602826" cy="4613712"/>
          </a:xfrm>
          <a:prstGeom prst="rect">
            <a:avLst/>
          </a:prstGeom>
        </p:spPr>
      </p:pic>
      <p:sp>
        <p:nvSpPr>
          <p:cNvPr id="8" name="Google Shape;62;g5fab984687_2_0">
            <a:extLst>
              <a:ext uri="{FF2B5EF4-FFF2-40B4-BE49-F238E27FC236}">
                <a16:creationId xmlns="" xmlns:a16="http://schemas.microsoft.com/office/drawing/2014/main" id="{761FE11B-F08F-EA24-6ECA-6D0A1BF1E903}"/>
              </a:ext>
            </a:extLst>
          </p:cNvPr>
          <p:cNvSpPr txBox="1"/>
          <p:nvPr/>
        </p:nvSpPr>
        <p:spPr>
          <a:xfrm>
            <a:off x="407838" y="1715981"/>
            <a:ext cx="5369163" cy="318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182880" indent="-1828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/>
              <a:t>Problem Statement</a:t>
            </a:r>
            <a:endParaRPr lang="en-US" sz="1100"/>
          </a:p>
          <a:p>
            <a:pPr marL="182880" indent="-1828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/>
              <a:t>Project Overview – Introduction</a:t>
            </a:r>
          </a:p>
          <a:p>
            <a:pPr marL="182880" indent="-1828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/>
              <a:t>End Users</a:t>
            </a:r>
          </a:p>
          <a:p>
            <a:pPr marL="182880" indent="-1828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/>
              <a:t>Wow Factor in Project</a:t>
            </a:r>
          </a:p>
          <a:p>
            <a:pPr marL="182880" indent="-1828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/>
              <a:t>Modelling/Block Diagram/Flow of Project</a:t>
            </a:r>
          </a:p>
          <a:p>
            <a:pPr marL="182880" indent="-1828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/>
              <a:t>Result/outcomes</a:t>
            </a:r>
          </a:p>
          <a:p>
            <a:pPr marL="182880" indent="-1828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/>
              <a:t>Conclusion</a:t>
            </a:r>
          </a:p>
          <a:p>
            <a:pPr marL="182880" indent="-1828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/>
              <a:t>Future Perspective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endParaRPr lang="en-US" sz="1100"/>
          </a:p>
        </p:txBody>
      </p:sp>
    </p:spTree>
    <p:extLst>
      <p:ext uri="{BB962C8B-B14F-4D97-AF65-F5344CB8AC3E}">
        <p14:creationId xmlns="" xmlns:p14="http://schemas.microsoft.com/office/powerpoint/2010/main" val="3442668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Problem Statement</a:t>
            </a:r>
            <a:endParaRPr lang="en-US" sz="185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1365C893-2FDF-21FF-3B51-777D91501B7C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69693C3-4D46-A8B6-F07A-FA75E5C8724C}"/>
              </a:ext>
            </a:extLst>
          </p:cNvPr>
          <p:cNvSpPr txBox="1"/>
          <p:nvPr/>
        </p:nvSpPr>
        <p:spPr>
          <a:xfrm>
            <a:off x="202071" y="1557245"/>
            <a:ext cx="11213642" cy="2678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Traditional logistics heavily depend on fossil fuels.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High CO₂ emissions from freight transportation and warehousing.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Lack of real-time tracking of carbon footprints.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Need for sustainable practices in supply chain management.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746043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="" xmlns:a16="http://schemas.microsoft.com/office/drawing/2014/main" id="{6CFA96E3-C7EB-55DF-2AA8-2936B30AF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CBEBBBA-5CF4-5202-786C-054FC76F51FF}"/>
              </a:ext>
            </a:extLst>
          </p:cNvPr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Project Overview - Introduction</a:t>
            </a:r>
            <a:endParaRPr lang="en-US" sz="185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C9D36B33-2DAC-4F13-4E60-E206B01FE04F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B204E533-2B60-FA70-7920-0BE0AC9F9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692" y="1172592"/>
            <a:ext cx="11256504" cy="4888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Logistics and supply chain activities are major contributors to global CO₂ emissions.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Carbon footprint optimization aims to reduce greenhouse gases at every stage of the supply chain.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focuses on: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Transportation: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Route optimization, electric vehicles, alternative fuels.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Warehousing: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of renewable energy, energy-efficient operations.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Packaging: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Eco-friendly and right-size packaging solutions.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Reverse Logistics: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Recycling, reusing, and remanufacturing returned goods.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integrating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AI, IoT, Blockchain, and Big Data Analytics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companies can achieve real-time monitoring and sustainable decision-making.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Ultimately, this approach supports both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environmental sustainability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 efficiency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logistics operations.</a:t>
            </a:r>
          </a:p>
        </p:txBody>
      </p:sp>
    </p:spTree>
    <p:extLst>
      <p:ext uri="{BB962C8B-B14F-4D97-AF65-F5344CB8AC3E}">
        <p14:creationId xmlns="" xmlns:p14="http://schemas.microsoft.com/office/powerpoint/2010/main" val="4094747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="" xmlns:a16="http://schemas.microsoft.com/office/drawing/2014/main" id="{82ED5FB8-425A-4665-42F5-5CC706CCA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B9B8291-8A2E-40AC-9C88-A70F47D7B60C}"/>
              </a:ext>
            </a:extLst>
          </p:cNvPr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End Users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A6FCDAF6-8CC4-501B-E7B6-453DC4924D09}"/>
              </a:ext>
            </a:extLst>
          </p:cNvPr>
          <p:cNvCxnSpPr/>
          <p:nvPr/>
        </p:nvCxnSpPr>
        <p:spPr>
          <a:xfrm>
            <a:off x="10162" y="5907652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9E505D4-D82B-D483-C874-035FDF009E78}"/>
              </a:ext>
            </a:extLst>
          </p:cNvPr>
          <p:cNvSpPr txBox="1"/>
          <p:nvPr/>
        </p:nvSpPr>
        <p:spPr>
          <a:xfrm>
            <a:off x="204116" y="1558384"/>
            <a:ext cx="11383047" cy="4349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Logistics &amp; Transportation Companies</a:t>
            </a:r>
            <a:r>
              <a:rPr lang="en-US" dirty="0"/>
              <a:t> – Can optimize fuel usage, routes, and vehicle fleets to reduce emissions.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Manufacturing &amp; Retail Industries</a:t>
            </a:r>
            <a:r>
              <a:rPr lang="en-US" dirty="0"/>
              <a:t> – Benefit from sustainable warehousing, packaging, and supply chain transparency.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E-Commerce Platforms</a:t>
            </a:r>
            <a:r>
              <a:rPr lang="en-US" dirty="0"/>
              <a:t> – Reduce carbon impact through efficient last-mile delivery and eco-packaging.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Government &amp; Regulatory Bodies</a:t>
            </a:r>
            <a:r>
              <a:rPr lang="en-US" dirty="0"/>
              <a:t> – Use carbon tracking for policy-making and sustainability regulations.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Consumers</a:t>
            </a:r>
            <a:r>
              <a:rPr lang="en-US" dirty="0"/>
              <a:t> – Gain access to eco-friendly products and support companies that practice green logistics.</a:t>
            </a:r>
          </a:p>
        </p:txBody>
      </p:sp>
    </p:spTree>
    <p:extLst>
      <p:ext uri="{BB962C8B-B14F-4D97-AF65-F5344CB8AC3E}">
        <p14:creationId xmlns="" xmlns:p14="http://schemas.microsoft.com/office/powerpoint/2010/main" val="3284349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="" xmlns:a16="http://schemas.microsoft.com/office/drawing/2014/main" id="{83201705-0A2B-4BCF-297B-D9722E1CC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15BFC9B-AE6E-0231-F153-9FA6A53336DE}"/>
              </a:ext>
            </a:extLst>
          </p:cNvPr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Wow Factors in Project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13C30159-1BB7-8E93-3ABC-73786A089387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B72EAA2-125C-674F-C2A5-24EEABAB909E}"/>
              </a:ext>
            </a:extLst>
          </p:cNvPr>
          <p:cNvSpPr txBox="1"/>
          <p:nvPr/>
        </p:nvSpPr>
        <p:spPr>
          <a:xfrm>
            <a:off x="202071" y="1500201"/>
            <a:ext cx="11270792" cy="39714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b="1" dirty="0"/>
              <a:t>AI </a:t>
            </a:r>
            <a:r>
              <a:rPr lang="en-IN" dirty="0" smtClean="0"/>
              <a:t> </a:t>
            </a:r>
            <a:r>
              <a:rPr lang="en-IN" dirty="0"/>
              <a:t>– Smart algorithms reduce travel distance, fuel consumption, and delays.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b="1" dirty="0"/>
              <a:t>Electric &amp; Alternative Fuel Vehicles</a:t>
            </a:r>
            <a:r>
              <a:rPr lang="en-IN" dirty="0"/>
              <a:t> – Adoption of EVs, hydrogen, and biofuel-based fleets to cut emissions.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b="1" dirty="0"/>
              <a:t>Green Warehousing</a:t>
            </a:r>
            <a:r>
              <a:rPr lang="en-IN" dirty="0"/>
              <a:t> – Warehouses powered by solar/wind energy with automated energy-efficient systems.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b="1" dirty="0"/>
              <a:t>Blockchain for Transparency</a:t>
            </a:r>
            <a:r>
              <a:rPr lang="en-IN" dirty="0"/>
              <a:t> – Ensures accurate carbon tracking and builds trust in sustainability reporting.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b="1" dirty="0"/>
              <a:t>Sustainable Packaging</a:t>
            </a:r>
            <a:r>
              <a:rPr lang="en-IN" dirty="0"/>
              <a:t> – Use of biodegradable, recyclable, and right-sized packaging to minimize waste.</a:t>
            </a:r>
          </a:p>
        </p:txBody>
      </p:sp>
    </p:spTree>
    <p:extLst>
      <p:ext uri="{BB962C8B-B14F-4D97-AF65-F5344CB8AC3E}">
        <p14:creationId xmlns="" xmlns:p14="http://schemas.microsoft.com/office/powerpoint/2010/main" val="3937326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="" xmlns:a16="http://schemas.microsoft.com/office/drawing/2014/main" id="{2DA83078-77BF-8732-F35D-B5E0418E3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F43A1D2-BA94-C28C-CC33-20F2A8CBF8E6}"/>
              </a:ext>
            </a:extLst>
          </p:cNvPr>
          <p:cNvSpPr txBox="1"/>
          <p:nvPr/>
        </p:nvSpPr>
        <p:spPr>
          <a:xfrm>
            <a:off x="191909" y="943962"/>
            <a:ext cx="5904091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Modelling/Block Diagram/Flow of Project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1ADAE0B2-C9ED-491C-8F68-0E6205CBB90D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05B0288-566E-1620-72D4-BDE16470B0D7}"/>
              </a:ext>
            </a:extLst>
          </p:cNvPr>
          <p:cNvSpPr txBox="1"/>
          <p:nvPr/>
        </p:nvSpPr>
        <p:spPr>
          <a:xfrm>
            <a:off x="320497" y="1658900"/>
            <a:ext cx="10823754" cy="4402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1" dirty="0"/>
              <a:t>Flow of Project:</a:t>
            </a:r>
          </a:p>
          <a:p>
            <a:pPr>
              <a:buNone/>
            </a:pPr>
            <a:endParaRPr lang="en-IN" dirty="0"/>
          </a:p>
          <a:p>
            <a:pPr>
              <a:buFont typeface="+mj-lt"/>
              <a:buAutoNum type="arabicPeriod"/>
            </a:pPr>
            <a:r>
              <a:rPr lang="en-IN" b="1" dirty="0"/>
              <a:t>Inputs</a:t>
            </a:r>
            <a:endParaRPr lang="en-IN" dirty="0"/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Logistics &amp; Supply Chain Data (transport, warehouse, packaging)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IoT/Telematics Data (fuel, distance, energy use)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Emission Factors</a:t>
            </a:r>
          </a:p>
          <a:p>
            <a:pPr marL="457200" lvl="1"/>
            <a:endParaRPr lang="en-IN" dirty="0"/>
          </a:p>
          <a:p>
            <a:pPr>
              <a:buFont typeface="+mj-lt"/>
              <a:buAutoNum type="arabicPeriod"/>
            </a:pPr>
            <a:r>
              <a:rPr lang="en-IN" b="1" dirty="0"/>
              <a:t>Data Processing</a:t>
            </a:r>
            <a:endParaRPr lang="en-IN" dirty="0"/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Cleaning and standardization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Mapping activities to emission sources</a:t>
            </a:r>
          </a:p>
          <a:p>
            <a:pPr marL="457200" lvl="1"/>
            <a:endParaRPr lang="en-IN" dirty="0"/>
          </a:p>
          <a:p>
            <a:pPr>
              <a:buFont typeface="+mj-lt"/>
              <a:buAutoNum type="arabicPeriod"/>
            </a:pPr>
            <a:r>
              <a:rPr lang="en-IN" b="1" dirty="0"/>
              <a:t>Carbon Calculation</a:t>
            </a:r>
            <a:endParaRPr lang="en-IN" dirty="0"/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CO₂ emissions = Activity Data × Emission Factor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Covers transportation, warehousing, and packaging.</a:t>
            </a:r>
          </a:p>
          <a:p>
            <a:pPr marL="742950" lvl="1" indent="-2857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247416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369168E-0F74-FAB7-E350-653E6B5FAB53}"/>
              </a:ext>
            </a:extLst>
          </p:cNvPr>
          <p:cNvSpPr txBox="1"/>
          <p:nvPr/>
        </p:nvSpPr>
        <p:spPr>
          <a:xfrm>
            <a:off x="435768" y="1084255"/>
            <a:ext cx="10479881" cy="5551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4. Optimization Engine</a:t>
            </a:r>
            <a:endParaRPr lang="en-IN" dirty="0"/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Route &amp; load optimization (reduce distance &amp; fuel use)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Modal shift (road → rail/water)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Green warehousing (renewable energy, energy scheduling)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Packaging optimization (right-sizing, eco-materials)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Reverse logistics planning</a:t>
            </a:r>
          </a:p>
          <a:p>
            <a:pPr marL="457200" lvl="1"/>
            <a:endParaRPr lang="en-IN" dirty="0"/>
          </a:p>
          <a:p>
            <a:r>
              <a:rPr lang="en-IN" b="1" dirty="0"/>
              <a:t>5. Execution</a:t>
            </a:r>
            <a:endParaRPr lang="en-IN" dirty="0"/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Dispatch optimized routes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Implement packaging guidelines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Apply warehouse energy plan</a:t>
            </a:r>
          </a:p>
          <a:p>
            <a:pPr marL="457200" lvl="1"/>
            <a:endParaRPr lang="en-IN" dirty="0"/>
          </a:p>
          <a:p>
            <a:r>
              <a:rPr lang="en-IN" b="1" dirty="0"/>
              <a:t>6. Monitoring &amp; Reporting</a:t>
            </a:r>
            <a:endParaRPr lang="en-IN" dirty="0"/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KPIs: </a:t>
            </a:r>
            <a:r>
              <a:rPr lang="en-IN" dirty="0" err="1"/>
              <a:t>gCO₂e</a:t>
            </a:r>
            <a:r>
              <a:rPr lang="en-IN" dirty="0"/>
              <a:t>/km, </a:t>
            </a:r>
            <a:r>
              <a:rPr lang="en-IN" dirty="0" err="1"/>
              <a:t>CO₂e</a:t>
            </a:r>
            <a:r>
              <a:rPr lang="en-IN" dirty="0"/>
              <a:t>/order, warehouse kWh/pallet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Dashboards &amp; alerts</a:t>
            </a:r>
          </a:p>
          <a:p>
            <a:pPr marL="457200" lvl="1"/>
            <a:endParaRPr lang="en-IN" dirty="0"/>
          </a:p>
          <a:p>
            <a:r>
              <a:rPr lang="en-IN" b="1" dirty="0"/>
              <a:t>7. Feedback Loop</a:t>
            </a:r>
            <a:endParaRPr lang="en-IN" dirty="0"/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Continuous monitoring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Machine learning models for improvement</a:t>
            </a:r>
          </a:p>
        </p:txBody>
      </p:sp>
    </p:spTree>
    <p:extLst>
      <p:ext uri="{BB962C8B-B14F-4D97-AF65-F5344CB8AC3E}">
        <p14:creationId xmlns="" xmlns:p14="http://schemas.microsoft.com/office/powerpoint/2010/main" val="3025088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="" xmlns:a16="http://schemas.microsoft.com/office/drawing/2014/main" id="{F514D052-F397-BC36-1052-36D19CF59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65B80B1-3B59-EA2F-68D8-475020EC920F}"/>
              </a:ext>
            </a:extLst>
          </p:cNvPr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Result/Outcomes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8683DCBC-7A8C-07A8-ECE3-2959C5777DBD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D01ED14F-90AD-3041-8A5D-179572703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71" y="1724415"/>
            <a:ext cx="11670842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Reduced Transportation Emissions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Achieved through route optimization, modal shift, and use of EVs/alternative fuels.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Lower Energy Consumption in Warehouses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Implementation of renewable energy and smart energy management systems.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Minimized Packaging Waste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Adoption of biodegradable, recyclable, and right-sized packaging solutions.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Supply Chain Transparency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of IoT and Blockchain for real-time tracking of carbon emissions.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Sustainability &amp; Cost Efficiency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Long-term savings from reduced fuel, energy, and material usage.</a:t>
            </a:r>
          </a:p>
        </p:txBody>
      </p:sp>
    </p:spTree>
    <p:extLst>
      <p:ext uri="{BB962C8B-B14F-4D97-AF65-F5344CB8AC3E}">
        <p14:creationId xmlns="" xmlns:p14="http://schemas.microsoft.com/office/powerpoint/2010/main" val="41511535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5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741</Words>
  <Application>Microsoft Office PowerPoint</Application>
  <PresentationFormat>Custom</PresentationFormat>
  <Paragraphs>110</Paragraphs>
  <Slides>13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Simple Light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win10</cp:lastModifiedBy>
  <cp:revision>5</cp:revision>
  <dcterms:modified xsi:type="dcterms:W3CDTF">2025-09-04T12:46:50Z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ArticulateGUID">
    <vt:lpwstr>9933309E-0FFA-4A0C-99DC-6F95618B9D68</vt:lpwstr>
  </property>
  <property fmtid="{D5CDD505-2E9C-101B-9397-08002B2CF9AE}" pid="4" name="ArticulatePath">
    <vt:lpwstr>https://edunetfoundationorg-my.sharepoint.com/personal/kaisar_edunetfoundation_org/Documents/Beutified ppt/Microsoft Shell/Skills4Future/Temp</vt:lpwstr>
  </property>
</Properties>
</file>