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467E9-B760-46CB-807A-1D8E5D325103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1E563-3C8E-45BC-87FF-B05C7347A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This is</a:t>
            </a:r>
            <a:r>
              <a:rPr lang="en-US" baseline="0" dirty="0" smtClean="0"/>
              <a:t> a smart phone, </a:t>
            </a:r>
            <a:r>
              <a:rPr lang="en-US" baseline="0" dirty="0" err="1" smtClean="0"/>
              <a:t>adroid</a:t>
            </a:r>
            <a:r>
              <a:rPr lang="en-US" baseline="0" dirty="0" smtClean="0"/>
              <a:t> based app….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 The </a:t>
            </a:r>
            <a:r>
              <a:rPr lang="en-US" dirty="0" err="1" smtClean="0"/>
              <a:t>Wifi</a:t>
            </a:r>
            <a:r>
              <a:rPr lang="en-US" dirty="0" smtClean="0"/>
              <a:t> facility</a:t>
            </a:r>
            <a:r>
              <a:rPr lang="en-US" baseline="0" dirty="0" smtClean="0"/>
              <a:t> is provided by ESP while </a:t>
            </a:r>
            <a:r>
              <a:rPr lang="en-US" baseline="0" dirty="0" err="1" smtClean="0"/>
              <a:t>Arudnion</a:t>
            </a:r>
            <a:r>
              <a:rPr lang="en-US" baseline="0" dirty="0" smtClean="0"/>
              <a:t> is the microcontroller</a:t>
            </a:r>
          </a:p>
          <a:p>
            <a:endParaRPr lang="en-US" dirty="0" smtClean="0"/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1E563-3C8E-45BC-87FF-B05C7347A733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1E563-3C8E-45BC-87FF-B05C7347A733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891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24600"/>
            <a:ext cx="2133600" cy="365125"/>
          </a:xfrm>
        </p:spPr>
        <p:txBody>
          <a:bodyPr/>
          <a:lstStyle/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5240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F6DC1F-D8CA-4FDB-8F37-EB238054A54D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13B2AF-A732-4DC8-B10F-51850FC0F3A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851648" cy="1828800"/>
          </a:xfrm>
        </p:spPr>
        <p:txBody>
          <a:bodyPr/>
          <a:lstStyle/>
          <a:p>
            <a:pPr algn="ctr"/>
            <a:r>
              <a:rPr lang="en-IN" dirty="0" smtClean="0"/>
              <a:t>IoT</a:t>
            </a:r>
            <a:r>
              <a:rPr lang="en-US" dirty="0" smtClean="0"/>
              <a:t> Sensor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4071942"/>
            <a:ext cx="7854696" cy="1752600"/>
          </a:xfrm>
        </p:spPr>
        <p:txBody>
          <a:bodyPr>
            <a:normAutofit/>
          </a:bodyPr>
          <a:lstStyle/>
          <a:p>
            <a:r>
              <a:rPr lang="en-IN" dirty="0" smtClean="0"/>
              <a:t>Vaibhav </a:t>
            </a:r>
            <a:r>
              <a:rPr lang="en-IN" dirty="0" smtClean="0"/>
              <a:t>Purohit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sz="1800" dirty="0" smtClean="0"/>
          </a:p>
          <a:p>
            <a:r>
              <a:rPr lang="en-IN" sz="1800" dirty="0" smtClean="0"/>
              <a:t>Application </a:t>
            </a:r>
          </a:p>
          <a:p>
            <a:r>
              <a:rPr lang="en-IN" sz="1800" dirty="0" smtClean="0"/>
              <a:t>        on</a:t>
            </a:r>
          </a:p>
          <a:p>
            <a:r>
              <a:rPr lang="en-IN" sz="1800" dirty="0" smtClean="0"/>
              <a:t>   Android</a:t>
            </a:r>
          </a:p>
          <a:p>
            <a:r>
              <a:rPr lang="en-IN" sz="1800" dirty="0" smtClean="0"/>
              <a:t>Smartphone</a:t>
            </a:r>
          </a:p>
        </p:txBody>
      </p:sp>
      <p:sp>
        <p:nvSpPr>
          <p:cNvPr id="4" name="Cloud 3"/>
          <p:cNvSpPr/>
          <p:nvPr/>
        </p:nvSpPr>
        <p:spPr>
          <a:xfrm>
            <a:off x="1928794" y="1857364"/>
            <a:ext cx="4643470" cy="207170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Internet Network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Client              Server</a:t>
            </a:r>
          </a:p>
          <a:p>
            <a:pPr algn="ctr"/>
            <a:r>
              <a:rPr lang="en-IN" dirty="0" smtClean="0"/>
              <a:t>Communication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14744" y="292893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714744" y="307181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/>
          <p:cNvSpPr/>
          <p:nvPr/>
        </p:nvSpPr>
        <p:spPr>
          <a:xfrm>
            <a:off x="571472" y="3786190"/>
            <a:ext cx="1785950" cy="27860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00100" y="2786058"/>
            <a:ext cx="857256" cy="714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6643702" y="4643446"/>
            <a:ext cx="2071702" cy="10715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Arduino Smart Microcontroller SOC</a:t>
            </a:r>
            <a:endParaRPr lang="en-IN" dirty="0"/>
          </a:p>
        </p:txBody>
      </p:sp>
      <p:sp>
        <p:nvSpPr>
          <p:cNvPr id="16" name="Flowchart: Process 15"/>
          <p:cNvSpPr/>
          <p:nvPr/>
        </p:nvSpPr>
        <p:spPr>
          <a:xfrm>
            <a:off x="6929454" y="3214686"/>
            <a:ext cx="1428760" cy="10001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ESP 12 E</a:t>
            </a:r>
          </a:p>
          <a:p>
            <a:pPr algn="ctr"/>
            <a:r>
              <a:rPr lang="en-IN" dirty="0" smtClean="0"/>
              <a:t>Wifi Module</a:t>
            </a:r>
            <a:endParaRPr lang="en-IN" dirty="0"/>
          </a:p>
        </p:txBody>
      </p:sp>
      <p:sp>
        <p:nvSpPr>
          <p:cNvPr id="17" name="Flowchart: Process 16"/>
          <p:cNvSpPr/>
          <p:nvPr/>
        </p:nvSpPr>
        <p:spPr>
          <a:xfrm>
            <a:off x="7143768" y="6072182"/>
            <a:ext cx="1143008" cy="785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Power Supply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7286644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7643834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358082" y="59293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7715272" y="585789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43702" y="2500306"/>
            <a:ext cx="857256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3768" y="242886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ISP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57224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ISP</a:t>
            </a:r>
            <a:endParaRPr lang="en-IN" dirty="0"/>
          </a:p>
        </p:txBody>
      </p:sp>
      <p:sp>
        <p:nvSpPr>
          <p:cNvPr id="31" name="Flowchart: Connector 30"/>
          <p:cNvSpPr/>
          <p:nvPr/>
        </p:nvSpPr>
        <p:spPr>
          <a:xfrm>
            <a:off x="6215074" y="4643446"/>
            <a:ext cx="285752" cy="285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2" name="Flowchart: Connector 31"/>
          <p:cNvSpPr/>
          <p:nvPr/>
        </p:nvSpPr>
        <p:spPr>
          <a:xfrm>
            <a:off x="6215074" y="5000636"/>
            <a:ext cx="285752" cy="285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3" name="Flowchart: Connector 32"/>
          <p:cNvSpPr/>
          <p:nvPr/>
        </p:nvSpPr>
        <p:spPr>
          <a:xfrm>
            <a:off x="6215074" y="5357826"/>
            <a:ext cx="285752" cy="285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286380" y="492919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Devices</a:t>
            </a:r>
            <a:endParaRPr lang="en-IN" dirty="0"/>
          </a:p>
        </p:txBody>
      </p:sp>
      <p:sp>
        <p:nvSpPr>
          <p:cNvPr id="36" name="Flowchart: Process 35"/>
          <p:cNvSpPr/>
          <p:nvPr/>
        </p:nvSpPr>
        <p:spPr>
          <a:xfrm>
            <a:off x="3143240" y="5786454"/>
            <a:ext cx="1857388" cy="85725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Mobile Database 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428860" y="585789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2428860" y="621508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andro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5429264"/>
            <a:ext cx="714380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Arduino microcontroller connected to the internet network via ESP with an IP Address</a:t>
            </a:r>
          </a:p>
          <a:p>
            <a:r>
              <a:rPr lang="en-IN" dirty="0" smtClean="0"/>
              <a:t>Smartphone sends request at the IP address as a client</a:t>
            </a:r>
          </a:p>
          <a:p>
            <a:r>
              <a:rPr lang="en-IN" dirty="0" smtClean="0"/>
              <a:t>ESP module establishes connection with mobile device</a:t>
            </a:r>
          </a:p>
          <a:p>
            <a:r>
              <a:rPr lang="en-IN" dirty="0" smtClean="0"/>
              <a:t>Android smartphone sends function calls over the internet using JSON</a:t>
            </a:r>
          </a:p>
          <a:p>
            <a:r>
              <a:rPr lang="en-IN" dirty="0" smtClean="0"/>
              <a:t>ESP module converts the message to serial binary and transmits it to arduino microcontroller.</a:t>
            </a:r>
          </a:p>
          <a:p>
            <a:r>
              <a:rPr lang="en-IN" dirty="0" smtClean="0"/>
              <a:t>Sketch flashed in the SOC works as per requirement.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Development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Planning and Design</a:t>
            </a:r>
          </a:p>
          <a:p>
            <a:pPr marL="880110" lvl="1" indent="-514350">
              <a:buFont typeface="Wingdings" pitchFamily="2" charset="2"/>
              <a:buChar char="q"/>
            </a:pPr>
            <a:r>
              <a:rPr lang="en-IN" dirty="0" smtClean="0"/>
              <a:t>Using Microsoft Project Planner</a:t>
            </a:r>
          </a:p>
          <a:p>
            <a:r>
              <a:rPr lang="en-IN" dirty="0" smtClean="0"/>
              <a:t>Development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Arduino IDE for microcontroller programming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Android studio for UI design and java functionality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JavaScript Object Notation for communication over internet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concepts of IOT and device to device communication give opportunity to develop functionalities in various directions.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Health and medical sector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Manufacturing industries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Security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Device automation is a far off and less pondered upon idea in a country like India, but in the coming years of high paced technology development, the IoT charm will spread over the globe</a:t>
            </a:r>
          </a:p>
          <a:p>
            <a:r>
              <a:rPr lang="en-IN" dirty="0" smtClean="0"/>
              <a:t>Hence we wish to achieve the features stated in the  project and along it gain deep knowledge about android, networking and microcontroller programming as well.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UML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Unified Modelling language is used in object oriented software engineering to model application structures, behaviour and business processes.</a:t>
            </a:r>
          </a:p>
          <a:p>
            <a:r>
              <a:rPr lang="en-IN" dirty="0" smtClean="0"/>
              <a:t>Types discussed here are-</a:t>
            </a:r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Use Case Diagram</a:t>
            </a:r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Data Flow Diagram</a:t>
            </a:r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Activity Diagram</a:t>
            </a:r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Sequence Diagram</a:t>
            </a:r>
          </a:p>
          <a:p>
            <a:pPr marL="880110" lvl="1" indent="-514350">
              <a:buFont typeface="Wingdings" pitchFamily="2" charset="2"/>
              <a:buChar char="v"/>
            </a:pPr>
            <a:r>
              <a:rPr lang="en-IN" dirty="0" smtClean="0"/>
              <a:t>Class Diagram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14678" y="857232"/>
            <a:ext cx="2714644" cy="600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/>
          <p:cNvSpPr/>
          <p:nvPr/>
        </p:nvSpPr>
        <p:spPr>
          <a:xfrm>
            <a:off x="7000892" y="3286124"/>
            <a:ext cx="642942" cy="642942"/>
          </a:xfrm>
          <a:prstGeom prst="flowChartConnector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 rot="16200000" flipH="1">
            <a:off x="6875875" y="4375553"/>
            <a:ext cx="928696" cy="357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7000892" y="4143380"/>
            <a:ext cx="357190" cy="714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58082" y="4857760"/>
            <a:ext cx="357190" cy="2857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072330" y="4857760"/>
            <a:ext cx="285752" cy="2857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358082" y="4071942"/>
            <a:ext cx="357190" cy="1428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1500166" y="3286124"/>
            <a:ext cx="642942" cy="642942"/>
          </a:xfrm>
          <a:prstGeom prst="flowChartConnector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 rot="16200000" flipH="1">
            <a:off x="1375149" y="4375553"/>
            <a:ext cx="928696" cy="3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1500166" y="4143380"/>
            <a:ext cx="35719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57356" y="4857760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1571604" y="4857760"/>
            <a:ext cx="285752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57356" y="4071942"/>
            <a:ext cx="35719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571868" y="2643182"/>
            <a:ext cx="1928826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 Selection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3428992" y="1785926"/>
            <a:ext cx="2214578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IP Address Confirmation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3571868" y="6072182"/>
            <a:ext cx="1928826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Mobile Database</a:t>
            </a:r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3428992" y="5214950"/>
            <a:ext cx="2214578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Monitor Report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3428992" y="4357694"/>
            <a:ext cx="2286016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Timer and Temperature set</a:t>
            </a:r>
            <a:endParaRPr lang="en-IN" dirty="0"/>
          </a:p>
        </p:txBody>
      </p:sp>
      <p:sp>
        <p:nvSpPr>
          <p:cNvPr id="37" name="Oval 36"/>
          <p:cNvSpPr/>
          <p:nvPr/>
        </p:nvSpPr>
        <p:spPr>
          <a:xfrm>
            <a:off x="3428992" y="3500438"/>
            <a:ext cx="2143140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Device Switching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3500430" y="928670"/>
            <a:ext cx="2000264" cy="7858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Application Login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000364" y="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Remote</a:t>
            </a:r>
            <a:r>
              <a:rPr lang="en-IN" dirty="0" smtClean="0"/>
              <a:t> </a:t>
            </a:r>
            <a:r>
              <a:rPr lang="en-IN" sz="3600" dirty="0" smtClean="0">
                <a:solidFill>
                  <a:srgbClr val="FF0000"/>
                </a:solidFill>
              </a:rPr>
              <a:t>Access</a:t>
            </a:r>
            <a:endParaRPr lang="en-IN" sz="36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0800000" flipV="1">
            <a:off x="5786446" y="4857760"/>
            <a:ext cx="1143008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500694" y="2428868"/>
            <a:ext cx="1428760" cy="92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1964513" y="1893083"/>
            <a:ext cx="1785950" cy="1285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14546" y="3929066"/>
            <a:ext cx="1214446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214546" y="4286256"/>
            <a:ext cx="1200152" cy="557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214546" y="3143248"/>
            <a:ext cx="1214446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214546" y="4929198"/>
            <a:ext cx="1214446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28728" y="53578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6786578" y="5429264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Hardware Handler</a:t>
            </a:r>
            <a:endParaRPr lang="en-IN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214546" y="5143512"/>
            <a:ext cx="1428760" cy="1071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n-IN" dirty="0" smtClean="0"/>
              <a:t>Data Flow</a:t>
            </a:r>
            <a:endParaRPr lang="en-IN" dirty="0"/>
          </a:p>
        </p:txBody>
      </p:sp>
      <p:sp>
        <p:nvSpPr>
          <p:cNvPr id="4" name="Flowchart: Connector 3"/>
          <p:cNvSpPr/>
          <p:nvPr/>
        </p:nvSpPr>
        <p:spPr>
          <a:xfrm>
            <a:off x="6309150" y="2100913"/>
            <a:ext cx="1785950" cy="1785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Packet Data to Serial Binary</a:t>
            </a:r>
            <a:endParaRPr lang="en-IN" dirty="0"/>
          </a:p>
        </p:txBody>
      </p:sp>
      <p:sp>
        <p:nvSpPr>
          <p:cNvPr id="5" name="Flowchart: Connector 4"/>
          <p:cNvSpPr/>
          <p:nvPr/>
        </p:nvSpPr>
        <p:spPr>
          <a:xfrm>
            <a:off x="3230718" y="2143116"/>
            <a:ext cx="1714512" cy="1785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Android </a:t>
            </a:r>
            <a:r>
              <a:rPr lang="en-IN" sz="1600" dirty="0" smtClean="0"/>
              <a:t>Application</a:t>
            </a:r>
            <a:r>
              <a:rPr lang="en-IN" dirty="0" smtClean="0"/>
              <a:t> Product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00034" y="2571744"/>
            <a:ext cx="150019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15074" y="5000636"/>
            <a:ext cx="214314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Microcontroller Board</a:t>
            </a:r>
            <a:endParaRPr lang="en-IN" dirty="0"/>
          </a:p>
        </p:txBody>
      </p:sp>
      <p:sp>
        <p:nvSpPr>
          <p:cNvPr id="8" name="Equal 7"/>
          <p:cNvSpPr/>
          <p:nvPr/>
        </p:nvSpPr>
        <p:spPr>
          <a:xfrm>
            <a:off x="2950464" y="5143512"/>
            <a:ext cx="2428892" cy="857256"/>
          </a:xfrm>
          <a:prstGeom prst="mathEqual">
            <a:avLst>
              <a:gd name="adj1" fmla="val 23520"/>
              <a:gd name="adj2" fmla="val 5296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Mobile 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6751653" y="4464057"/>
            <a:ext cx="928694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3322629" y="4464057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679819" y="4535495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00628" y="3000372"/>
            <a:ext cx="121444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71670" y="3000372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860" y="428625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Automation Details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000628" y="2685385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Device Switching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143768" y="4071942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Binary Data for Sketch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000232" y="271462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Mode Selection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78"/>
            <a:ext cx="8229600" cy="1143000"/>
          </a:xfrm>
        </p:spPr>
        <p:txBody>
          <a:bodyPr/>
          <a:lstStyle/>
          <a:p>
            <a:r>
              <a:rPr lang="en-IN" dirty="0" smtClean="0"/>
              <a:t>Activity</a:t>
            </a:r>
            <a:endParaRPr lang="en-IN" dirty="0"/>
          </a:p>
        </p:txBody>
      </p:sp>
      <p:sp>
        <p:nvSpPr>
          <p:cNvPr id="4" name="Flowchart: Connector 3"/>
          <p:cNvSpPr/>
          <p:nvPr/>
        </p:nvSpPr>
        <p:spPr>
          <a:xfrm>
            <a:off x="827584" y="1170678"/>
            <a:ext cx="1008112" cy="9621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 </a:t>
            </a:r>
            <a:endParaRPr lang="en-IN" dirty="0"/>
          </a:p>
        </p:txBody>
      </p:sp>
      <p:sp>
        <p:nvSpPr>
          <p:cNvPr id="6" name="Diamond 5"/>
          <p:cNvSpPr/>
          <p:nvPr/>
        </p:nvSpPr>
        <p:spPr>
          <a:xfrm>
            <a:off x="2951820" y="1045428"/>
            <a:ext cx="1800200" cy="1349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Authorization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5580112" y="1215928"/>
            <a:ext cx="201622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Application Product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35696" y="1719984"/>
            <a:ext cx="10126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5400359" y="2752906"/>
            <a:ext cx="2375729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 Selection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752020" y="1719984"/>
            <a:ext cx="828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49386" y="139684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796136" y="4130040"/>
            <a:ext cx="1800200" cy="88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Automation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563888" y="2781221"/>
            <a:ext cx="1584176" cy="91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Manual Device Switch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3329862" y="4130040"/>
            <a:ext cx="1818202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Status Message Packet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95536" y="4202048"/>
            <a:ext cx="1440160" cy="73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ESP 12 E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849386" y="4571608"/>
            <a:ext cx="1480476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88223" y="2224040"/>
            <a:ext cx="0" cy="528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88223" y="3695692"/>
            <a:ext cx="0" cy="434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166066" y="3220958"/>
            <a:ext cx="2342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166066" y="4571608"/>
            <a:ext cx="6300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38963" y="3653331"/>
            <a:ext cx="0" cy="441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nut 31"/>
          <p:cNvSpPr/>
          <p:nvPr/>
        </p:nvSpPr>
        <p:spPr>
          <a:xfrm>
            <a:off x="2187620" y="2392244"/>
            <a:ext cx="827824" cy="826418"/>
          </a:xfrm>
          <a:prstGeom prst="donut">
            <a:avLst>
              <a:gd name="adj" fmla="val 3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Exit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6" idx="2"/>
          </p:cNvCxnSpPr>
          <p:nvPr/>
        </p:nvCxnSpPr>
        <p:spPr>
          <a:xfrm flipH="1">
            <a:off x="3030807" y="2394540"/>
            <a:ext cx="821113" cy="42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9552" y="6021288"/>
            <a:ext cx="174188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Arduino Microcontroller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15616" y="5013176"/>
            <a:ext cx="0" cy="911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22690" y="5145699"/>
            <a:ext cx="85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Serial Binary</a:t>
            </a:r>
            <a:endParaRPr lang="en-IN" dirty="0"/>
          </a:p>
        </p:txBody>
      </p:sp>
      <p:sp>
        <p:nvSpPr>
          <p:cNvPr id="39" name="Donut 38"/>
          <p:cNvSpPr/>
          <p:nvPr/>
        </p:nvSpPr>
        <p:spPr>
          <a:xfrm>
            <a:off x="3329862" y="5768721"/>
            <a:ext cx="1097987" cy="1065970"/>
          </a:xfrm>
          <a:prstGeom prst="donut">
            <a:avLst>
              <a:gd name="adj" fmla="val 6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Stop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42042" y="6301706"/>
            <a:ext cx="9878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/>
              <a:t>Sequence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8662" y="2071678"/>
            <a:ext cx="357190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57422" y="2071678"/>
            <a:ext cx="357190" cy="46434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14348" y="142873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 smtClean="0"/>
              <a:t>User</a:t>
            </a:r>
            <a:endParaRPr lang="en-IN" sz="20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785918" y="1285860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 smtClean="0"/>
              <a:t>Android</a:t>
            </a:r>
            <a:r>
              <a:rPr lang="en-IN" b="1" u="sng" dirty="0" smtClean="0"/>
              <a:t> </a:t>
            </a:r>
            <a:r>
              <a:rPr lang="en-IN" sz="2000" b="1" u="sng" dirty="0" smtClean="0"/>
              <a:t>Application</a:t>
            </a:r>
            <a:endParaRPr lang="en-IN" sz="20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428992" y="135729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 smtClean="0"/>
              <a:t>ESP</a:t>
            </a:r>
            <a:r>
              <a:rPr lang="en-IN" b="1" u="sng" dirty="0" smtClean="0"/>
              <a:t> </a:t>
            </a:r>
            <a:r>
              <a:rPr lang="en-IN" sz="2000" b="1" u="sng" dirty="0" smtClean="0"/>
              <a:t>Module</a:t>
            </a:r>
            <a:endParaRPr lang="en-IN" sz="20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4000496" y="3571876"/>
            <a:ext cx="357190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286380" y="1285860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 smtClean="0"/>
              <a:t>Arduino</a:t>
            </a:r>
            <a:r>
              <a:rPr lang="en-IN" b="1" u="sng" dirty="0" smtClean="0"/>
              <a:t> </a:t>
            </a:r>
            <a:r>
              <a:rPr lang="en-IN" sz="2000" b="1" u="sng" dirty="0" smtClean="0"/>
              <a:t>Board</a:t>
            </a:r>
            <a:endParaRPr lang="en-IN" sz="20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143768" y="1285860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 smtClean="0"/>
              <a:t>Mobile</a:t>
            </a:r>
            <a:r>
              <a:rPr lang="en-IN" b="1" u="sng" dirty="0" smtClean="0"/>
              <a:t> </a:t>
            </a:r>
            <a:r>
              <a:rPr lang="en-IN" sz="2000" b="1" u="sng" dirty="0" smtClean="0"/>
              <a:t>Database</a:t>
            </a:r>
            <a:endParaRPr lang="en-IN" sz="2000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7786710" y="2571744"/>
            <a:ext cx="357190" cy="8572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000496" y="4857760"/>
            <a:ext cx="357190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715008" y="4857760"/>
            <a:ext cx="357190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786710" y="5857892"/>
            <a:ext cx="357190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57290" y="2275819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6050" y="2857496"/>
            <a:ext cx="492922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786050" y="3143248"/>
            <a:ext cx="492922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86050" y="3714752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2786050" y="4143380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29124" y="5214950"/>
            <a:ext cx="121444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6050" y="5214950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86050" y="6215082"/>
            <a:ext cx="492922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2786050" y="6500834"/>
            <a:ext cx="492922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428992" y="2786058"/>
            <a:ext cx="1428760" cy="1588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536281" y="3464719"/>
            <a:ext cx="2643206" cy="158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1" idx="2"/>
          </p:cNvCxnSpPr>
          <p:nvPr/>
        </p:nvCxnSpPr>
        <p:spPr>
          <a:xfrm rot="16200000" flipV="1">
            <a:off x="7676308" y="2247024"/>
            <a:ext cx="506562" cy="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6786578" y="4643446"/>
            <a:ext cx="2286016" cy="158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3964777" y="4607727"/>
            <a:ext cx="357190" cy="1588"/>
          </a:xfrm>
          <a:prstGeom prst="line">
            <a:avLst/>
          </a:prstGeom>
          <a:ln w="349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5394331" y="6178569"/>
            <a:ext cx="928694" cy="158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679025" y="6179363"/>
            <a:ext cx="928694" cy="158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30224" y="197741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4214810" y="28574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Authentication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2928926" y="414338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2857488" y="342900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2714612" y="378619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Connection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4500562" y="4929198"/>
            <a:ext cx="10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Serial Binary Data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214810" y="621508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Report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2786050" y="4929198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</a:t>
            </a:r>
            <a:r>
              <a:rPr lang="en-IN" sz="1400" dirty="0" smtClean="0"/>
              <a:t> C</a:t>
            </a:r>
            <a:r>
              <a:rPr lang="en-IN" dirty="0" smtClean="0"/>
              <a:t>all</a:t>
            </a:r>
            <a:r>
              <a:rPr lang="en-IN" sz="1400" dirty="0" smtClean="0"/>
              <a:t> (JSON)</a:t>
            </a:r>
            <a:endParaRPr lang="en-IN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357290" y="5197275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357290" y="3798332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0550" y="3501232"/>
            <a:ext cx="111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 Selection 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187624" y="4857760"/>
            <a:ext cx="1384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Automation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Internet and Communication Technologies(ICT) advancements have compelled the manufacturing industry to change its ways.</a:t>
            </a:r>
          </a:p>
          <a:p>
            <a:r>
              <a:rPr lang="en-IN" dirty="0" smtClean="0"/>
              <a:t>Leads to delve for smart surroundings and deduced conclusions with a remote access.</a:t>
            </a:r>
          </a:p>
          <a:p>
            <a:r>
              <a:rPr lang="en-IN" dirty="0" smtClean="0"/>
              <a:t>Modern technology integration to answer this need-</a:t>
            </a:r>
          </a:p>
          <a:p>
            <a:pPr lvl="1"/>
            <a:r>
              <a:rPr lang="en-IN" dirty="0" smtClean="0"/>
              <a:t>Internet of Things (IoT)</a:t>
            </a:r>
          </a:p>
          <a:p>
            <a:pPr lvl="1"/>
            <a:r>
              <a:rPr lang="en-IN" dirty="0" smtClean="0"/>
              <a:t>Big Data Analytics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Agenda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IoT &amp; Big Data (Briefing)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Our Project</a:t>
            </a:r>
          </a:p>
          <a:p>
            <a:pPr lvl="1"/>
            <a:r>
              <a:rPr lang="en-IN" dirty="0" smtClean="0"/>
              <a:t>What  - Our project is about?</a:t>
            </a:r>
          </a:p>
          <a:p>
            <a:pPr lvl="1"/>
            <a:r>
              <a:rPr lang="en-IN" dirty="0" smtClean="0"/>
              <a:t>Why  - Is our project useful?</a:t>
            </a:r>
          </a:p>
          <a:p>
            <a:pPr lvl="1"/>
            <a:r>
              <a:rPr lang="en-IN" dirty="0" smtClean="0"/>
              <a:t>How  - Are we planning to implement it?</a:t>
            </a:r>
          </a:p>
          <a:p>
            <a:pPr lvl="2"/>
            <a:r>
              <a:rPr lang="en-IN" dirty="0" smtClean="0"/>
              <a:t>Functionalities</a:t>
            </a:r>
          </a:p>
          <a:p>
            <a:pPr lvl="2"/>
            <a:r>
              <a:rPr lang="en-IN" dirty="0" smtClean="0"/>
              <a:t>System Architecture(Diagram + System Working)</a:t>
            </a:r>
          </a:p>
          <a:p>
            <a:pPr lvl="2"/>
            <a:r>
              <a:rPr lang="en-IN" dirty="0" smtClean="0"/>
              <a:t>Development Methodology(SDLC + Software use)</a:t>
            </a:r>
          </a:p>
          <a:p>
            <a:pPr lvl="2"/>
            <a:r>
              <a:rPr lang="en-IN" dirty="0" smtClean="0"/>
              <a:t>UML Diagrams</a:t>
            </a:r>
          </a:p>
          <a:p>
            <a:pPr lvl="1"/>
            <a:r>
              <a:rPr lang="en-IN" dirty="0" smtClean="0"/>
              <a:t>Future Scope (Further  work in the direction)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Conclusion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IoT and Big Data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Internet of Things is a network of “Things”, that allows devices to communicate over the internet.</a:t>
            </a:r>
          </a:p>
          <a:p>
            <a:pPr lvl="1"/>
            <a:r>
              <a:rPr lang="en-IN" dirty="0" smtClean="0"/>
              <a:t>Device to Device interaction</a:t>
            </a:r>
          </a:p>
          <a:p>
            <a:pPr lvl="1"/>
            <a:r>
              <a:rPr lang="en-IN" dirty="0" smtClean="0"/>
              <a:t>Smart surroundings</a:t>
            </a:r>
          </a:p>
          <a:p>
            <a:pPr lvl="1"/>
            <a:r>
              <a:rPr lang="en-IN" dirty="0" smtClean="0"/>
              <a:t>Communication standards</a:t>
            </a:r>
          </a:p>
          <a:p>
            <a:r>
              <a:rPr lang="en-IN" dirty="0" smtClean="0"/>
              <a:t>Big Data Analytics is the distributed and efficient analysis of huge amounts of data via Distributed File Systems(DFS).</a:t>
            </a:r>
          </a:p>
          <a:p>
            <a:pPr lvl="1"/>
            <a:r>
              <a:rPr lang="en-IN" dirty="0" smtClean="0"/>
              <a:t>Hadoop Platform</a:t>
            </a:r>
          </a:p>
          <a:p>
            <a:pPr lvl="1"/>
            <a:r>
              <a:rPr lang="en-IN" dirty="0" smtClean="0"/>
              <a:t>MapReduce Engine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Sensor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Industrial Actuators &amp; Sensors gather data sets to the IoT Server.</a:t>
            </a:r>
          </a:p>
          <a:p>
            <a:r>
              <a:rPr lang="en-IN" dirty="0" smtClean="0"/>
              <a:t>IoT server interactions with the Big data File System providing data to be analysed.</a:t>
            </a:r>
          </a:p>
          <a:p>
            <a:r>
              <a:rPr lang="en-IN" dirty="0" smtClean="0"/>
              <a:t>MapReduce Engine runs analysis over the large sets of gathered data.</a:t>
            </a:r>
          </a:p>
          <a:p>
            <a:r>
              <a:rPr lang="en-IN" dirty="0" smtClean="0"/>
              <a:t>Deduced conclusions are transferred to the IoT Server.</a:t>
            </a:r>
          </a:p>
          <a:p>
            <a:r>
              <a:rPr lang="en-IN" dirty="0" smtClean="0"/>
              <a:t>These conclusions can be accessed via the mobile application for an Infographic representation.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technology world changes fast and unknowingly affects us all. </a:t>
            </a:r>
          </a:p>
          <a:p>
            <a:r>
              <a:rPr lang="en-IN" dirty="0" smtClean="0"/>
              <a:t>With the coming years of internet advancements and much complex devices with increased human comfort,</a:t>
            </a:r>
            <a:r>
              <a:rPr lang="en-IN" dirty="0"/>
              <a:t> </a:t>
            </a:r>
            <a:r>
              <a:rPr lang="en-IN" dirty="0" smtClean="0"/>
              <a:t>remote access via internet is going to turn into a need from luxury.</a:t>
            </a:r>
          </a:p>
          <a:p>
            <a:r>
              <a:rPr lang="en-IN" dirty="0" smtClean="0"/>
              <a:t>The project expands our knowledge to the emerging field of IoT and allows us to develop a coming of age concept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Microcontroller to operate the appliances</a:t>
            </a:r>
          </a:p>
          <a:p>
            <a:r>
              <a:rPr lang="en-IN" dirty="0" smtClean="0"/>
              <a:t>ESP module as a gateway for connecting the micro-controller circuit to Internet</a:t>
            </a:r>
          </a:p>
          <a:p>
            <a:r>
              <a:rPr lang="en-IN" dirty="0" err="1" smtClean="0"/>
              <a:t>SQLite</a:t>
            </a:r>
            <a:r>
              <a:rPr lang="en-IN" dirty="0" smtClean="0"/>
              <a:t> as app database</a:t>
            </a:r>
          </a:p>
          <a:p>
            <a:r>
              <a:rPr lang="en-IN" dirty="0" smtClean="0"/>
              <a:t>Use of standard mechanisms – REST and JSON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smart microcontroller(Arduino) is used to connect the actual appliances.</a:t>
            </a:r>
          </a:p>
          <a:p>
            <a:r>
              <a:rPr lang="en-IN" dirty="0" smtClean="0"/>
              <a:t>This board accesses the internet by a wifi module(ESP 12E) consisting of the TCP/IP stack and acting as a server side to our project.</a:t>
            </a:r>
          </a:p>
          <a:p>
            <a:r>
              <a:rPr lang="en-IN" dirty="0" smtClean="0"/>
              <a:t>The android app sends a client request via the internet using RESTful services serviced by the board sketch.</a:t>
            </a:r>
          </a:p>
          <a:p>
            <a:r>
              <a:rPr lang="en-IN" dirty="0" smtClean="0"/>
              <a:t>On connection establishment objects and function calls are implemented via JavaScript Object Notation(JSON) which result in the device handling.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Functionalities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Automation of appliances allowed by providing set times(lights) or temperatures(fans) for working.</a:t>
            </a:r>
          </a:p>
          <a:p>
            <a:r>
              <a:rPr lang="en-IN" dirty="0" smtClean="0"/>
              <a:t> A mobile database in SQLite holds the appliances  monitoring records in the smartphone for access.</a:t>
            </a:r>
          </a:p>
          <a:p>
            <a:r>
              <a:rPr lang="en-IN" dirty="0" smtClean="0"/>
              <a:t>Authorized login to the application ensures secured access to your appliances.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418</TotalTime>
  <Words>843</Words>
  <Application>Microsoft Office PowerPoint</Application>
  <PresentationFormat>On-screen Show (4:3)</PresentationFormat>
  <Paragraphs>165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IoT Sensor Data Analysis</vt:lpstr>
      <vt:lpstr>Introduction </vt:lpstr>
      <vt:lpstr>Agenda</vt:lpstr>
      <vt:lpstr>IoT and Big Data Analytics</vt:lpstr>
      <vt:lpstr>Sensor Data Analysis</vt:lpstr>
      <vt:lpstr>Why</vt:lpstr>
      <vt:lpstr>How</vt:lpstr>
      <vt:lpstr>How</vt:lpstr>
      <vt:lpstr>Functionalities</vt:lpstr>
      <vt:lpstr>System Architecture</vt:lpstr>
      <vt:lpstr>Working</vt:lpstr>
      <vt:lpstr>Development Methodology</vt:lpstr>
      <vt:lpstr>Future Scope</vt:lpstr>
      <vt:lpstr>Conclusion</vt:lpstr>
      <vt:lpstr>UML Diagrams</vt:lpstr>
      <vt:lpstr>Use Case</vt:lpstr>
      <vt:lpstr>Data Flow</vt:lpstr>
      <vt:lpstr>Activity</vt:lpstr>
      <vt:lpstr>Sequence 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Home Automation</dc:title>
  <dc:creator>Vaibhav Purohit</dc:creator>
  <cp:lastModifiedBy>A</cp:lastModifiedBy>
  <cp:revision>75</cp:revision>
  <dcterms:created xsi:type="dcterms:W3CDTF">2017-04-17T13:55:29Z</dcterms:created>
  <dcterms:modified xsi:type="dcterms:W3CDTF">2018-09-18T09:08:00Z</dcterms:modified>
</cp:coreProperties>
</file>