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6" r:id="rId17"/>
    <p:sldId id="278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embeddedFontLst>
    <p:embeddedFont>
      <p:font typeface="Calibri" pitchFamily="34" charset="0"/>
      <p:regular r:id="rId24"/>
      <p:bold r:id="rId25"/>
      <p:italic r:id="rId26"/>
      <p:boldItalic r:id="rId27"/>
    </p:embeddedFont>
    <p:embeddedFont>
      <p:font typeface="Constantia" pitchFamily="18" charset="0"/>
      <p:regular r:id="rId28"/>
      <p:bold r:id="rId29"/>
      <p:italic r:id="rId30"/>
      <p:boldItalic r:id="rId31"/>
    </p:embeddedFont>
    <p:embeddedFont>
      <p:font typeface="Wingdings 2" pitchFamily="18" charset="2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57EF85-FD71-4577-B346-CE17F1FE959A}" type="doc">
      <dgm:prSet loTypeId="urn:microsoft.com/office/officeart/2005/8/layout/h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57BCD1-5C14-49D4-BA08-78374BEE8248}">
      <dgm:prSet phldrT="[Text]"/>
      <dgm:spPr/>
      <dgm:t>
        <a:bodyPr/>
        <a:lstStyle/>
        <a:p>
          <a:r>
            <a:rPr lang="en-US" dirty="0" smtClean="0"/>
            <a:t>Entities	</a:t>
          </a:r>
          <a:endParaRPr lang="en-US" dirty="0"/>
        </a:p>
      </dgm:t>
    </dgm:pt>
    <dgm:pt modelId="{D30EBC3C-2D04-4095-83B3-A2EBBF0DD43D}" type="parTrans" cxnId="{AD7E67BB-BD64-48C7-969B-C9EE2EAF19CB}">
      <dgm:prSet/>
      <dgm:spPr/>
      <dgm:t>
        <a:bodyPr/>
        <a:lstStyle/>
        <a:p>
          <a:endParaRPr lang="en-US"/>
        </a:p>
      </dgm:t>
    </dgm:pt>
    <dgm:pt modelId="{582A9AC7-772C-461B-AB80-C1F61FB702CF}" type="sibTrans" cxnId="{AD7E67BB-BD64-48C7-969B-C9EE2EAF19CB}">
      <dgm:prSet/>
      <dgm:spPr/>
      <dgm:t>
        <a:bodyPr/>
        <a:lstStyle/>
        <a:p>
          <a:endParaRPr lang="en-US"/>
        </a:p>
      </dgm:t>
    </dgm:pt>
    <dgm:pt modelId="{48510DE0-7FD6-47DB-BC26-170B202A3FF0}">
      <dgm:prSet phldrT="[Text]"/>
      <dgm:spPr/>
      <dgm:t>
        <a:bodyPr/>
        <a:lstStyle/>
        <a:p>
          <a:r>
            <a:rPr lang="en-US" dirty="0" smtClean="0"/>
            <a:t>Smart and connected entities</a:t>
          </a:r>
          <a:endParaRPr lang="en-US" dirty="0"/>
        </a:p>
      </dgm:t>
    </dgm:pt>
    <dgm:pt modelId="{B5213D09-3EEF-45A3-8359-0F11E24605DD}" type="parTrans" cxnId="{9924D04F-6B44-433C-A2C3-61FBA5DDE225}">
      <dgm:prSet/>
      <dgm:spPr/>
      <dgm:t>
        <a:bodyPr/>
        <a:lstStyle/>
        <a:p>
          <a:endParaRPr lang="en-US"/>
        </a:p>
      </dgm:t>
    </dgm:pt>
    <dgm:pt modelId="{C9B4104C-53F4-4C4D-9655-82692CA6BA4A}" type="sibTrans" cxnId="{9924D04F-6B44-433C-A2C3-61FBA5DDE225}">
      <dgm:prSet/>
      <dgm:spPr/>
      <dgm:t>
        <a:bodyPr/>
        <a:lstStyle/>
        <a:p>
          <a:endParaRPr lang="en-US"/>
        </a:p>
      </dgm:t>
    </dgm:pt>
    <dgm:pt modelId="{4C209472-3F23-49F1-8665-FD7B407F79CE}">
      <dgm:prSet phldrT="[Text]"/>
      <dgm:spPr/>
      <dgm:t>
        <a:bodyPr/>
        <a:lstStyle/>
        <a:p>
          <a:r>
            <a:rPr lang="en-US" dirty="0" smtClean="0"/>
            <a:t>Smart Sensors, actuators  transmit data</a:t>
          </a:r>
          <a:endParaRPr lang="en-US" dirty="0"/>
        </a:p>
      </dgm:t>
    </dgm:pt>
    <dgm:pt modelId="{AF29E644-1162-4625-8AB0-F99A9EC059E8}" type="parTrans" cxnId="{A0BF5495-4A3D-43A9-A036-FA4281143F6F}">
      <dgm:prSet/>
      <dgm:spPr/>
      <dgm:t>
        <a:bodyPr/>
        <a:lstStyle/>
        <a:p>
          <a:endParaRPr lang="en-US"/>
        </a:p>
      </dgm:t>
    </dgm:pt>
    <dgm:pt modelId="{3993F543-7D59-4A13-9FCC-7BD7794D2930}" type="sibTrans" cxnId="{A0BF5495-4A3D-43A9-A036-FA4281143F6F}">
      <dgm:prSet/>
      <dgm:spPr/>
      <dgm:t>
        <a:bodyPr/>
        <a:lstStyle/>
        <a:p>
          <a:endParaRPr lang="en-US"/>
        </a:p>
      </dgm:t>
    </dgm:pt>
    <dgm:pt modelId="{302CA427-B481-4CA7-BDD8-8C32E050A43E}">
      <dgm:prSet phldrT="[Text]"/>
      <dgm:spPr/>
      <dgm:t>
        <a:bodyPr/>
        <a:lstStyle/>
        <a:p>
          <a:r>
            <a:rPr lang="en-US" dirty="0" smtClean="0"/>
            <a:t>Gateways</a:t>
          </a:r>
          <a:endParaRPr lang="en-US" dirty="0"/>
        </a:p>
      </dgm:t>
    </dgm:pt>
    <dgm:pt modelId="{DC563C95-3F5A-41F6-ADA0-1E7D9CD2D730}" type="parTrans" cxnId="{C503CDAE-3DAB-49FE-A439-788728C0C7C6}">
      <dgm:prSet/>
      <dgm:spPr/>
      <dgm:t>
        <a:bodyPr/>
        <a:lstStyle/>
        <a:p>
          <a:endParaRPr lang="en-US"/>
        </a:p>
      </dgm:t>
    </dgm:pt>
    <dgm:pt modelId="{8C04B5E4-304A-490F-9D4E-09130DB464F0}" type="sibTrans" cxnId="{C503CDAE-3DAB-49FE-A439-788728C0C7C6}">
      <dgm:prSet/>
      <dgm:spPr/>
      <dgm:t>
        <a:bodyPr/>
        <a:lstStyle/>
        <a:p>
          <a:endParaRPr lang="en-US"/>
        </a:p>
      </dgm:t>
    </dgm:pt>
    <dgm:pt modelId="{C8FB47A7-D758-4862-951E-6DDC9D3C1EAB}">
      <dgm:prSet phldrT="[Text]"/>
      <dgm:spPr/>
      <dgm:t>
        <a:bodyPr/>
        <a:lstStyle/>
        <a:p>
          <a:r>
            <a:rPr lang="en-US" dirty="0" smtClean="0"/>
            <a:t>Data Object transmission via RESTful services.</a:t>
          </a:r>
          <a:endParaRPr lang="en-US" dirty="0"/>
        </a:p>
      </dgm:t>
    </dgm:pt>
    <dgm:pt modelId="{2ED19A8A-6B09-4C3B-9014-A2AAEE2E3BB1}" type="parTrans" cxnId="{EDCE4CE7-232B-49DE-BF59-7CE562B0761F}">
      <dgm:prSet/>
      <dgm:spPr/>
      <dgm:t>
        <a:bodyPr/>
        <a:lstStyle/>
        <a:p>
          <a:endParaRPr lang="en-US"/>
        </a:p>
      </dgm:t>
    </dgm:pt>
    <dgm:pt modelId="{86908C20-F489-4245-B462-1C7C9591546A}" type="sibTrans" cxnId="{EDCE4CE7-232B-49DE-BF59-7CE562B0761F}">
      <dgm:prSet/>
      <dgm:spPr/>
      <dgm:t>
        <a:bodyPr/>
        <a:lstStyle/>
        <a:p>
          <a:endParaRPr lang="en-US"/>
        </a:p>
      </dgm:t>
    </dgm:pt>
    <dgm:pt modelId="{A5A51093-9E90-4F3B-A2F0-7953BE955EA1}">
      <dgm:prSet phldrT="[Text]"/>
      <dgm:spPr/>
      <dgm:t>
        <a:bodyPr/>
        <a:lstStyle/>
        <a:p>
          <a:r>
            <a:rPr lang="en-US" dirty="0" smtClean="0"/>
            <a:t>Cloud Management</a:t>
          </a:r>
          <a:endParaRPr lang="en-US" dirty="0"/>
        </a:p>
      </dgm:t>
    </dgm:pt>
    <dgm:pt modelId="{06B41797-A78E-459D-BCD7-E872B4D529DE}" type="parTrans" cxnId="{47CC9CFE-3B90-4286-BBD1-53D91BE900E4}">
      <dgm:prSet/>
      <dgm:spPr/>
      <dgm:t>
        <a:bodyPr/>
        <a:lstStyle/>
        <a:p>
          <a:endParaRPr lang="en-US"/>
        </a:p>
      </dgm:t>
    </dgm:pt>
    <dgm:pt modelId="{C074DCAC-7263-4F11-8D06-F254FCE91266}" type="sibTrans" cxnId="{47CC9CFE-3B90-4286-BBD1-53D91BE900E4}">
      <dgm:prSet/>
      <dgm:spPr/>
      <dgm:t>
        <a:bodyPr/>
        <a:lstStyle/>
        <a:p>
          <a:endParaRPr lang="en-US"/>
        </a:p>
      </dgm:t>
    </dgm:pt>
    <dgm:pt modelId="{637DA95D-E22A-4038-BA22-5BA16027C414}">
      <dgm:prSet/>
      <dgm:spPr/>
      <dgm:t>
        <a:bodyPr/>
        <a:lstStyle/>
        <a:p>
          <a:r>
            <a:rPr lang="en-US" dirty="0" smtClean="0"/>
            <a:t>Data Center and storage	</a:t>
          </a:r>
          <a:endParaRPr lang="en-US" dirty="0"/>
        </a:p>
      </dgm:t>
    </dgm:pt>
    <dgm:pt modelId="{1AE8D684-2EFD-4EA7-99AD-7BE3697FC856}" type="parTrans" cxnId="{83D91B0E-AE60-4D72-BF02-520D2FC8D5DB}">
      <dgm:prSet/>
      <dgm:spPr/>
      <dgm:t>
        <a:bodyPr/>
        <a:lstStyle/>
        <a:p>
          <a:endParaRPr lang="en-US"/>
        </a:p>
      </dgm:t>
    </dgm:pt>
    <dgm:pt modelId="{ED5A5A07-EE59-4B08-9E12-13AA974467C2}" type="sibTrans" cxnId="{83D91B0E-AE60-4D72-BF02-520D2FC8D5DB}">
      <dgm:prSet/>
      <dgm:spPr/>
      <dgm:t>
        <a:bodyPr/>
        <a:lstStyle/>
        <a:p>
          <a:endParaRPr lang="en-US"/>
        </a:p>
      </dgm:t>
    </dgm:pt>
    <dgm:pt modelId="{FB462021-DC56-4889-9A65-F6FF17D989FF}">
      <dgm:prSet/>
      <dgm:spPr/>
      <dgm:t>
        <a:bodyPr/>
        <a:lstStyle/>
        <a:p>
          <a:r>
            <a:rPr lang="en-US" dirty="0" smtClean="0"/>
            <a:t>Remote Access</a:t>
          </a:r>
          <a:endParaRPr lang="en-US" dirty="0"/>
        </a:p>
      </dgm:t>
    </dgm:pt>
    <dgm:pt modelId="{38A4A236-E826-4B01-96FC-24A5ABBCDC69}" type="parTrans" cxnId="{EF5919ED-A8A0-44F6-807A-233A63EB9E9C}">
      <dgm:prSet/>
      <dgm:spPr/>
      <dgm:t>
        <a:bodyPr/>
        <a:lstStyle/>
        <a:p>
          <a:endParaRPr lang="en-US"/>
        </a:p>
      </dgm:t>
    </dgm:pt>
    <dgm:pt modelId="{7DE0E47B-9C1C-4CA4-8AB4-9B534F099E00}" type="sibTrans" cxnId="{EF5919ED-A8A0-44F6-807A-233A63EB9E9C}">
      <dgm:prSet/>
      <dgm:spPr/>
      <dgm:t>
        <a:bodyPr/>
        <a:lstStyle/>
        <a:p>
          <a:endParaRPr lang="en-US"/>
        </a:p>
      </dgm:t>
    </dgm:pt>
    <dgm:pt modelId="{DBB703D5-7CEA-4488-BE78-B49B42586387}">
      <dgm:prSet/>
      <dgm:spPr/>
      <dgm:t>
        <a:bodyPr/>
        <a:lstStyle/>
        <a:p>
          <a:r>
            <a:rPr lang="en-US" dirty="0" smtClean="0"/>
            <a:t>Gathering data at IoT Server</a:t>
          </a:r>
          <a:endParaRPr lang="en-US" dirty="0"/>
        </a:p>
      </dgm:t>
    </dgm:pt>
    <dgm:pt modelId="{DD46BD80-F2CA-4627-932F-7FCE76C9EA6A}" type="parTrans" cxnId="{6878FBDB-B777-4D0D-9505-5124B40A9F7F}">
      <dgm:prSet/>
      <dgm:spPr/>
      <dgm:t>
        <a:bodyPr/>
        <a:lstStyle/>
        <a:p>
          <a:endParaRPr lang="en-US"/>
        </a:p>
      </dgm:t>
    </dgm:pt>
    <dgm:pt modelId="{5D0F7528-73A0-4605-A185-D27B713BA43E}" type="sibTrans" cxnId="{6878FBDB-B777-4D0D-9505-5124B40A9F7F}">
      <dgm:prSet/>
      <dgm:spPr/>
      <dgm:t>
        <a:bodyPr/>
        <a:lstStyle/>
        <a:p>
          <a:endParaRPr lang="en-US"/>
        </a:p>
      </dgm:t>
    </dgm:pt>
    <dgm:pt modelId="{69F29DF1-E9DF-4A32-9AAF-8B7FB824AC1D}">
      <dgm:prSet/>
      <dgm:spPr/>
      <dgm:t>
        <a:bodyPr/>
        <a:lstStyle/>
        <a:p>
          <a:r>
            <a:rPr lang="en-US" dirty="0" smtClean="0"/>
            <a:t>Complex analytics on large data sets via HDFS</a:t>
          </a:r>
          <a:endParaRPr lang="en-US" dirty="0"/>
        </a:p>
      </dgm:t>
    </dgm:pt>
    <dgm:pt modelId="{EBAA09B3-E5E1-4C93-ACFB-6FC45CFEC8D4}" type="parTrans" cxnId="{19FCBB66-CFE6-4069-B9BF-FF83FCD8567F}">
      <dgm:prSet/>
      <dgm:spPr/>
      <dgm:t>
        <a:bodyPr/>
        <a:lstStyle/>
        <a:p>
          <a:endParaRPr lang="en-US"/>
        </a:p>
      </dgm:t>
    </dgm:pt>
    <dgm:pt modelId="{4AD54E8B-CD99-4AC9-9C02-6265D60A2776}" type="sibTrans" cxnId="{19FCBB66-CFE6-4069-B9BF-FF83FCD8567F}">
      <dgm:prSet/>
      <dgm:spPr/>
      <dgm:t>
        <a:bodyPr/>
        <a:lstStyle/>
        <a:p>
          <a:endParaRPr lang="en-US"/>
        </a:p>
      </dgm:t>
    </dgm:pt>
    <dgm:pt modelId="{263C7234-4F19-4F0F-8CA8-0676DEB308B0}">
      <dgm:prSet/>
      <dgm:spPr/>
      <dgm:t>
        <a:bodyPr/>
        <a:lstStyle/>
        <a:p>
          <a:r>
            <a:rPr lang="en-US" dirty="0" smtClean="0"/>
            <a:t>Visualize data conclusions </a:t>
          </a:r>
          <a:endParaRPr lang="en-US" dirty="0"/>
        </a:p>
      </dgm:t>
    </dgm:pt>
    <dgm:pt modelId="{DE5905E7-574F-4C8E-9303-3EE4402DDC53}" type="parTrans" cxnId="{696A5B65-452D-403D-8396-C2F4986840EC}">
      <dgm:prSet/>
      <dgm:spPr/>
      <dgm:t>
        <a:bodyPr/>
        <a:lstStyle/>
        <a:p>
          <a:endParaRPr lang="en-US"/>
        </a:p>
      </dgm:t>
    </dgm:pt>
    <dgm:pt modelId="{7F782C4D-30BD-4D74-9ADB-8EE5A09B35C0}" type="sibTrans" cxnId="{696A5B65-452D-403D-8396-C2F4986840EC}">
      <dgm:prSet/>
      <dgm:spPr/>
      <dgm:t>
        <a:bodyPr/>
        <a:lstStyle/>
        <a:p>
          <a:endParaRPr lang="en-US"/>
        </a:p>
      </dgm:t>
    </dgm:pt>
    <dgm:pt modelId="{A2434C4D-9C7E-4A01-ADE0-9BC65E54491D}">
      <dgm:prSet/>
      <dgm:spPr/>
      <dgm:t>
        <a:bodyPr/>
        <a:lstStyle/>
        <a:p>
          <a:r>
            <a:rPr lang="en-US" dirty="0" smtClean="0"/>
            <a:t>Monetize insights</a:t>
          </a:r>
          <a:endParaRPr lang="en-US" dirty="0"/>
        </a:p>
      </dgm:t>
    </dgm:pt>
    <dgm:pt modelId="{1A98EE85-73EF-4BA8-BDCD-5EF3C4FC0993}" type="parTrans" cxnId="{660E52E1-C4B4-47CE-9177-7DE11C0C6013}">
      <dgm:prSet/>
      <dgm:spPr/>
      <dgm:t>
        <a:bodyPr/>
        <a:lstStyle/>
        <a:p>
          <a:endParaRPr lang="en-US"/>
        </a:p>
      </dgm:t>
    </dgm:pt>
    <dgm:pt modelId="{55797650-2A0B-4867-9429-9F357C61A0D8}" type="sibTrans" cxnId="{660E52E1-C4B4-47CE-9177-7DE11C0C6013}">
      <dgm:prSet/>
      <dgm:spPr/>
      <dgm:t>
        <a:bodyPr/>
        <a:lstStyle/>
        <a:p>
          <a:endParaRPr lang="en-US"/>
        </a:p>
      </dgm:t>
    </dgm:pt>
    <dgm:pt modelId="{19A223BF-F0F4-4F87-982E-859D84D7C734}">
      <dgm:prSet phldrT="[Text]"/>
      <dgm:spPr/>
      <dgm:t>
        <a:bodyPr/>
        <a:lstStyle/>
        <a:p>
          <a:r>
            <a:rPr lang="en-US" dirty="0" smtClean="0"/>
            <a:t>Unified Connection of Modules for Project Platform</a:t>
          </a:r>
          <a:endParaRPr lang="en-US" dirty="0"/>
        </a:p>
      </dgm:t>
    </dgm:pt>
    <dgm:pt modelId="{C8C544DE-E9DD-49EA-84C0-EA3B5A198FCC}" type="parTrans" cxnId="{2016F33E-0A0E-45DE-B31F-826A690F3F3F}">
      <dgm:prSet/>
      <dgm:spPr/>
      <dgm:t>
        <a:bodyPr/>
        <a:lstStyle/>
        <a:p>
          <a:endParaRPr lang="en-IN"/>
        </a:p>
      </dgm:t>
    </dgm:pt>
    <dgm:pt modelId="{A2E9BD87-959A-4C4D-8DA8-03305D457BBA}" type="sibTrans" cxnId="{2016F33E-0A0E-45DE-B31F-826A690F3F3F}">
      <dgm:prSet/>
      <dgm:spPr/>
      <dgm:t>
        <a:bodyPr/>
        <a:lstStyle/>
        <a:p>
          <a:endParaRPr lang="en-IN"/>
        </a:p>
      </dgm:t>
    </dgm:pt>
    <dgm:pt modelId="{DCE502F2-1C92-4631-BE85-D656CC56A03E}" type="pres">
      <dgm:prSet presAssocID="{E157EF85-FD71-4577-B346-CE17F1FE95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685ADE9-A0FC-4571-8BAD-E4327A4FF903}" type="pres">
      <dgm:prSet presAssocID="{E157EF85-FD71-4577-B346-CE17F1FE959A}" presName="tSp" presStyleCnt="0"/>
      <dgm:spPr/>
    </dgm:pt>
    <dgm:pt modelId="{E0DA8210-452F-4E9C-9779-61F40A83C571}" type="pres">
      <dgm:prSet presAssocID="{E157EF85-FD71-4577-B346-CE17F1FE959A}" presName="bSp" presStyleCnt="0"/>
      <dgm:spPr/>
    </dgm:pt>
    <dgm:pt modelId="{A62DA706-A68A-436A-B882-8B568A4F2621}" type="pres">
      <dgm:prSet presAssocID="{E157EF85-FD71-4577-B346-CE17F1FE959A}" presName="process" presStyleCnt="0"/>
      <dgm:spPr/>
    </dgm:pt>
    <dgm:pt modelId="{48A17FAF-E6BB-4E17-95E7-FEBEA4AC5837}" type="pres">
      <dgm:prSet presAssocID="{2F57BCD1-5C14-49D4-BA08-78374BEE8248}" presName="composite1" presStyleCnt="0"/>
      <dgm:spPr/>
    </dgm:pt>
    <dgm:pt modelId="{CFCACE4F-8791-4DDB-9DDE-71AC05D36082}" type="pres">
      <dgm:prSet presAssocID="{2F57BCD1-5C14-49D4-BA08-78374BEE8248}" presName="dummyNode1" presStyleLbl="node1" presStyleIdx="0" presStyleCnt="5"/>
      <dgm:spPr/>
    </dgm:pt>
    <dgm:pt modelId="{854A40C4-D076-4297-81F9-BEA45B6BF38E}" type="pres">
      <dgm:prSet presAssocID="{2F57BCD1-5C14-49D4-BA08-78374BEE8248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865C66-F2D7-4A48-A50A-9ECA54996FD4}" type="pres">
      <dgm:prSet presAssocID="{2F57BCD1-5C14-49D4-BA08-78374BEE8248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55A84D-4D96-4422-8D56-B809CCC42E8C}" type="pres">
      <dgm:prSet presAssocID="{2F57BCD1-5C14-49D4-BA08-78374BEE8248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5E7A358-FA4E-447A-9C37-AD443C096B5C}" type="pres">
      <dgm:prSet presAssocID="{2F57BCD1-5C14-49D4-BA08-78374BEE8248}" presName="connSite1" presStyleCnt="0"/>
      <dgm:spPr/>
    </dgm:pt>
    <dgm:pt modelId="{94B13AF1-5CDD-41EF-9AF9-0F0231B856EB}" type="pres">
      <dgm:prSet presAssocID="{582A9AC7-772C-461B-AB80-C1F61FB702CF}" presName="Name9" presStyleLbl="sibTrans2D1" presStyleIdx="0" presStyleCnt="4"/>
      <dgm:spPr/>
      <dgm:t>
        <a:bodyPr/>
        <a:lstStyle/>
        <a:p>
          <a:endParaRPr lang="en-IN"/>
        </a:p>
      </dgm:t>
    </dgm:pt>
    <dgm:pt modelId="{51FA0E2D-69E0-4AA8-8E58-4D0023321C9D}" type="pres">
      <dgm:prSet presAssocID="{302CA427-B481-4CA7-BDD8-8C32E050A43E}" presName="composite2" presStyleCnt="0"/>
      <dgm:spPr/>
    </dgm:pt>
    <dgm:pt modelId="{43C1FF78-FAE5-4238-9B9C-F6C9C9F90F2E}" type="pres">
      <dgm:prSet presAssocID="{302CA427-B481-4CA7-BDD8-8C32E050A43E}" presName="dummyNode2" presStyleLbl="node1" presStyleIdx="0" presStyleCnt="5"/>
      <dgm:spPr/>
    </dgm:pt>
    <dgm:pt modelId="{29154992-B376-4E6F-9522-64AD836AFDBE}" type="pres">
      <dgm:prSet presAssocID="{302CA427-B481-4CA7-BDD8-8C32E050A43E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55E21-939B-4CE7-B701-80A5C291259D}" type="pres">
      <dgm:prSet presAssocID="{302CA427-B481-4CA7-BDD8-8C32E050A43E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B0C07-AD14-45D8-A00F-7EA4F3C60A5A}" type="pres">
      <dgm:prSet presAssocID="{302CA427-B481-4CA7-BDD8-8C32E050A43E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5A71972-855F-48D4-91D3-AE2A2CC80436}" type="pres">
      <dgm:prSet presAssocID="{302CA427-B481-4CA7-BDD8-8C32E050A43E}" presName="connSite2" presStyleCnt="0"/>
      <dgm:spPr/>
    </dgm:pt>
    <dgm:pt modelId="{FB2EA389-D488-4504-B871-7E466A30F02E}" type="pres">
      <dgm:prSet presAssocID="{8C04B5E4-304A-490F-9D4E-09130DB464F0}" presName="Name18" presStyleLbl="sibTrans2D1" presStyleIdx="1" presStyleCnt="4"/>
      <dgm:spPr/>
      <dgm:t>
        <a:bodyPr/>
        <a:lstStyle/>
        <a:p>
          <a:endParaRPr lang="en-IN"/>
        </a:p>
      </dgm:t>
    </dgm:pt>
    <dgm:pt modelId="{EF4931D2-69AE-4A2B-9092-99DF840AD485}" type="pres">
      <dgm:prSet presAssocID="{A5A51093-9E90-4F3B-A2F0-7953BE955EA1}" presName="composite1" presStyleCnt="0"/>
      <dgm:spPr/>
    </dgm:pt>
    <dgm:pt modelId="{F5426C5D-FB63-4166-B586-53D513DA6B91}" type="pres">
      <dgm:prSet presAssocID="{A5A51093-9E90-4F3B-A2F0-7953BE955EA1}" presName="dummyNode1" presStyleLbl="node1" presStyleIdx="1" presStyleCnt="5"/>
      <dgm:spPr/>
    </dgm:pt>
    <dgm:pt modelId="{5A89FE60-7CBA-4D8C-B190-607AAF32C853}" type="pres">
      <dgm:prSet presAssocID="{A5A51093-9E90-4F3B-A2F0-7953BE955EA1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B8EEC-BB94-4199-B309-803F706D0CA6}" type="pres">
      <dgm:prSet presAssocID="{A5A51093-9E90-4F3B-A2F0-7953BE955EA1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644971-3B07-4E97-B642-AFEE814A7140}" type="pres">
      <dgm:prSet presAssocID="{A5A51093-9E90-4F3B-A2F0-7953BE955EA1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0B2B8DC-B236-414A-BA86-244FE8FA5ABD}" type="pres">
      <dgm:prSet presAssocID="{A5A51093-9E90-4F3B-A2F0-7953BE955EA1}" presName="connSite1" presStyleCnt="0"/>
      <dgm:spPr/>
    </dgm:pt>
    <dgm:pt modelId="{E60060F4-CB5F-4E85-8F1F-0237490AEB7D}" type="pres">
      <dgm:prSet presAssocID="{C074DCAC-7263-4F11-8D06-F254FCE91266}" presName="Name9" presStyleLbl="sibTrans2D1" presStyleIdx="2" presStyleCnt="4"/>
      <dgm:spPr/>
      <dgm:t>
        <a:bodyPr/>
        <a:lstStyle/>
        <a:p>
          <a:endParaRPr lang="en-IN"/>
        </a:p>
      </dgm:t>
    </dgm:pt>
    <dgm:pt modelId="{DCABFCE1-10C9-4A03-8FB3-9727FF55A6AD}" type="pres">
      <dgm:prSet presAssocID="{637DA95D-E22A-4038-BA22-5BA16027C414}" presName="composite2" presStyleCnt="0"/>
      <dgm:spPr/>
    </dgm:pt>
    <dgm:pt modelId="{13624F19-DAFB-4ABE-97D9-358E985162ED}" type="pres">
      <dgm:prSet presAssocID="{637DA95D-E22A-4038-BA22-5BA16027C414}" presName="dummyNode2" presStyleLbl="node1" presStyleIdx="2" presStyleCnt="5"/>
      <dgm:spPr/>
    </dgm:pt>
    <dgm:pt modelId="{CCC84339-4B72-4180-9110-2F37C20F0251}" type="pres">
      <dgm:prSet presAssocID="{637DA95D-E22A-4038-BA22-5BA16027C414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3997B-D7B6-46DE-B9ED-2022B4E7E4AA}" type="pres">
      <dgm:prSet presAssocID="{637DA95D-E22A-4038-BA22-5BA16027C414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CE713F-65B5-4C70-9E06-CC7DD758D3EB}" type="pres">
      <dgm:prSet presAssocID="{637DA95D-E22A-4038-BA22-5BA16027C414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D22BAE-D813-4A1D-89E0-2DBC8E8E6384}" type="pres">
      <dgm:prSet presAssocID="{637DA95D-E22A-4038-BA22-5BA16027C414}" presName="connSite2" presStyleCnt="0"/>
      <dgm:spPr/>
    </dgm:pt>
    <dgm:pt modelId="{25209C88-B3B4-4549-9B65-711CEDDDE538}" type="pres">
      <dgm:prSet presAssocID="{ED5A5A07-EE59-4B08-9E12-13AA974467C2}" presName="Name18" presStyleLbl="sibTrans2D1" presStyleIdx="3" presStyleCnt="4"/>
      <dgm:spPr/>
      <dgm:t>
        <a:bodyPr/>
        <a:lstStyle/>
        <a:p>
          <a:endParaRPr lang="en-IN"/>
        </a:p>
      </dgm:t>
    </dgm:pt>
    <dgm:pt modelId="{37E44D2A-2291-4FF9-AB5F-9AE5D59FD0DA}" type="pres">
      <dgm:prSet presAssocID="{FB462021-DC56-4889-9A65-F6FF17D989FF}" presName="composite1" presStyleCnt="0"/>
      <dgm:spPr/>
    </dgm:pt>
    <dgm:pt modelId="{5A87D6F5-8DBE-4CFD-AC7B-EA8D0CB2928C}" type="pres">
      <dgm:prSet presAssocID="{FB462021-DC56-4889-9A65-F6FF17D989FF}" presName="dummyNode1" presStyleLbl="node1" presStyleIdx="3" presStyleCnt="5"/>
      <dgm:spPr/>
    </dgm:pt>
    <dgm:pt modelId="{147EA3F9-46D6-48BE-BE26-33DE0906F2B8}" type="pres">
      <dgm:prSet presAssocID="{FB462021-DC56-4889-9A65-F6FF17D989FF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3648A-34D4-4ACC-97F2-3D0F334525F0}" type="pres">
      <dgm:prSet presAssocID="{FB462021-DC56-4889-9A65-F6FF17D989FF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7C334-03ED-450C-A746-AEFB70763097}" type="pres">
      <dgm:prSet presAssocID="{FB462021-DC56-4889-9A65-F6FF17D989FF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14D0EE-E98B-4E56-81EF-5C43CE5E5D57}" type="pres">
      <dgm:prSet presAssocID="{FB462021-DC56-4889-9A65-F6FF17D989FF}" presName="connSite1" presStyleCnt="0"/>
      <dgm:spPr/>
    </dgm:pt>
  </dgm:ptLst>
  <dgm:cxnLst>
    <dgm:cxn modelId="{DD929D62-7E80-45AA-B067-14AFCEA31B7E}" type="presOf" srcId="{FB462021-DC56-4889-9A65-F6FF17D989FF}" destId="{D4D7C334-03ED-450C-A746-AEFB70763097}" srcOrd="0" destOrd="0" presId="urn:microsoft.com/office/officeart/2005/8/layout/hProcess4"/>
    <dgm:cxn modelId="{4DDAD8C8-4478-41F4-94A9-792BAE13B2B9}" type="presOf" srcId="{69F29DF1-E9DF-4A32-9AAF-8B7FB824AC1D}" destId="{5473997B-D7B6-46DE-B9ED-2022B4E7E4AA}" srcOrd="1" destOrd="1" presId="urn:microsoft.com/office/officeart/2005/8/layout/hProcess4"/>
    <dgm:cxn modelId="{6878FBDB-B777-4D0D-9505-5124B40A9F7F}" srcId="{637DA95D-E22A-4038-BA22-5BA16027C414}" destId="{DBB703D5-7CEA-4488-BE78-B49B42586387}" srcOrd="0" destOrd="0" parTransId="{DD46BD80-F2CA-4627-932F-7FCE76C9EA6A}" sibTransId="{5D0F7528-73A0-4605-A185-D27B713BA43E}"/>
    <dgm:cxn modelId="{83D91B0E-AE60-4D72-BF02-520D2FC8D5DB}" srcId="{E157EF85-FD71-4577-B346-CE17F1FE959A}" destId="{637DA95D-E22A-4038-BA22-5BA16027C414}" srcOrd="3" destOrd="0" parTransId="{1AE8D684-2EFD-4EA7-99AD-7BE3697FC856}" sibTransId="{ED5A5A07-EE59-4B08-9E12-13AA974467C2}"/>
    <dgm:cxn modelId="{588FB4E7-F590-4E7A-ACDE-CE0151E13002}" type="presOf" srcId="{A2434C4D-9C7E-4A01-ADE0-9BC65E54491D}" destId="{CB03648A-34D4-4ACC-97F2-3D0F334525F0}" srcOrd="1" destOrd="1" presId="urn:microsoft.com/office/officeart/2005/8/layout/hProcess4"/>
    <dgm:cxn modelId="{2016F33E-0A0E-45DE-B31F-826A690F3F3F}" srcId="{A5A51093-9E90-4F3B-A2F0-7953BE955EA1}" destId="{19A223BF-F0F4-4F87-982E-859D84D7C734}" srcOrd="0" destOrd="0" parTransId="{C8C544DE-E9DD-49EA-84C0-EA3B5A198FCC}" sibTransId="{A2E9BD87-959A-4C4D-8DA8-03305D457BBA}"/>
    <dgm:cxn modelId="{170F7D7B-1043-4451-BEB2-9DCFED7F4C7E}" type="presOf" srcId="{C074DCAC-7263-4F11-8D06-F254FCE91266}" destId="{E60060F4-CB5F-4E85-8F1F-0237490AEB7D}" srcOrd="0" destOrd="0" presId="urn:microsoft.com/office/officeart/2005/8/layout/hProcess4"/>
    <dgm:cxn modelId="{791A8A7F-586A-431E-86F3-BDD1C36D2A51}" type="presOf" srcId="{19A223BF-F0F4-4F87-982E-859D84D7C734}" destId="{5A89FE60-7CBA-4D8C-B190-607AAF32C853}" srcOrd="0" destOrd="0" presId="urn:microsoft.com/office/officeart/2005/8/layout/hProcess4"/>
    <dgm:cxn modelId="{8251396E-A309-44BE-8CFB-3CC7C4115F13}" type="presOf" srcId="{DBB703D5-7CEA-4488-BE78-B49B42586387}" destId="{5473997B-D7B6-46DE-B9ED-2022B4E7E4AA}" srcOrd="1" destOrd="0" presId="urn:microsoft.com/office/officeart/2005/8/layout/hProcess4"/>
    <dgm:cxn modelId="{E9134153-F3E7-4927-A8C3-068C37355137}" type="presOf" srcId="{2F57BCD1-5C14-49D4-BA08-78374BEE8248}" destId="{7E55A84D-4D96-4422-8D56-B809CCC42E8C}" srcOrd="0" destOrd="0" presId="urn:microsoft.com/office/officeart/2005/8/layout/hProcess4"/>
    <dgm:cxn modelId="{AD7E67BB-BD64-48C7-969B-C9EE2EAF19CB}" srcId="{E157EF85-FD71-4577-B346-CE17F1FE959A}" destId="{2F57BCD1-5C14-49D4-BA08-78374BEE8248}" srcOrd="0" destOrd="0" parTransId="{D30EBC3C-2D04-4095-83B3-A2EBBF0DD43D}" sibTransId="{582A9AC7-772C-461B-AB80-C1F61FB702CF}"/>
    <dgm:cxn modelId="{49389035-9557-45D5-B98C-8508F6B08AD7}" type="presOf" srcId="{C8FB47A7-D758-4862-951E-6DDC9D3C1EAB}" destId="{29154992-B376-4E6F-9522-64AD836AFDBE}" srcOrd="0" destOrd="0" presId="urn:microsoft.com/office/officeart/2005/8/layout/hProcess4"/>
    <dgm:cxn modelId="{C503CDAE-3DAB-49FE-A439-788728C0C7C6}" srcId="{E157EF85-FD71-4577-B346-CE17F1FE959A}" destId="{302CA427-B481-4CA7-BDD8-8C32E050A43E}" srcOrd="1" destOrd="0" parTransId="{DC563C95-3F5A-41F6-ADA0-1E7D9CD2D730}" sibTransId="{8C04B5E4-304A-490F-9D4E-09130DB464F0}"/>
    <dgm:cxn modelId="{47CC9CFE-3B90-4286-BBD1-53D91BE900E4}" srcId="{E157EF85-FD71-4577-B346-CE17F1FE959A}" destId="{A5A51093-9E90-4F3B-A2F0-7953BE955EA1}" srcOrd="2" destOrd="0" parTransId="{06B41797-A78E-459D-BCD7-E872B4D529DE}" sibTransId="{C074DCAC-7263-4F11-8D06-F254FCE91266}"/>
    <dgm:cxn modelId="{EF5919ED-A8A0-44F6-807A-233A63EB9E9C}" srcId="{E157EF85-FD71-4577-B346-CE17F1FE959A}" destId="{FB462021-DC56-4889-9A65-F6FF17D989FF}" srcOrd="4" destOrd="0" parTransId="{38A4A236-E826-4B01-96FC-24A5ABBCDC69}" sibTransId="{7DE0E47B-9C1C-4CA4-8AB4-9B534F099E00}"/>
    <dgm:cxn modelId="{43B203A8-864D-48CE-91B2-B088012314F5}" type="presOf" srcId="{E157EF85-FD71-4577-B346-CE17F1FE959A}" destId="{DCE502F2-1C92-4631-BE85-D656CC56A03E}" srcOrd="0" destOrd="0" presId="urn:microsoft.com/office/officeart/2005/8/layout/hProcess4"/>
    <dgm:cxn modelId="{19FCBB66-CFE6-4069-B9BF-FF83FCD8567F}" srcId="{637DA95D-E22A-4038-BA22-5BA16027C414}" destId="{69F29DF1-E9DF-4A32-9AAF-8B7FB824AC1D}" srcOrd="1" destOrd="0" parTransId="{EBAA09B3-E5E1-4C93-ACFB-6FC45CFEC8D4}" sibTransId="{4AD54E8B-CD99-4AC9-9C02-6265D60A2776}"/>
    <dgm:cxn modelId="{BB21FFC0-2709-4054-8071-4A8827F698D1}" type="presOf" srcId="{637DA95D-E22A-4038-BA22-5BA16027C414}" destId="{56CE713F-65B5-4C70-9E06-CC7DD758D3EB}" srcOrd="0" destOrd="0" presId="urn:microsoft.com/office/officeart/2005/8/layout/hProcess4"/>
    <dgm:cxn modelId="{9924D04F-6B44-433C-A2C3-61FBA5DDE225}" srcId="{2F57BCD1-5C14-49D4-BA08-78374BEE8248}" destId="{48510DE0-7FD6-47DB-BC26-170B202A3FF0}" srcOrd="0" destOrd="0" parTransId="{B5213D09-3EEF-45A3-8359-0F11E24605DD}" sibTransId="{C9B4104C-53F4-4C4D-9655-82692CA6BA4A}"/>
    <dgm:cxn modelId="{660E52E1-C4B4-47CE-9177-7DE11C0C6013}" srcId="{FB462021-DC56-4889-9A65-F6FF17D989FF}" destId="{A2434C4D-9C7E-4A01-ADE0-9BC65E54491D}" srcOrd="1" destOrd="0" parTransId="{1A98EE85-73EF-4BA8-BDCD-5EF3C4FC0993}" sibTransId="{55797650-2A0B-4867-9429-9F357C61A0D8}"/>
    <dgm:cxn modelId="{EDAA2678-B716-45B8-B668-2500FB04D8A5}" type="presOf" srcId="{4C209472-3F23-49F1-8665-FD7B407F79CE}" destId="{854A40C4-D076-4297-81F9-BEA45B6BF38E}" srcOrd="0" destOrd="1" presId="urn:microsoft.com/office/officeart/2005/8/layout/hProcess4"/>
    <dgm:cxn modelId="{70009263-4169-4E73-84B8-11750CB73DFE}" type="presOf" srcId="{4C209472-3F23-49F1-8665-FD7B407F79CE}" destId="{0F865C66-F2D7-4A48-A50A-9ECA54996FD4}" srcOrd="1" destOrd="1" presId="urn:microsoft.com/office/officeart/2005/8/layout/hProcess4"/>
    <dgm:cxn modelId="{B4366392-47BB-4F35-917C-06AE74BDD441}" type="presOf" srcId="{A2434C4D-9C7E-4A01-ADE0-9BC65E54491D}" destId="{147EA3F9-46D6-48BE-BE26-33DE0906F2B8}" srcOrd="0" destOrd="1" presId="urn:microsoft.com/office/officeart/2005/8/layout/hProcess4"/>
    <dgm:cxn modelId="{C25D7941-7653-4A24-8442-07CBB52B839C}" type="presOf" srcId="{DBB703D5-7CEA-4488-BE78-B49B42586387}" destId="{CCC84339-4B72-4180-9110-2F37C20F0251}" srcOrd="0" destOrd="0" presId="urn:microsoft.com/office/officeart/2005/8/layout/hProcess4"/>
    <dgm:cxn modelId="{A0BF5495-4A3D-43A9-A036-FA4281143F6F}" srcId="{2F57BCD1-5C14-49D4-BA08-78374BEE8248}" destId="{4C209472-3F23-49F1-8665-FD7B407F79CE}" srcOrd="1" destOrd="0" parTransId="{AF29E644-1162-4625-8AB0-F99A9EC059E8}" sibTransId="{3993F543-7D59-4A13-9FCC-7BD7794D2930}"/>
    <dgm:cxn modelId="{EDCE4CE7-232B-49DE-BF59-7CE562B0761F}" srcId="{302CA427-B481-4CA7-BDD8-8C32E050A43E}" destId="{C8FB47A7-D758-4862-951E-6DDC9D3C1EAB}" srcOrd="0" destOrd="0" parTransId="{2ED19A8A-6B09-4C3B-9014-A2AAEE2E3BB1}" sibTransId="{86908C20-F489-4245-B462-1C7C9591546A}"/>
    <dgm:cxn modelId="{1C1088D7-1D91-467A-948D-185B4F9AE2C9}" type="presOf" srcId="{263C7234-4F19-4F0F-8CA8-0676DEB308B0}" destId="{CB03648A-34D4-4ACC-97F2-3D0F334525F0}" srcOrd="1" destOrd="0" presId="urn:microsoft.com/office/officeart/2005/8/layout/hProcess4"/>
    <dgm:cxn modelId="{2920703B-F2F0-4D81-A46F-6399C0966CCF}" type="presOf" srcId="{19A223BF-F0F4-4F87-982E-859D84D7C734}" destId="{5A2B8EEC-BB94-4199-B309-803F706D0CA6}" srcOrd="1" destOrd="0" presId="urn:microsoft.com/office/officeart/2005/8/layout/hProcess4"/>
    <dgm:cxn modelId="{FE647981-1BDF-4529-8422-664091C045A6}" type="presOf" srcId="{582A9AC7-772C-461B-AB80-C1F61FB702CF}" destId="{94B13AF1-5CDD-41EF-9AF9-0F0231B856EB}" srcOrd="0" destOrd="0" presId="urn:microsoft.com/office/officeart/2005/8/layout/hProcess4"/>
    <dgm:cxn modelId="{FD726253-0317-499C-A88D-5B6D75776EB2}" type="presOf" srcId="{8C04B5E4-304A-490F-9D4E-09130DB464F0}" destId="{FB2EA389-D488-4504-B871-7E466A30F02E}" srcOrd="0" destOrd="0" presId="urn:microsoft.com/office/officeart/2005/8/layout/hProcess4"/>
    <dgm:cxn modelId="{B30E892C-44D2-4565-A18F-B625E984882A}" type="presOf" srcId="{ED5A5A07-EE59-4B08-9E12-13AA974467C2}" destId="{25209C88-B3B4-4549-9B65-711CEDDDE538}" srcOrd="0" destOrd="0" presId="urn:microsoft.com/office/officeart/2005/8/layout/hProcess4"/>
    <dgm:cxn modelId="{617EA1C3-1A2D-4874-8208-5B93000FEFB3}" type="presOf" srcId="{C8FB47A7-D758-4862-951E-6DDC9D3C1EAB}" destId="{5D255E21-939B-4CE7-B701-80A5C291259D}" srcOrd="1" destOrd="0" presId="urn:microsoft.com/office/officeart/2005/8/layout/hProcess4"/>
    <dgm:cxn modelId="{53D572DC-D0E0-4C6C-81D8-3AF113D11420}" type="presOf" srcId="{69F29DF1-E9DF-4A32-9AAF-8B7FB824AC1D}" destId="{CCC84339-4B72-4180-9110-2F37C20F0251}" srcOrd="0" destOrd="1" presId="urn:microsoft.com/office/officeart/2005/8/layout/hProcess4"/>
    <dgm:cxn modelId="{D0D372A5-D465-4C82-8DAA-86067FD7C691}" type="presOf" srcId="{302CA427-B481-4CA7-BDD8-8C32E050A43E}" destId="{400B0C07-AD14-45D8-A00F-7EA4F3C60A5A}" srcOrd="0" destOrd="0" presId="urn:microsoft.com/office/officeart/2005/8/layout/hProcess4"/>
    <dgm:cxn modelId="{1C2810FB-E4C6-4C24-9FA4-316C67B9B578}" type="presOf" srcId="{A5A51093-9E90-4F3B-A2F0-7953BE955EA1}" destId="{B8644971-3B07-4E97-B642-AFEE814A7140}" srcOrd="0" destOrd="0" presId="urn:microsoft.com/office/officeart/2005/8/layout/hProcess4"/>
    <dgm:cxn modelId="{AD318FB0-7FCC-43C5-89F0-3B307E9E8055}" type="presOf" srcId="{48510DE0-7FD6-47DB-BC26-170B202A3FF0}" destId="{854A40C4-D076-4297-81F9-BEA45B6BF38E}" srcOrd="0" destOrd="0" presId="urn:microsoft.com/office/officeart/2005/8/layout/hProcess4"/>
    <dgm:cxn modelId="{EA261A26-E0D2-4F66-94BD-AFEC7D838027}" type="presOf" srcId="{48510DE0-7FD6-47DB-BC26-170B202A3FF0}" destId="{0F865C66-F2D7-4A48-A50A-9ECA54996FD4}" srcOrd="1" destOrd="0" presId="urn:microsoft.com/office/officeart/2005/8/layout/hProcess4"/>
    <dgm:cxn modelId="{696A5B65-452D-403D-8396-C2F4986840EC}" srcId="{FB462021-DC56-4889-9A65-F6FF17D989FF}" destId="{263C7234-4F19-4F0F-8CA8-0676DEB308B0}" srcOrd="0" destOrd="0" parTransId="{DE5905E7-574F-4C8E-9303-3EE4402DDC53}" sibTransId="{7F782C4D-30BD-4D74-9ADB-8EE5A09B35C0}"/>
    <dgm:cxn modelId="{E7B6014C-605A-44C7-BB47-0F7D9DC1A131}" type="presOf" srcId="{263C7234-4F19-4F0F-8CA8-0676DEB308B0}" destId="{147EA3F9-46D6-48BE-BE26-33DE0906F2B8}" srcOrd="0" destOrd="0" presId="urn:microsoft.com/office/officeart/2005/8/layout/hProcess4"/>
    <dgm:cxn modelId="{037BEEBB-2FFA-44EA-9351-AA8C7211501F}" type="presParOf" srcId="{DCE502F2-1C92-4631-BE85-D656CC56A03E}" destId="{0685ADE9-A0FC-4571-8BAD-E4327A4FF903}" srcOrd="0" destOrd="0" presId="urn:microsoft.com/office/officeart/2005/8/layout/hProcess4"/>
    <dgm:cxn modelId="{F41F7192-6D48-438F-BC31-52923A7EB6AF}" type="presParOf" srcId="{DCE502F2-1C92-4631-BE85-D656CC56A03E}" destId="{E0DA8210-452F-4E9C-9779-61F40A83C571}" srcOrd="1" destOrd="0" presId="urn:microsoft.com/office/officeart/2005/8/layout/hProcess4"/>
    <dgm:cxn modelId="{FCB8186C-2AE6-485B-B616-FE343DAB8774}" type="presParOf" srcId="{DCE502F2-1C92-4631-BE85-D656CC56A03E}" destId="{A62DA706-A68A-436A-B882-8B568A4F2621}" srcOrd="2" destOrd="0" presId="urn:microsoft.com/office/officeart/2005/8/layout/hProcess4"/>
    <dgm:cxn modelId="{3B96B532-90A7-4B23-84AD-1176766873E9}" type="presParOf" srcId="{A62DA706-A68A-436A-B882-8B568A4F2621}" destId="{48A17FAF-E6BB-4E17-95E7-FEBEA4AC5837}" srcOrd="0" destOrd="0" presId="urn:microsoft.com/office/officeart/2005/8/layout/hProcess4"/>
    <dgm:cxn modelId="{52C957F9-0D05-4955-AE1C-F6B8EA697514}" type="presParOf" srcId="{48A17FAF-E6BB-4E17-95E7-FEBEA4AC5837}" destId="{CFCACE4F-8791-4DDB-9DDE-71AC05D36082}" srcOrd="0" destOrd="0" presId="urn:microsoft.com/office/officeart/2005/8/layout/hProcess4"/>
    <dgm:cxn modelId="{1AA390EE-01A1-4DF4-ADD1-D2D698CAE721}" type="presParOf" srcId="{48A17FAF-E6BB-4E17-95E7-FEBEA4AC5837}" destId="{854A40C4-D076-4297-81F9-BEA45B6BF38E}" srcOrd="1" destOrd="0" presId="urn:microsoft.com/office/officeart/2005/8/layout/hProcess4"/>
    <dgm:cxn modelId="{39068FEF-7885-45A5-8394-33B6E60FB538}" type="presParOf" srcId="{48A17FAF-E6BB-4E17-95E7-FEBEA4AC5837}" destId="{0F865C66-F2D7-4A48-A50A-9ECA54996FD4}" srcOrd="2" destOrd="0" presId="urn:microsoft.com/office/officeart/2005/8/layout/hProcess4"/>
    <dgm:cxn modelId="{7800A68F-5A65-4E96-BC20-4B759E3694E5}" type="presParOf" srcId="{48A17FAF-E6BB-4E17-95E7-FEBEA4AC5837}" destId="{7E55A84D-4D96-4422-8D56-B809CCC42E8C}" srcOrd="3" destOrd="0" presId="urn:microsoft.com/office/officeart/2005/8/layout/hProcess4"/>
    <dgm:cxn modelId="{2EFB12B8-B39A-407B-8164-BB5A401F509D}" type="presParOf" srcId="{48A17FAF-E6BB-4E17-95E7-FEBEA4AC5837}" destId="{25E7A358-FA4E-447A-9C37-AD443C096B5C}" srcOrd="4" destOrd="0" presId="urn:microsoft.com/office/officeart/2005/8/layout/hProcess4"/>
    <dgm:cxn modelId="{60131603-9953-4A4C-9993-EAF849A9628B}" type="presParOf" srcId="{A62DA706-A68A-436A-B882-8B568A4F2621}" destId="{94B13AF1-5CDD-41EF-9AF9-0F0231B856EB}" srcOrd="1" destOrd="0" presId="urn:microsoft.com/office/officeart/2005/8/layout/hProcess4"/>
    <dgm:cxn modelId="{AE058C58-B592-43E8-B2B7-612A7C75BB3F}" type="presParOf" srcId="{A62DA706-A68A-436A-B882-8B568A4F2621}" destId="{51FA0E2D-69E0-4AA8-8E58-4D0023321C9D}" srcOrd="2" destOrd="0" presId="urn:microsoft.com/office/officeart/2005/8/layout/hProcess4"/>
    <dgm:cxn modelId="{F65419AF-097C-4DCC-ADE0-31F78B62B11D}" type="presParOf" srcId="{51FA0E2D-69E0-4AA8-8E58-4D0023321C9D}" destId="{43C1FF78-FAE5-4238-9B9C-F6C9C9F90F2E}" srcOrd="0" destOrd="0" presId="urn:microsoft.com/office/officeart/2005/8/layout/hProcess4"/>
    <dgm:cxn modelId="{5EF8C3DF-1564-400C-A587-7BA1FC279B72}" type="presParOf" srcId="{51FA0E2D-69E0-4AA8-8E58-4D0023321C9D}" destId="{29154992-B376-4E6F-9522-64AD836AFDBE}" srcOrd="1" destOrd="0" presId="urn:microsoft.com/office/officeart/2005/8/layout/hProcess4"/>
    <dgm:cxn modelId="{877D338B-8930-44DD-AE0E-0EA6069E7AA1}" type="presParOf" srcId="{51FA0E2D-69E0-4AA8-8E58-4D0023321C9D}" destId="{5D255E21-939B-4CE7-B701-80A5C291259D}" srcOrd="2" destOrd="0" presId="urn:microsoft.com/office/officeart/2005/8/layout/hProcess4"/>
    <dgm:cxn modelId="{5A397F7D-57E6-442A-89E0-11B8BF0E1769}" type="presParOf" srcId="{51FA0E2D-69E0-4AA8-8E58-4D0023321C9D}" destId="{400B0C07-AD14-45D8-A00F-7EA4F3C60A5A}" srcOrd="3" destOrd="0" presId="urn:microsoft.com/office/officeart/2005/8/layout/hProcess4"/>
    <dgm:cxn modelId="{3C73F7AC-F501-4B15-ACCB-EFD4F5788649}" type="presParOf" srcId="{51FA0E2D-69E0-4AA8-8E58-4D0023321C9D}" destId="{65A71972-855F-48D4-91D3-AE2A2CC80436}" srcOrd="4" destOrd="0" presId="urn:microsoft.com/office/officeart/2005/8/layout/hProcess4"/>
    <dgm:cxn modelId="{9155845E-060B-41EA-A95C-05F66A38891A}" type="presParOf" srcId="{A62DA706-A68A-436A-B882-8B568A4F2621}" destId="{FB2EA389-D488-4504-B871-7E466A30F02E}" srcOrd="3" destOrd="0" presId="urn:microsoft.com/office/officeart/2005/8/layout/hProcess4"/>
    <dgm:cxn modelId="{410BEEF5-C8CC-4E38-A068-29D73E696D33}" type="presParOf" srcId="{A62DA706-A68A-436A-B882-8B568A4F2621}" destId="{EF4931D2-69AE-4A2B-9092-99DF840AD485}" srcOrd="4" destOrd="0" presId="urn:microsoft.com/office/officeart/2005/8/layout/hProcess4"/>
    <dgm:cxn modelId="{3CF5A32B-B6EE-4CFC-9FDB-EFAFC9FB8063}" type="presParOf" srcId="{EF4931D2-69AE-4A2B-9092-99DF840AD485}" destId="{F5426C5D-FB63-4166-B586-53D513DA6B91}" srcOrd="0" destOrd="0" presId="urn:microsoft.com/office/officeart/2005/8/layout/hProcess4"/>
    <dgm:cxn modelId="{DF0E7392-AF6B-4D5D-9F3A-8327A7ABA5B8}" type="presParOf" srcId="{EF4931D2-69AE-4A2B-9092-99DF840AD485}" destId="{5A89FE60-7CBA-4D8C-B190-607AAF32C853}" srcOrd="1" destOrd="0" presId="urn:microsoft.com/office/officeart/2005/8/layout/hProcess4"/>
    <dgm:cxn modelId="{5456F1A3-9B0B-46FE-9F8B-70E0ADF811BD}" type="presParOf" srcId="{EF4931D2-69AE-4A2B-9092-99DF840AD485}" destId="{5A2B8EEC-BB94-4199-B309-803F706D0CA6}" srcOrd="2" destOrd="0" presId="urn:microsoft.com/office/officeart/2005/8/layout/hProcess4"/>
    <dgm:cxn modelId="{F85EC2EB-3F85-4467-954A-9B8678741C57}" type="presParOf" srcId="{EF4931D2-69AE-4A2B-9092-99DF840AD485}" destId="{B8644971-3B07-4E97-B642-AFEE814A7140}" srcOrd="3" destOrd="0" presId="urn:microsoft.com/office/officeart/2005/8/layout/hProcess4"/>
    <dgm:cxn modelId="{D61DAF2F-FCDC-44AB-B5E8-5FC0DCBF70BE}" type="presParOf" srcId="{EF4931D2-69AE-4A2B-9092-99DF840AD485}" destId="{10B2B8DC-B236-414A-BA86-244FE8FA5ABD}" srcOrd="4" destOrd="0" presId="urn:microsoft.com/office/officeart/2005/8/layout/hProcess4"/>
    <dgm:cxn modelId="{F33C7799-F832-4E10-9491-6AD5A8C7480A}" type="presParOf" srcId="{A62DA706-A68A-436A-B882-8B568A4F2621}" destId="{E60060F4-CB5F-4E85-8F1F-0237490AEB7D}" srcOrd="5" destOrd="0" presId="urn:microsoft.com/office/officeart/2005/8/layout/hProcess4"/>
    <dgm:cxn modelId="{C4FDC140-6731-417C-860D-6E9E31075006}" type="presParOf" srcId="{A62DA706-A68A-436A-B882-8B568A4F2621}" destId="{DCABFCE1-10C9-4A03-8FB3-9727FF55A6AD}" srcOrd="6" destOrd="0" presId="urn:microsoft.com/office/officeart/2005/8/layout/hProcess4"/>
    <dgm:cxn modelId="{732F4C66-60D2-4E9C-A0C7-D762C5CF2D95}" type="presParOf" srcId="{DCABFCE1-10C9-4A03-8FB3-9727FF55A6AD}" destId="{13624F19-DAFB-4ABE-97D9-358E985162ED}" srcOrd="0" destOrd="0" presId="urn:microsoft.com/office/officeart/2005/8/layout/hProcess4"/>
    <dgm:cxn modelId="{D06A6B18-5A41-4AB1-96AE-65CCC4EB3B73}" type="presParOf" srcId="{DCABFCE1-10C9-4A03-8FB3-9727FF55A6AD}" destId="{CCC84339-4B72-4180-9110-2F37C20F0251}" srcOrd="1" destOrd="0" presId="urn:microsoft.com/office/officeart/2005/8/layout/hProcess4"/>
    <dgm:cxn modelId="{D676A587-07B6-40F6-A623-C3A2AE9D9A6C}" type="presParOf" srcId="{DCABFCE1-10C9-4A03-8FB3-9727FF55A6AD}" destId="{5473997B-D7B6-46DE-B9ED-2022B4E7E4AA}" srcOrd="2" destOrd="0" presId="urn:microsoft.com/office/officeart/2005/8/layout/hProcess4"/>
    <dgm:cxn modelId="{F482B809-2515-4DA8-99FF-364F0371A52A}" type="presParOf" srcId="{DCABFCE1-10C9-4A03-8FB3-9727FF55A6AD}" destId="{56CE713F-65B5-4C70-9E06-CC7DD758D3EB}" srcOrd="3" destOrd="0" presId="urn:microsoft.com/office/officeart/2005/8/layout/hProcess4"/>
    <dgm:cxn modelId="{2D05B67C-0DA8-4317-AFBA-1017CA7036DA}" type="presParOf" srcId="{DCABFCE1-10C9-4A03-8FB3-9727FF55A6AD}" destId="{03D22BAE-D813-4A1D-89E0-2DBC8E8E6384}" srcOrd="4" destOrd="0" presId="urn:microsoft.com/office/officeart/2005/8/layout/hProcess4"/>
    <dgm:cxn modelId="{0890F28C-7D22-4559-8B0D-AB368C3AFDD1}" type="presParOf" srcId="{A62DA706-A68A-436A-B882-8B568A4F2621}" destId="{25209C88-B3B4-4549-9B65-711CEDDDE538}" srcOrd="7" destOrd="0" presId="urn:microsoft.com/office/officeart/2005/8/layout/hProcess4"/>
    <dgm:cxn modelId="{0F272BAD-5E20-4C48-BF33-6E185120F8AD}" type="presParOf" srcId="{A62DA706-A68A-436A-B882-8B568A4F2621}" destId="{37E44D2A-2291-4FF9-AB5F-9AE5D59FD0DA}" srcOrd="8" destOrd="0" presId="urn:microsoft.com/office/officeart/2005/8/layout/hProcess4"/>
    <dgm:cxn modelId="{F2B48FDD-3561-4945-B57E-900EE497F219}" type="presParOf" srcId="{37E44D2A-2291-4FF9-AB5F-9AE5D59FD0DA}" destId="{5A87D6F5-8DBE-4CFD-AC7B-EA8D0CB2928C}" srcOrd="0" destOrd="0" presId="urn:microsoft.com/office/officeart/2005/8/layout/hProcess4"/>
    <dgm:cxn modelId="{C2891CDE-8E45-4712-95D8-61C92BC19D92}" type="presParOf" srcId="{37E44D2A-2291-4FF9-AB5F-9AE5D59FD0DA}" destId="{147EA3F9-46D6-48BE-BE26-33DE0906F2B8}" srcOrd="1" destOrd="0" presId="urn:microsoft.com/office/officeart/2005/8/layout/hProcess4"/>
    <dgm:cxn modelId="{B55BA8B0-FAE9-4A9D-A2B7-5E31B39A4AA2}" type="presParOf" srcId="{37E44D2A-2291-4FF9-AB5F-9AE5D59FD0DA}" destId="{CB03648A-34D4-4ACC-97F2-3D0F334525F0}" srcOrd="2" destOrd="0" presId="urn:microsoft.com/office/officeart/2005/8/layout/hProcess4"/>
    <dgm:cxn modelId="{E832D4DA-1519-4A2A-B8C7-82FC62437D56}" type="presParOf" srcId="{37E44D2A-2291-4FF9-AB5F-9AE5D59FD0DA}" destId="{D4D7C334-03ED-450C-A746-AEFB70763097}" srcOrd="3" destOrd="0" presId="urn:microsoft.com/office/officeart/2005/8/layout/hProcess4"/>
    <dgm:cxn modelId="{1700D4AE-8BB4-4818-978E-2C2E4704992D}" type="presParOf" srcId="{37E44D2A-2291-4FF9-AB5F-9AE5D59FD0DA}" destId="{2214D0EE-E98B-4E56-81EF-5C43CE5E5D57}" srcOrd="4" destOrd="0" presId="urn:microsoft.com/office/officeart/2005/8/layout/h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IN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IN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IN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IN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IN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IN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IN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IN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This is a smart phone, adroid based app….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The Wifi facility is provided by ESP while Arudnion is the microcontroller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</a:t>
            </a:fld>
            <a:endParaRPr lang="en-I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IN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IN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IN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smtClean="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IN" sz="1200">
              <a:solidFill>
                <a:srgbClr val="D0E9ED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smtClean="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IN"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smtClean="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IN"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smtClean="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IN"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smtClean="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IN" sz="1200">
              <a:solidFill>
                <a:srgbClr val="D0E9ED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smtClean="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IN"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smtClean="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IN"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smtClean="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IN"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smtClean="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IN"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smtClean="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IN"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smtClean="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IN"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u="none" smtClean="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IN" sz="1200" b="0" u="none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500034" y="357166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18275" bIns="0" anchor="b" anchorCtr="0">
            <a:noAutofit/>
          </a:bodyPr>
          <a:lstStyle/>
          <a:p>
            <a:pPr marL="0" marR="0" lvl="0" indent="-355600" algn="ctr" rtl="0">
              <a:spcBef>
                <a:spcPts val="0"/>
              </a:spcBef>
              <a:buClr>
                <a:srgbClr val="4CE0EA"/>
              </a:buClr>
              <a:buSzPct val="100000"/>
              <a:buFont typeface="Calibri"/>
              <a:buNone/>
            </a:pPr>
            <a:r>
              <a:rPr lang="en-IN" sz="5600" b="1" i="0" u="none" strike="noStrike" cap="non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IoT Sensor Data Analysis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500034" y="4071942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18275" bIns="45700" anchor="t" anchorCtr="0">
            <a:noAutofit/>
          </a:bodyPr>
          <a:lstStyle/>
          <a:p>
            <a:pPr marL="0" marR="45720" lvl="0" indent="-13331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431"/>
              <a:buFont typeface="Noto Sans Symbols"/>
              <a:buNone/>
            </a:pPr>
            <a:r>
              <a:rPr lang="en-IN" sz="2210" b="0" i="0" u="none" strike="noStrike" cap="none" dirty="0" smtClean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Vaibhav </a:t>
            </a:r>
            <a:r>
              <a:rPr lang="en-IN" sz="2210" b="0" i="0" u="none" strike="noStrike" cap="none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Purohit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/>
              <a:t>Work Flow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995141968"/>
              </p:ext>
            </p:extLst>
          </p:nvPr>
        </p:nvGraphicFramePr>
        <p:xfrm>
          <a:off x="0" y="1981200"/>
          <a:ext cx="92964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/>
              <a:t>Development Methodology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en-IN"/>
              <a:t>Planning and Design</a:t>
            </a:r>
          </a:p>
          <a:p>
            <a:pPr marL="880110" lvl="1" indent="-524510" rtl="0">
              <a:spcBef>
                <a:spcPts val="0"/>
              </a:spcBef>
            </a:pPr>
            <a:r>
              <a:rPr lang="en-IN"/>
              <a:t>Microsoft Project Planner</a:t>
            </a:r>
          </a:p>
          <a:p>
            <a:pPr lvl="0">
              <a:spcBef>
                <a:spcPts val="0"/>
              </a:spcBef>
            </a:pPr>
            <a:r>
              <a:rPr lang="en-IN"/>
              <a:t>Development</a:t>
            </a:r>
          </a:p>
          <a:p>
            <a:pPr lvl="1">
              <a:spcBef>
                <a:spcPts val="0"/>
              </a:spcBef>
            </a:pPr>
            <a:r>
              <a:rPr lang="en-IN"/>
              <a:t>Arduino IDE or BlueJ IDE</a:t>
            </a:r>
          </a:p>
          <a:p>
            <a:pPr lvl="1">
              <a:spcBef>
                <a:spcPts val="0"/>
              </a:spcBef>
            </a:pPr>
            <a:r>
              <a:rPr lang="en-IN"/>
              <a:t>Android Studio</a:t>
            </a:r>
          </a:p>
          <a:p>
            <a:pPr lvl="1">
              <a:spcBef>
                <a:spcPts val="0"/>
              </a:spcBef>
            </a:pPr>
            <a:r>
              <a:rPr lang="en-IN"/>
              <a:t>RESTful Services (GET &amp; POST)</a:t>
            </a:r>
          </a:p>
          <a:p>
            <a:pPr lvl="0">
              <a:spcBef>
                <a:spcPts val="0"/>
              </a:spcBef>
              <a:buClr>
                <a:schemeClr val="accent3"/>
              </a:buClr>
              <a:buSzPct val="95000"/>
              <a:buFont typeface="Noto Sans Symbols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0" tIns="45700" rIns="0" bIns="0" anchor="b" anchorCtr="0">
            <a:noAutofit/>
          </a:bodyPr>
          <a:lstStyle/>
          <a:p>
            <a:pPr marL="0" marR="0" lvl="0" indent="-317500" algn="ctr" rtl="0">
              <a:spcBef>
                <a:spcPts val="0"/>
              </a:spcBef>
              <a:buClr>
                <a:schemeClr val="dk2"/>
              </a:buClr>
              <a:buSzPct val="100000"/>
              <a:buFont typeface="Calibri"/>
              <a:buNone/>
            </a:pPr>
            <a:r>
              <a:rPr lang="en-IN"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UML Diagrams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IN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Unified Modelling Language</a:t>
            </a:r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IN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pictorial language used to make software blueprints</a:t>
            </a:r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IN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language to visualize, specify, construct, and document software systems</a:t>
            </a:r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IN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Divided as Structural and Behavioural diagrams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IN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Following slide display the Class diagram.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/>
              <a:t>Use Case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810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000">
              <a:solidFill>
                <a:srgbClr val="04617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381000" y="167640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74320" lvl="0" indent="-117475" rtl="0">
              <a:spcBef>
                <a:spcPts val="0"/>
              </a:spcBef>
              <a:buNone/>
            </a:pPr>
            <a:endParaRPr sz="2600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3214678" y="857232"/>
            <a:ext cx="2714700" cy="6000900"/>
          </a:xfrm>
          <a:prstGeom prst="rect">
            <a:avLst/>
          </a:prstGeom>
          <a:solidFill>
            <a:srgbClr val="0F6FC6"/>
          </a:solidFill>
          <a:ln w="25400" cap="flat" cmpd="sng">
            <a:solidFill>
              <a:srgbClr val="0A519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7000892" y="3286124"/>
            <a:ext cx="642900" cy="642900"/>
          </a:xfrm>
          <a:prstGeom prst="flowChartConnector">
            <a:avLst/>
          </a:prstGeom>
          <a:solidFill>
            <a:srgbClr val="FFFFFF"/>
          </a:solidFill>
          <a:ln w="25400" cap="flat" cmpd="sng">
            <a:solidFill>
              <a:srgbClr val="04617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1ECAF8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193" name="Shape 193"/>
          <p:cNvCxnSpPr>
            <a:stCxn id="192" idx="4"/>
          </p:cNvCxnSpPr>
          <p:nvPr/>
        </p:nvCxnSpPr>
        <p:spPr>
          <a:xfrm>
            <a:off x="7322342" y="3929024"/>
            <a:ext cx="35700" cy="928800"/>
          </a:xfrm>
          <a:prstGeom prst="straightConnector1">
            <a:avLst/>
          </a:prstGeom>
          <a:noFill/>
          <a:ln w="9525" cap="flat" cmpd="sng">
            <a:solidFill>
              <a:srgbClr val="04617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Shape 194"/>
          <p:cNvCxnSpPr/>
          <p:nvPr/>
        </p:nvCxnSpPr>
        <p:spPr>
          <a:xfrm rot="10800000">
            <a:off x="7000782" y="4143418"/>
            <a:ext cx="357300" cy="71400"/>
          </a:xfrm>
          <a:prstGeom prst="straightConnector1">
            <a:avLst/>
          </a:prstGeom>
          <a:noFill/>
          <a:ln w="9525" cap="flat" cmpd="sng">
            <a:solidFill>
              <a:srgbClr val="04617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Shape 195"/>
          <p:cNvCxnSpPr/>
          <p:nvPr/>
        </p:nvCxnSpPr>
        <p:spPr>
          <a:xfrm>
            <a:off x="7358082" y="4857760"/>
            <a:ext cx="357300" cy="285900"/>
          </a:xfrm>
          <a:prstGeom prst="straightConnector1">
            <a:avLst/>
          </a:prstGeom>
          <a:noFill/>
          <a:ln w="9525" cap="flat" cmpd="sng">
            <a:solidFill>
              <a:srgbClr val="04617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Shape 196"/>
          <p:cNvCxnSpPr/>
          <p:nvPr/>
        </p:nvCxnSpPr>
        <p:spPr>
          <a:xfrm rot="5400000">
            <a:off x="7072182" y="4857760"/>
            <a:ext cx="285900" cy="285900"/>
          </a:xfrm>
          <a:prstGeom prst="straightConnector1">
            <a:avLst/>
          </a:prstGeom>
          <a:noFill/>
          <a:ln w="9525" cap="flat" cmpd="sng">
            <a:solidFill>
              <a:srgbClr val="04617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Shape 197"/>
          <p:cNvCxnSpPr/>
          <p:nvPr/>
        </p:nvCxnSpPr>
        <p:spPr>
          <a:xfrm rot="10800000" flipH="1">
            <a:off x="7358082" y="4072018"/>
            <a:ext cx="357300" cy="142800"/>
          </a:xfrm>
          <a:prstGeom prst="straightConnector1">
            <a:avLst/>
          </a:prstGeom>
          <a:noFill/>
          <a:ln w="9525" cap="flat" cmpd="sng">
            <a:solidFill>
              <a:srgbClr val="0461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Shape 198"/>
          <p:cNvSpPr/>
          <p:nvPr/>
        </p:nvSpPr>
        <p:spPr>
          <a:xfrm>
            <a:off x="1500166" y="3286124"/>
            <a:ext cx="642900" cy="642900"/>
          </a:xfrm>
          <a:prstGeom prst="flowChartConnector">
            <a:avLst/>
          </a:prstGeom>
          <a:solidFill>
            <a:srgbClr val="FFFFFF"/>
          </a:solidFill>
          <a:ln w="25400" cap="flat" cmpd="sng">
            <a:solidFill>
              <a:srgbClr val="10596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1ECAF8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199" name="Shape 199"/>
          <p:cNvCxnSpPr>
            <a:stCxn id="198" idx="4"/>
          </p:cNvCxnSpPr>
          <p:nvPr/>
        </p:nvCxnSpPr>
        <p:spPr>
          <a:xfrm>
            <a:off x="1821616" y="3929024"/>
            <a:ext cx="35700" cy="928800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Shape 200"/>
          <p:cNvCxnSpPr/>
          <p:nvPr/>
        </p:nvCxnSpPr>
        <p:spPr>
          <a:xfrm rot="10800000">
            <a:off x="1500056" y="4143418"/>
            <a:ext cx="357300" cy="71400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1857356" y="4857760"/>
            <a:ext cx="357300" cy="285900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/>
          <p:nvPr/>
        </p:nvCxnSpPr>
        <p:spPr>
          <a:xfrm rot="5400000">
            <a:off x="1571456" y="4857760"/>
            <a:ext cx="285900" cy="285900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Shape 203"/>
          <p:cNvCxnSpPr/>
          <p:nvPr/>
        </p:nvCxnSpPr>
        <p:spPr>
          <a:xfrm rot="10800000" flipH="1">
            <a:off x="1857356" y="4072018"/>
            <a:ext cx="357300" cy="142800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Shape 204"/>
          <p:cNvSpPr/>
          <p:nvPr/>
        </p:nvSpPr>
        <p:spPr>
          <a:xfrm>
            <a:off x="3571868" y="2643182"/>
            <a:ext cx="1990800" cy="785700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A5C24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Constrained search</a:t>
            </a:r>
          </a:p>
        </p:txBody>
      </p:sp>
      <p:sp>
        <p:nvSpPr>
          <p:cNvPr id="205" name="Shape 205"/>
          <p:cNvSpPr/>
          <p:nvPr/>
        </p:nvSpPr>
        <p:spPr>
          <a:xfrm>
            <a:off x="3428992" y="1785926"/>
            <a:ext cx="2214600" cy="785700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A5C24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Parameter Selection</a:t>
            </a:r>
          </a:p>
        </p:txBody>
      </p:sp>
      <p:sp>
        <p:nvSpPr>
          <p:cNvPr id="206" name="Shape 206"/>
          <p:cNvSpPr/>
          <p:nvPr/>
        </p:nvSpPr>
        <p:spPr>
          <a:xfrm>
            <a:off x="3571868" y="6072182"/>
            <a:ext cx="1928700" cy="785700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A5C24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Mobile Database</a:t>
            </a:r>
          </a:p>
        </p:txBody>
      </p:sp>
      <p:sp>
        <p:nvSpPr>
          <p:cNvPr id="207" name="Shape 207"/>
          <p:cNvSpPr/>
          <p:nvPr/>
        </p:nvSpPr>
        <p:spPr>
          <a:xfrm>
            <a:off x="3428992" y="5214950"/>
            <a:ext cx="2214600" cy="785700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A5C24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View  Report</a:t>
            </a:r>
          </a:p>
        </p:txBody>
      </p:sp>
      <p:sp>
        <p:nvSpPr>
          <p:cNvPr id="208" name="Shape 208"/>
          <p:cNvSpPr/>
          <p:nvPr/>
        </p:nvSpPr>
        <p:spPr>
          <a:xfrm>
            <a:off x="3428992" y="4357694"/>
            <a:ext cx="2286000" cy="785700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A5C24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DFS Analysis on data</a:t>
            </a:r>
          </a:p>
        </p:txBody>
      </p:sp>
      <p:sp>
        <p:nvSpPr>
          <p:cNvPr id="209" name="Shape 209"/>
          <p:cNvSpPr/>
          <p:nvPr/>
        </p:nvSpPr>
        <p:spPr>
          <a:xfrm>
            <a:off x="3428992" y="3500438"/>
            <a:ext cx="2143200" cy="785700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A5C24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IoT Server interaction</a:t>
            </a:r>
          </a:p>
        </p:txBody>
      </p:sp>
      <p:sp>
        <p:nvSpPr>
          <p:cNvPr id="210" name="Shape 210"/>
          <p:cNvSpPr/>
          <p:nvPr/>
        </p:nvSpPr>
        <p:spPr>
          <a:xfrm>
            <a:off x="3500430" y="928670"/>
            <a:ext cx="2000400" cy="785700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A5C24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Application Login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000364" y="0"/>
            <a:ext cx="31434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3600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Remote</a:t>
            </a:r>
            <a:r>
              <a:rPr lang="en-I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IN" sz="3600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Access</a:t>
            </a:r>
          </a:p>
        </p:txBody>
      </p:sp>
      <p:cxnSp>
        <p:nvCxnSpPr>
          <p:cNvPr id="212" name="Shape 212"/>
          <p:cNvCxnSpPr/>
          <p:nvPr/>
        </p:nvCxnSpPr>
        <p:spPr>
          <a:xfrm flipH="1">
            <a:off x="5791208" y="4343400"/>
            <a:ext cx="121920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3" name="Shape 213"/>
          <p:cNvCxnSpPr/>
          <p:nvPr/>
        </p:nvCxnSpPr>
        <p:spPr>
          <a:xfrm rot="10800000">
            <a:off x="5715000" y="3886288"/>
            <a:ext cx="1143000" cy="1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4" name="Shape 214"/>
          <p:cNvCxnSpPr/>
          <p:nvPr/>
        </p:nvCxnSpPr>
        <p:spPr>
          <a:xfrm rot="-5400000">
            <a:off x="1964496" y="1893150"/>
            <a:ext cx="1785900" cy="1285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5" name="Shape 215"/>
          <p:cNvCxnSpPr/>
          <p:nvPr/>
        </p:nvCxnSpPr>
        <p:spPr>
          <a:xfrm rot="10800000" flipH="1">
            <a:off x="2209800" y="2362166"/>
            <a:ext cx="1219200" cy="1185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6" name="Shape 216"/>
          <p:cNvCxnSpPr/>
          <p:nvPr/>
        </p:nvCxnSpPr>
        <p:spPr>
          <a:xfrm rot="10800000" flipH="1">
            <a:off x="2214546" y="3143252"/>
            <a:ext cx="1214400" cy="571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7" name="Shape 217"/>
          <p:cNvCxnSpPr/>
          <p:nvPr/>
        </p:nvCxnSpPr>
        <p:spPr>
          <a:xfrm>
            <a:off x="2214546" y="4929198"/>
            <a:ext cx="1214400" cy="500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8" name="Shape 218"/>
          <p:cNvSpPr txBox="1"/>
          <p:nvPr/>
        </p:nvSpPr>
        <p:spPr>
          <a:xfrm>
            <a:off x="1428728" y="5357826"/>
            <a:ext cx="7857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User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6786578" y="5429264"/>
            <a:ext cx="12858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Backend Handler</a:t>
            </a:r>
          </a:p>
        </p:txBody>
      </p:sp>
      <p:cxnSp>
        <p:nvCxnSpPr>
          <p:cNvPr id="220" name="Shape 220"/>
          <p:cNvCxnSpPr/>
          <p:nvPr/>
        </p:nvCxnSpPr>
        <p:spPr>
          <a:xfrm>
            <a:off x="2214546" y="5143512"/>
            <a:ext cx="1428900" cy="1071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/>
              <a:t>Data Gathering &amp; Analysis</a:t>
            </a:r>
          </a:p>
        </p:txBody>
      </p:sp>
      <p:sp>
        <p:nvSpPr>
          <p:cNvPr id="228" name="Shape 228"/>
          <p:cNvSpPr/>
          <p:nvPr/>
        </p:nvSpPr>
        <p:spPr>
          <a:xfrm>
            <a:off x="838200" y="2286000"/>
            <a:ext cx="457200" cy="1295400"/>
          </a:xfrm>
          <a:prstGeom prst="rect">
            <a:avLst/>
          </a:prstGeom>
          <a:solidFill>
            <a:srgbClr val="0F6FC6"/>
          </a:solidFill>
          <a:ln w="25400" cap="flat" cmpd="sng">
            <a:solidFill>
              <a:srgbClr val="0A519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3962400" y="2971800"/>
            <a:ext cx="457200" cy="1219200"/>
          </a:xfrm>
          <a:prstGeom prst="rect">
            <a:avLst/>
          </a:prstGeom>
          <a:solidFill>
            <a:srgbClr val="10CF9B"/>
          </a:solidFill>
          <a:ln w="25400" cap="flat" cmpd="sng">
            <a:solidFill>
              <a:srgbClr val="0B977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6858000" y="3352800"/>
            <a:ext cx="457200" cy="2209800"/>
          </a:xfrm>
          <a:prstGeom prst="rect">
            <a:avLst/>
          </a:prstGeom>
          <a:solidFill>
            <a:srgbClr val="A5C249"/>
          </a:solidFill>
          <a:ln w="25400" cap="flat" cmpd="sng">
            <a:solidFill>
              <a:srgbClr val="788D3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457200" y="1676400"/>
            <a:ext cx="15450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 u="sng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End Sensors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6172200" y="1676400"/>
            <a:ext cx="19812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 u="sng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Big Data Server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505200" y="1676400"/>
            <a:ext cx="13716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 u="sng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IoT Server</a:t>
            </a:r>
          </a:p>
        </p:txBody>
      </p:sp>
      <p:cxnSp>
        <p:nvCxnSpPr>
          <p:cNvPr id="234" name="Shape 234"/>
          <p:cNvCxnSpPr/>
          <p:nvPr/>
        </p:nvCxnSpPr>
        <p:spPr>
          <a:xfrm>
            <a:off x="1447800" y="3276600"/>
            <a:ext cx="2209800" cy="15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5" name="Shape 235"/>
          <p:cNvCxnSpPr/>
          <p:nvPr/>
        </p:nvCxnSpPr>
        <p:spPr>
          <a:xfrm rot="5400000">
            <a:off x="3850588" y="2551800"/>
            <a:ext cx="684000" cy="0"/>
          </a:xfrm>
          <a:prstGeom prst="straightConnector1">
            <a:avLst/>
          </a:prstGeom>
          <a:noFill/>
          <a:ln w="38100" cap="flat" cmpd="sng">
            <a:solidFill>
              <a:srgbClr val="10CF9B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236" name="Shape 236"/>
          <p:cNvCxnSpPr/>
          <p:nvPr/>
        </p:nvCxnSpPr>
        <p:spPr>
          <a:xfrm rot="5400000">
            <a:off x="6514350" y="2704350"/>
            <a:ext cx="1143000" cy="1500"/>
          </a:xfrm>
          <a:prstGeom prst="straightConnector1">
            <a:avLst/>
          </a:prstGeom>
          <a:noFill/>
          <a:ln w="38100" cap="flat" cmpd="sng">
            <a:solidFill>
              <a:srgbClr val="A5C249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237" name="Shape 237"/>
          <p:cNvCxnSpPr/>
          <p:nvPr/>
        </p:nvCxnSpPr>
        <p:spPr>
          <a:xfrm>
            <a:off x="4648200" y="3962400"/>
            <a:ext cx="2057400" cy="15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8" name="Shape 238"/>
          <p:cNvCxnSpPr/>
          <p:nvPr/>
        </p:nvCxnSpPr>
        <p:spPr>
          <a:xfrm rot="10800000">
            <a:off x="4648200" y="5410288"/>
            <a:ext cx="1981200" cy="15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39" name="Shape 239"/>
          <p:cNvSpPr/>
          <p:nvPr/>
        </p:nvSpPr>
        <p:spPr>
          <a:xfrm>
            <a:off x="3962400" y="5105400"/>
            <a:ext cx="457200" cy="1295400"/>
          </a:xfrm>
          <a:prstGeom prst="rect">
            <a:avLst/>
          </a:prstGeom>
          <a:solidFill>
            <a:srgbClr val="10CF9B"/>
          </a:solidFill>
          <a:ln w="25400" cap="flat" cmpd="sng">
            <a:solidFill>
              <a:srgbClr val="0B977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240" name="Shape 240"/>
          <p:cNvCxnSpPr/>
          <p:nvPr/>
        </p:nvCxnSpPr>
        <p:spPr>
          <a:xfrm rot="5400000">
            <a:off x="3831000" y="4703400"/>
            <a:ext cx="720000" cy="0"/>
          </a:xfrm>
          <a:prstGeom prst="straightConnector1">
            <a:avLst/>
          </a:prstGeom>
          <a:noFill/>
          <a:ln w="38100" cap="flat" cmpd="sng">
            <a:solidFill>
              <a:srgbClr val="10CF9B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rot="5400000">
            <a:off x="-229500" y="5105400"/>
            <a:ext cx="2591700" cy="900"/>
          </a:xfrm>
          <a:prstGeom prst="straightConnector1">
            <a:avLst/>
          </a:prstGeom>
          <a:noFill/>
          <a:ln w="38100" cap="flat" cmpd="sng">
            <a:solidFill>
              <a:srgbClr val="04617B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5400000">
            <a:off x="6744600" y="6057000"/>
            <a:ext cx="684000" cy="0"/>
          </a:xfrm>
          <a:prstGeom prst="straightConnector1">
            <a:avLst/>
          </a:prstGeom>
          <a:noFill/>
          <a:ln w="38100" cap="flat" cmpd="sng">
            <a:solidFill>
              <a:srgbClr val="A5C249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43" name="Shape 243"/>
          <p:cNvSpPr txBox="1"/>
          <p:nvPr/>
        </p:nvSpPr>
        <p:spPr>
          <a:xfrm>
            <a:off x="1447800" y="2438400"/>
            <a:ext cx="1981200" cy="92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Sensor Data Gathered to IoT server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572000" y="3048000"/>
            <a:ext cx="2057400" cy="92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Accumulated Data forwarded to Big Data Segment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4724400" y="5562600"/>
            <a:ext cx="1905000" cy="92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Analyzed Results Sent back to IoT server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/>
              <a:t>Result Access</a:t>
            </a:r>
          </a:p>
        </p:txBody>
      </p:sp>
      <p:sp>
        <p:nvSpPr>
          <p:cNvPr id="253" name="Shape 253"/>
          <p:cNvSpPr/>
          <p:nvPr/>
        </p:nvSpPr>
        <p:spPr>
          <a:xfrm>
            <a:off x="1066800" y="2514600"/>
            <a:ext cx="457200" cy="3810000"/>
          </a:xfrm>
          <a:prstGeom prst="rect">
            <a:avLst/>
          </a:prstGeom>
          <a:solidFill>
            <a:srgbClr val="0F6FC6"/>
          </a:solidFill>
          <a:ln w="25400" cap="flat" cmpd="sng">
            <a:solidFill>
              <a:srgbClr val="0A519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3048000" y="2514600"/>
            <a:ext cx="457200" cy="3810000"/>
          </a:xfrm>
          <a:prstGeom prst="rect">
            <a:avLst/>
          </a:prstGeom>
          <a:solidFill>
            <a:srgbClr val="10CF9B"/>
          </a:solidFill>
          <a:ln w="25400" cap="flat" cmpd="sng">
            <a:solidFill>
              <a:srgbClr val="0B977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5133535" y="4114800"/>
            <a:ext cx="457200" cy="1295400"/>
          </a:xfrm>
          <a:prstGeom prst="rect">
            <a:avLst/>
          </a:prstGeom>
          <a:solidFill>
            <a:srgbClr val="A5C249"/>
          </a:solidFill>
          <a:ln w="25400" cap="flat" cmpd="sng">
            <a:solidFill>
              <a:srgbClr val="788D3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7315200" y="3352800"/>
            <a:ext cx="457200" cy="838200"/>
          </a:xfrm>
          <a:prstGeom prst="rect">
            <a:avLst/>
          </a:prstGeom>
          <a:solidFill>
            <a:srgbClr val="0BD0D9"/>
          </a:solidFill>
          <a:ln w="25400" cap="flat" cmpd="sng">
            <a:solidFill>
              <a:srgbClr val="08979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685800" y="1752600"/>
            <a:ext cx="12954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 u="sng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User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590800" y="1676400"/>
            <a:ext cx="15240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 u="sng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Android Application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4724400" y="1828800"/>
            <a:ext cx="13716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 u="sng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IoT Server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58000" y="1676400"/>
            <a:ext cx="12192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 b="1" u="sng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Mobile Database</a:t>
            </a:r>
          </a:p>
        </p:txBody>
      </p:sp>
      <p:sp>
        <p:nvSpPr>
          <p:cNvPr id="261" name="Shape 261"/>
          <p:cNvSpPr/>
          <p:nvPr/>
        </p:nvSpPr>
        <p:spPr>
          <a:xfrm>
            <a:off x="7315200" y="5486400"/>
            <a:ext cx="457200" cy="838200"/>
          </a:xfrm>
          <a:prstGeom prst="rect">
            <a:avLst/>
          </a:prstGeom>
          <a:solidFill>
            <a:srgbClr val="0BD0D9"/>
          </a:solidFill>
          <a:ln w="25400" cap="flat" cmpd="sng">
            <a:solidFill>
              <a:srgbClr val="08979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262" name="Shape 262"/>
          <p:cNvCxnSpPr/>
          <p:nvPr/>
        </p:nvCxnSpPr>
        <p:spPr>
          <a:xfrm rot="5400000">
            <a:off x="4610144" y="3238544"/>
            <a:ext cx="1447800" cy="1500"/>
          </a:xfrm>
          <a:prstGeom prst="straightConnector1">
            <a:avLst/>
          </a:prstGeom>
          <a:noFill/>
          <a:ln w="38100" cap="flat" cmpd="sng">
            <a:solidFill>
              <a:srgbClr val="A5C249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263" name="Shape 263"/>
          <p:cNvCxnSpPr/>
          <p:nvPr/>
        </p:nvCxnSpPr>
        <p:spPr>
          <a:xfrm rot="5400000">
            <a:off x="4877638" y="6019050"/>
            <a:ext cx="914400" cy="1500"/>
          </a:xfrm>
          <a:prstGeom prst="straightConnector1">
            <a:avLst/>
          </a:prstGeom>
          <a:noFill/>
          <a:ln w="38100" cap="flat" cmpd="sng">
            <a:solidFill>
              <a:srgbClr val="A5C249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264" name="Shape 264"/>
          <p:cNvCxnSpPr/>
          <p:nvPr/>
        </p:nvCxnSpPr>
        <p:spPr>
          <a:xfrm rot="5400000">
            <a:off x="7087438" y="2894850"/>
            <a:ext cx="914400" cy="1500"/>
          </a:xfrm>
          <a:prstGeom prst="straightConnector1">
            <a:avLst/>
          </a:prstGeom>
          <a:noFill/>
          <a:ln w="38100" cap="flat" cmpd="sng">
            <a:solidFill>
              <a:srgbClr val="0BD0D9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265" name="Shape 265"/>
          <p:cNvCxnSpPr/>
          <p:nvPr/>
        </p:nvCxnSpPr>
        <p:spPr>
          <a:xfrm rot="5400000">
            <a:off x="7040638" y="4846650"/>
            <a:ext cx="1008000" cy="1500"/>
          </a:xfrm>
          <a:prstGeom prst="straightConnector1">
            <a:avLst/>
          </a:prstGeom>
          <a:noFill/>
          <a:ln w="38100" cap="flat" cmpd="sng">
            <a:solidFill>
              <a:srgbClr val="0BD0D9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266" name="Shape 266"/>
          <p:cNvCxnSpPr/>
          <p:nvPr/>
        </p:nvCxnSpPr>
        <p:spPr>
          <a:xfrm>
            <a:off x="1600200" y="2970212"/>
            <a:ext cx="1371600" cy="15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67" name="Shape 267"/>
          <p:cNvCxnSpPr/>
          <p:nvPr/>
        </p:nvCxnSpPr>
        <p:spPr>
          <a:xfrm>
            <a:off x="3581400" y="3429000"/>
            <a:ext cx="3657600" cy="15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68" name="Shape 268"/>
          <p:cNvCxnSpPr/>
          <p:nvPr/>
        </p:nvCxnSpPr>
        <p:spPr>
          <a:xfrm>
            <a:off x="3629465" y="4419600"/>
            <a:ext cx="1440000" cy="15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69" name="Shape 269"/>
          <p:cNvCxnSpPr/>
          <p:nvPr/>
        </p:nvCxnSpPr>
        <p:spPr>
          <a:xfrm>
            <a:off x="1600200" y="5484812"/>
            <a:ext cx="1371600" cy="15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70" name="Shape 270"/>
          <p:cNvCxnSpPr/>
          <p:nvPr/>
        </p:nvCxnSpPr>
        <p:spPr>
          <a:xfrm>
            <a:off x="1600200" y="4267200"/>
            <a:ext cx="1371600" cy="15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71" name="Shape 271"/>
          <p:cNvCxnSpPr/>
          <p:nvPr/>
        </p:nvCxnSpPr>
        <p:spPr>
          <a:xfrm>
            <a:off x="3581400" y="5638800"/>
            <a:ext cx="3657600" cy="15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72" name="Shape 272"/>
          <p:cNvCxnSpPr/>
          <p:nvPr/>
        </p:nvCxnSpPr>
        <p:spPr>
          <a:xfrm rot="10800000">
            <a:off x="3581400" y="4037099"/>
            <a:ext cx="3581400" cy="15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73" name="Shape 273"/>
          <p:cNvCxnSpPr/>
          <p:nvPr/>
        </p:nvCxnSpPr>
        <p:spPr>
          <a:xfrm rot="10800000">
            <a:off x="3657600" y="6248488"/>
            <a:ext cx="3581400" cy="15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74" name="Shape 274"/>
          <p:cNvCxnSpPr/>
          <p:nvPr/>
        </p:nvCxnSpPr>
        <p:spPr>
          <a:xfrm rot="10800000">
            <a:off x="3589198" y="5181599"/>
            <a:ext cx="1440000" cy="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75" name="Shape 275"/>
          <p:cNvCxnSpPr/>
          <p:nvPr/>
        </p:nvCxnSpPr>
        <p:spPr>
          <a:xfrm rot="10800000">
            <a:off x="1524000" y="6248399"/>
            <a:ext cx="1447800" cy="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76" name="Shape 276"/>
          <p:cNvCxnSpPr/>
          <p:nvPr/>
        </p:nvCxnSpPr>
        <p:spPr>
          <a:xfrm rot="10800000">
            <a:off x="1600200" y="5333999"/>
            <a:ext cx="1371600" cy="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77" name="Shape 277"/>
          <p:cNvSpPr txBox="1"/>
          <p:nvPr/>
        </p:nvSpPr>
        <p:spPr>
          <a:xfrm>
            <a:off x="1600200" y="2514600"/>
            <a:ext cx="1295400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Login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3733800" y="3581400"/>
            <a:ext cx="3276600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User  Authentication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600200" y="4267200"/>
            <a:ext cx="1295400" cy="92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Analysis Result Request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3581400" y="4495800"/>
            <a:ext cx="13716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Data Access via REST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505200" y="5715000"/>
            <a:ext cx="38100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Record Storage &amp; Retrieval in SQLite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676400" y="5562600"/>
            <a:ext cx="12192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Store Results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 dirty="0" smtClean="0"/>
              <a:t>Class Diagram</a:t>
            </a:r>
            <a:endParaRPr lang="en-IN" dirty="0"/>
          </a:p>
        </p:txBody>
      </p:sp>
      <p:sp>
        <p:nvSpPr>
          <p:cNvPr id="85" name="TextBox 35"/>
          <p:cNvSpPr txBox="1"/>
          <p:nvPr/>
        </p:nvSpPr>
        <p:spPr>
          <a:xfrm>
            <a:off x="6429388" y="4863124"/>
            <a:ext cx="3429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Parameter : String</a:t>
            </a:r>
          </a:p>
          <a:p>
            <a:r>
              <a:rPr lang="en-IN" dirty="0" smtClean="0"/>
              <a:t>RequestReply : String</a:t>
            </a:r>
          </a:p>
          <a:p>
            <a:r>
              <a:rPr lang="en-IN" dirty="0" smtClean="0"/>
              <a:t>IPAddress : String</a:t>
            </a:r>
            <a:endParaRPr lang="en-IN" dirty="0"/>
          </a:p>
        </p:txBody>
      </p:sp>
      <p:sp>
        <p:nvSpPr>
          <p:cNvPr id="86" name="Rectangle 85"/>
          <p:cNvSpPr/>
          <p:nvPr/>
        </p:nvSpPr>
        <p:spPr>
          <a:xfrm>
            <a:off x="71406" y="4786322"/>
            <a:ext cx="1643074" cy="2000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87" name="Straight Connector 86"/>
          <p:cNvCxnSpPr/>
          <p:nvPr/>
        </p:nvCxnSpPr>
        <p:spPr>
          <a:xfrm>
            <a:off x="71406" y="5499114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1406" y="6142056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42"/>
          <p:cNvSpPr txBox="1"/>
          <p:nvPr/>
        </p:nvSpPr>
        <p:spPr>
          <a:xfrm>
            <a:off x="500034" y="4854371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Main Activity</a:t>
            </a:r>
            <a:endParaRPr lang="en-IN" b="1" dirty="0"/>
          </a:p>
        </p:txBody>
      </p:sp>
      <p:sp>
        <p:nvSpPr>
          <p:cNvPr id="90" name="TextBox 43"/>
          <p:cNvSpPr txBox="1"/>
          <p:nvPr/>
        </p:nvSpPr>
        <p:spPr>
          <a:xfrm>
            <a:off x="-32" y="5640189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/>
              <a:t>Buttons</a:t>
            </a:r>
          </a:p>
          <a:p>
            <a:endParaRPr lang="en-IN" dirty="0"/>
          </a:p>
        </p:txBody>
      </p:sp>
      <p:sp>
        <p:nvSpPr>
          <p:cNvPr id="91" name="TextBox 44"/>
          <p:cNvSpPr txBox="1"/>
          <p:nvPr/>
        </p:nvSpPr>
        <p:spPr>
          <a:xfrm>
            <a:off x="142844" y="6140255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OnClick( )</a:t>
            </a:r>
          </a:p>
          <a:p>
            <a:r>
              <a:rPr lang="en-IN" dirty="0" smtClean="0"/>
              <a:t>OnCreate( )</a:t>
            </a:r>
            <a:endParaRPr lang="en-IN" dirty="0"/>
          </a:p>
        </p:txBody>
      </p:sp>
      <p:sp>
        <p:nvSpPr>
          <p:cNvPr id="92" name="Rectangle 91"/>
          <p:cNvSpPr/>
          <p:nvPr/>
        </p:nvSpPr>
        <p:spPr>
          <a:xfrm>
            <a:off x="6429388" y="4357694"/>
            <a:ext cx="2428892" cy="2428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93" name="Straight Connector 92"/>
          <p:cNvCxnSpPr/>
          <p:nvPr/>
        </p:nvCxnSpPr>
        <p:spPr>
          <a:xfrm>
            <a:off x="6429388" y="4929198"/>
            <a:ext cx="24288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429388" y="5784866"/>
            <a:ext cx="24288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60"/>
          <p:cNvSpPr txBox="1"/>
          <p:nvPr/>
        </p:nvSpPr>
        <p:spPr>
          <a:xfrm>
            <a:off x="6858016" y="4345552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Http Request AsyncTask</a:t>
            </a:r>
            <a:endParaRPr lang="en-IN" b="1" dirty="0"/>
          </a:p>
        </p:txBody>
      </p:sp>
      <p:sp>
        <p:nvSpPr>
          <p:cNvPr id="96" name="TextBox 61"/>
          <p:cNvSpPr txBox="1"/>
          <p:nvPr/>
        </p:nvSpPr>
        <p:spPr>
          <a:xfrm>
            <a:off x="6500826" y="5715016"/>
            <a:ext cx="2286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Create( )</a:t>
            </a:r>
          </a:p>
          <a:p>
            <a:r>
              <a:rPr lang="en-IN" dirty="0" smtClean="0"/>
              <a:t>SetTitle( )</a:t>
            </a:r>
          </a:p>
          <a:p>
            <a:r>
              <a:rPr lang="en-IN" dirty="0" smtClean="0"/>
              <a:t>DoInBackground( )</a:t>
            </a:r>
          </a:p>
          <a:p>
            <a:r>
              <a:rPr lang="en-IN" dirty="0" smtClean="0"/>
              <a:t>OnPostExecute( )</a:t>
            </a:r>
            <a:endParaRPr lang="en-IN" dirty="0"/>
          </a:p>
        </p:txBody>
      </p:sp>
      <p:sp>
        <p:nvSpPr>
          <p:cNvPr id="97" name="Rectangle 96"/>
          <p:cNvSpPr/>
          <p:nvPr/>
        </p:nvSpPr>
        <p:spPr>
          <a:xfrm>
            <a:off x="2893207" y="4286256"/>
            <a:ext cx="2143140" cy="2500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98" name="Straight Connector 97"/>
          <p:cNvCxnSpPr/>
          <p:nvPr/>
        </p:nvCxnSpPr>
        <p:spPr>
          <a:xfrm>
            <a:off x="2893207" y="4784734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893207" y="535623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73"/>
          <p:cNvSpPr txBox="1"/>
          <p:nvPr/>
        </p:nvSpPr>
        <p:spPr>
          <a:xfrm>
            <a:off x="2786050" y="4274114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HttpURLConnection</a:t>
            </a:r>
            <a:endParaRPr lang="en-IN" b="1" dirty="0"/>
          </a:p>
        </p:txBody>
      </p:sp>
      <p:sp>
        <p:nvSpPr>
          <p:cNvPr id="101" name="TextBox 74"/>
          <p:cNvSpPr txBox="1"/>
          <p:nvPr/>
        </p:nvSpPr>
        <p:spPr>
          <a:xfrm>
            <a:off x="2964645" y="4711495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Response : String</a:t>
            </a:r>
          </a:p>
          <a:p>
            <a:r>
              <a:rPr lang="en-IN" dirty="0" smtClean="0"/>
              <a:t>Content : String</a:t>
            </a:r>
            <a:endParaRPr lang="en-IN" dirty="0"/>
          </a:p>
        </p:txBody>
      </p:sp>
      <p:sp>
        <p:nvSpPr>
          <p:cNvPr id="102" name="TextBox 75"/>
          <p:cNvSpPr txBox="1"/>
          <p:nvPr/>
        </p:nvSpPr>
        <p:spPr>
          <a:xfrm>
            <a:off x="2964645" y="5300505"/>
            <a:ext cx="2000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OpenConnection( )</a:t>
            </a:r>
          </a:p>
          <a:p>
            <a:r>
              <a:rPr lang="en-IN" dirty="0" smtClean="0"/>
              <a:t>Connect()</a:t>
            </a:r>
          </a:p>
          <a:p>
            <a:r>
              <a:rPr lang="en-IN" dirty="0" smtClean="0"/>
              <a:t>GetResponseMessage()</a:t>
            </a:r>
            <a:endParaRPr lang="en-IN" dirty="0"/>
          </a:p>
        </p:txBody>
      </p:sp>
      <p:sp>
        <p:nvSpPr>
          <p:cNvPr id="103" name="Rectangle 102"/>
          <p:cNvSpPr/>
          <p:nvPr/>
        </p:nvSpPr>
        <p:spPr>
          <a:xfrm>
            <a:off x="4036215" y="2071678"/>
            <a:ext cx="2143140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4036215" y="249871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036215" y="3355974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85"/>
          <p:cNvSpPr txBox="1"/>
          <p:nvPr/>
        </p:nvSpPr>
        <p:spPr>
          <a:xfrm>
            <a:off x="4429124" y="2130974"/>
            <a:ext cx="132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AsyncTask</a:t>
            </a:r>
            <a:endParaRPr lang="en-IN" b="1" dirty="0"/>
          </a:p>
        </p:txBody>
      </p:sp>
      <p:sp>
        <p:nvSpPr>
          <p:cNvPr id="107" name="TextBox 86"/>
          <p:cNvSpPr txBox="1"/>
          <p:nvPr/>
        </p:nvSpPr>
        <p:spPr>
          <a:xfrm>
            <a:off x="3964777" y="3354173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onProgressUpdate( )</a:t>
            </a:r>
          </a:p>
          <a:p>
            <a:r>
              <a:rPr lang="en-IN" dirty="0" smtClean="0"/>
              <a:t>onPostExecute( )</a:t>
            </a:r>
            <a:endParaRPr lang="en-IN" dirty="0"/>
          </a:p>
        </p:txBody>
      </p:sp>
      <p:cxnSp>
        <p:nvCxnSpPr>
          <p:cNvPr id="108" name="Straight Arrow Connector 107"/>
          <p:cNvCxnSpPr/>
          <p:nvPr/>
        </p:nvCxnSpPr>
        <p:spPr>
          <a:xfrm rot="16200000" flipV="1">
            <a:off x="6072198" y="3178967"/>
            <a:ext cx="1357322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89"/>
          <p:cNvSpPr txBox="1"/>
          <p:nvPr/>
        </p:nvSpPr>
        <p:spPr>
          <a:xfrm>
            <a:off x="6143636" y="241672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u="sng" dirty="0" smtClean="0">
                <a:solidFill>
                  <a:schemeClr val="accent2"/>
                </a:solidFill>
              </a:rPr>
              <a:t>Super Class</a:t>
            </a:r>
            <a:endParaRPr lang="en-IN" u="sng" dirty="0">
              <a:solidFill>
                <a:schemeClr val="accent2"/>
              </a:solidFill>
            </a:endParaRPr>
          </a:p>
        </p:txBody>
      </p:sp>
      <p:sp>
        <p:nvSpPr>
          <p:cNvPr id="110" name="TextBox 90"/>
          <p:cNvSpPr txBox="1"/>
          <p:nvPr/>
        </p:nvSpPr>
        <p:spPr>
          <a:xfrm>
            <a:off x="7715304" y="3988362"/>
            <a:ext cx="135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u="sng" dirty="0" smtClean="0">
                <a:solidFill>
                  <a:schemeClr val="accent2"/>
                </a:solidFill>
              </a:rPr>
              <a:t>Sub Class</a:t>
            </a:r>
            <a:endParaRPr lang="en-IN" u="sng" dirty="0">
              <a:solidFill>
                <a:schemeClr val="accent2"/>
              </a:solidFill>
            </a:endParaRPr>
          </a:p>
        </p:txBody>
      </p:sp>
      <p:sp>
        <p:nvSpPr>
          <p:cNvPr id="111" name="TextBox 93"/>
          <p:cNvSpPr txBox="1"/>
          <p:nvPr/>
        </p:nvSpPr>
        <p:spPr>
          <a:xfrm>
            <a:off x="6643702" y="334542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i="1" u="sng" dirty="0" smtClean="0"/>
              <a:t>Generalization</a:t>
            </a:r>
            <a:endParaRPr lang="en-IN" i="1" u="sng" dirty="0"/>
          </a:p>
        </p:txBody>
      </p:sp>
      <p:cxnSp>
        <p:nvCxnSpPr>
          <p:cNvPr id="112" name="Straight Arrow Connector 111"/>
          <p:cNvCxnSpPr/>
          <p:nvPr/>
        </p:nvCxnSpPr>
        <p:spPr>
          <a:xfrm rot="10800000">
            <a:off x="5036348" y="5641990"/>
            <a:ext cx="1321603" cy="1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86" idx="3"/>
          </p:cNvCxnSpPr>
          <p:nvPr/>
        </p:nvCxnSpPr>
        <p:spPr>
          <a:xfrm rot="10800000">
            <a:off x="1714481" y="5786454"/>
            <a:ext cx="11430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00"/>
          <p:cNvSpPr txBox="1"/>
          <p:nvPr/>
        </p:nvSpPr>
        <p:spPr>
          <a:xfrm>
            <a:off x="4036215" y="2505670"/>
            <a:ext cx="200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Context : Context</a:t>
            </a:r>
          </a:p>
          <a:p>
            <a:r>
              <a:rPr lang="en-IN" dirty="0" smtClean="0"/>
              <a:t>Alert : Dialog</a:t>
            </a:r>
          </a:p>
          <a:p>
            <a:r>
              <a:rPr lang="en-IN" dirty="0" smtClean="0"/>
              <a:t>Parameter : String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Functional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Smart Sensor Connectivity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Login Functionality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Remote Authorized access to manufacturing unit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Detailed Representation  -  Graphical   </a:t>
            </a:r>
          </a:p>
          <a:p>
            <a:r>
              <a:rPr lang="en-US" dirty="0" smtClean="0"/>
              <a:t>Non-Functional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Easy to use GUI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Interoperability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Availability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Reliability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Performance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Usability</a:t>
            </a:r>
          </a:p>
          <a:p>
            <a:pPr lvl="1"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/>
              <a:t>Hardware Requirements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en-IN"/>
              <a:t>Raspberry Pie 3 B+ </a:t>
            </a:r>
          </a:p>
          <a:p>
            <a:pPr lvl="0">
              <a:spcBef>
                <a:spcPts val="0"/>
              </a:spcBef>
            </a:pPr>
            <a:r>
              <a:rPr lang="en-IN"/>
              <a:t>End Sensors</a:t>
            </a:r>
          </a:p>
          <a:p>
            <a:pPr marL="850392" lvl="1" rtl="0">
              <a:spcBef>
                <a:spcPts val="0"/>
              </a:spcBef>
            </a:pPr>
            <a:r>
              <a:rPr lang="en-IN"/>
              <a:t>Temperature</a:t>
            </a:r>
          </a:p>
          <a:p>
            <a:pPr marL="850392" lvl="1" rtl="0">
              <a:spcBef>
                <a:spcPts val="0"/>
              </a:spcBef>
            </a:pPr>
            <a:r>
              <a:rPr lang="en-IN"/>
              <a:t>Pressure</a:t>
            </a:r>
          </a:p>
          <a:p>
            <a:pPr marL="850392" lvl="1" rtl="0">
              <a:spcBef>
                <a:spcPts val="0"/>
              </a:spcBef>
            </a:pPr>
            <a:r>
              <a:rPr lang="en-IN"/>
              <a:t>Humidity</a:t>
            </a:r>
          </a:p>
          <a:p>
            <a:pPr lvl="0">
              <a:spcBef>
                <a:spcPts val="0"/>
              </a:spcBef>
            </a:pPr>
            <a:r>
              <a:rPr lang="en-IN"/>
              <a:t>Bread Board</a:t>
            </a:r>
          </a:p>
          <a:p>
            <a:pPr lvl="0">
              <a:spcBef>
                <a:spcPts val="0"/>
              </a:spcBef>
            </a:pPr>
            <a:r>
              <a:rPr lang="en-IN"/>
              <a:t>Jumper Cables</a:t>
            </a:r>
          </a:p>
          <a:p>
            <a:pPr lvl="0">
              <a:spcBef>
                <a:spcPts val="0"/>
              </a:spcBef>
              <a:buClr>
                <a:schemeClr val="accent3"/>
              </a:buClr>
              <a:buSzPct val="95000"/>
              <a:buFont typeface="Noto Sans Symbols"/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accent3"/>
              </a:buClr>
              <a:buSzPct val="95000"/>
              <a:buFont typeface="Noto Sans Symbols"/>
              <a:buNone/>
            </a:pPr>
            <a:endParaRPr/>
          </a:p>
          <a:p>
            <a:pPr marL="484632" lvl="0" indent="-616077" rtl="0">
              <a:spcBef>
                <a:spcPts val="0"/>
              </a:spcBef>
              <a:buClr>
                <a:schemeClr val="accent3"/>
              </a:buClr>
              <a:buSzPct val="95000"/>
              <a:buFont typeface="Noto Sans Symbols"/>
              <a:buNone/>
            </a:pPr>
            <a:endParaRPr/>
          </a:p>
          <a:p>
            <a:pPr marL="850392" lvl="1" rtl="0">
              <a:spcBef>
                <a:spcPts val="0"/>
              </a:spcBef>
              <a:buClr>
                <a:schemeClr val="accent1"/>
              </a:buClr>
              <a:buSzPct val="85000"/>
              <a:buFont typeface="Noto Sans Symbols"/>
              <a:buNone/>
            </a:pPr>
            <a:endParaRPr/>
          </a:p>
          <a:p>
            <a:pPr marL="850392" lvl="1" rtl="0">
              <a:spcBef>
                <a:spcPts val="0"/>
              </a:spcBef>
              <a:buClr>
                <a:schemeClr val="accent1"/>
              </a:buClr>
              <a:buSzPct val="85000"/>
              <a:buFont typeface="Noto Sans Symbols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19" name="Shape 319" descr="81GeT4CHAML._SL1500_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0" y="3352800"/>
            <a:ext cx="4876800" cy="2428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0" tIns="45700" rIns="0" bIns="0" anchor="b" anchorCtr="0">
            <a:noAutofit/>
          </a:bodyPr>
          <a:lstStyle/>
          <a:p>
            <a:pPr marL="0" marR="0" lvl="0" indent="-317500" algn="ctr" rtl="0">
              <a:spcBef>
                <a:spcPts val="0"/>
              </a:spcBef>
              <a:buClr>
                <a:schemeClr val="dk2"/>
              </a:buClr>
              <a:buSzPct val="100000"/>
              <a:buFont typeface="Calibri"/>
              <a:buNone/>
            </a:pPr>
            <a:r>
              <a:rPr lang="en-IN"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Database Design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IN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Hadoop End</a:t>
            </a:r>
          </a:p>
          <a:p>
            <a:pPr marL="640080" marR="0" lvl="1" indent="-2590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❑"/>
            </a:pPr>
            <a:r>
              <a:rPr lang="en-IN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HDFS (Hadoop Distributed File System)</a:t>
            </a:r>
          </a:p>
          <a:p>
            <a:pPr marL="640080" marR="0" lvl="1" indent="-2590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❑"/>
            </a:pPr>
            <a:r>
              <a:rPr lang="en-IN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Hbase </a:t>
            </a:r>
          </a:p>
          <a:p>
            <a:pPr marL="640080" marR="0" lvl="1" indent="-2590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❑"/>
            </a:pPr>
            <a:r>
              <a:rPr lang="en-IN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Hive</a:t>
            </a:r>
          </a:p>
          <a:p>
            <a:pPr marL="640080" marR="0" lvl="1" indent="-2590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❑"/>
            </a:pPr>
            <a:r>
              <a:rPr lang="en-IN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Sqoop (If needed)</a:t>
            </a:r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IN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Android End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ans Symbols"/>
              <a:buChar char="❑"/>
            </a:pPr>
            <a:r>
              <a:rPr lang="en-IN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SQLite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0" tIns="45700" rIns="0" bIns="0" anchor="b" anchorCtr="0">
            <a:noAutofit/>
          </a:bodyPr>
          <a:lstStyle/>
          <a:p>
            <a:pPr marL="0" marR="0" lvl="0" indent="-317500" algn="ctr" rtl="0">
              <a:spcBef>
                <a:spcPts val="0"/>
              </a:spcBef>
              <a:buClr>
                <a:schemeClr val="dk2"/>
              </a:buClr>
              <a:buSzPct val="100000"/>
              <a:buFont typeface="Calibri"/>
              <a:buNone/>
            </a:pPr>
            <a:r>
              <a:rPr lang="en-IN"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Brief Recollection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197"/>
              <a:buFont typeface="Noto Sans Symbols"/>
              <a:buChar char="●"/>
            </a:pPr>
            <a:r>
              <a:rPr lang="en-IN" sz="2405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IoT and Big Data Analytics are the two current happening technologies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ct val="95197"/>
              <a:buFont typeface="Noto Sans Symbols"/>
              <a:buChar char="●"/>
            </a:pPr>
            <a:r>
              <a:rPr lang="en-IN" sz="2405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Manufacturing Industries face obstacles regarding-</a:t>
            </a:r>
          </a:p>
          <a:p>
            <a:pPr marL="937260" marR="0" lvl="1" indent="-58166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ct val="85772"/>
              <a:buFont typeface="Calibri"/>
              <a:buAutoNum type="romanLcPeriod"/>
            </a:pPr>
            <a:r>
              <a:rPr lang="en-IN" sz="222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Data Accuracy</a:t>
            </a:r>
          </a:p>
          <a:p>
            <a:pPr marL="937260" marR="0" lvl="1" indent="-58166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ct val="85772"/>
              <a:buFont typeface="Calibri"/>
              <a:buAutoNum type="romanLcPeriod"/>
            </a:pPr>
            <a:r>
              <a:rPr lang="en-IN" sz="222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Timely Recordings</a:t>
            </a:r>
          </a:p>
          <a:p>
            <a:pPr marL="937260" marR="0" lvl="1" indent="-58166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ct val="85772"/>
              <a:buFont typeface="Calibri"/>
              <a:buAutoNum type="romanLcPeriod"/>
            </a:pPr>
            <a:r>
              <a:rPr lang="en-IN" sz="222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Hazard Risks</a:t>
            </a:r>
          </a:p>
          <a:p>
            <a:pPr marL="937260" marR="0" lvl="1" indent="-58166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ct val="85772"/>
              <a:buFont typeface="Calibri"/>
              <a:buAutoNum type="romanLcPeriod"/>
            </a:pPr>
            <a:r>
              <a:rPr lang="en-IN" sz="222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Use of data within its lifecycle 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ct val="95197"/>
              <a:buFont typeface="Noto Sans Symbols"/>
              <a:buChar char="●"/>
            </a:pPr>
            <a:r>
              <a:rPr lang="en-IN" sz="2405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IoT and Big Data Integration provides a solution for insolvencies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ct val="95197"/>
              <a:buFont typeface="Noto Sans Symbols"/>
              <a:buChar char="●"/>
            </a:pPr>
            <a:r>
              <a:rPr lang="en-IN" sz="2405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Increased capabilities and efficiencies are also scratched upon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ct val="95197"/>
              <a:buFont typeface="Noto Sans Symbols"/>
              <a:buNone/>
            </a:pPr>
            <a:endParaRPr sz="2405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ct val="95197"/>
              <a:buFont typeface="Noto Sans Symbols"/>
              <a:buNone/>
            </a:pPr>
            <a:endParaRPr sz="2405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571500" marR="0" lvl="0" indent="-716581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ct val="95197"/>
              <a:buFont typeface="Noto Sans Symbols"/>
              <a:buNone/>
            </a:pPr>
            <a:endParaRPr sz="2405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514350" marR="0" lvl="0" indent="-659431" algn="l" rtl="0">
              <a:lnSpc>
                <a:spcPct val="90000"/>
              </a:lnSpc>
              <a:spcBef>
                <a:spcPts val="481"/>
              </a:spcBef>
              <a:buClr>
                <a:schemeClr val="accent3"/>
              </a:buClr>
              <a:buSzPct val="95197"/>
              <a:buFont typeface="Noto Sans Symbols"/>
              <a:buNone/>
            </a:pPr>
            <a:endParaRPr sz="2405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IN"/>
              <a:t>Future Scope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en-IN"/>
              <a:t>The heavy and deep concepts Implemented in this project can very well be extended to get magnificent working systems in innovative directions-</a:t>
            </a:r>
          </a:p>
          <a:p>
            <a:pPr lvl="1">
              <a:spcBef>
                <a:spcPts val="0"/>
              </a:spcBef>
            </a:pPr>
            <a:r>
              <a:rPr lang="en-IN"/>
              <a:t>Unified Project Platform on Cloud</a:t>
            </a:r>
          </a:p>
          <a:p>
            <a:pPr lvl="1">
              <a:spcBef>
                <a:spcPts val="0"/>
              </a:spcBef>
            </a:pPr>
            <a:r>
              <a:rPr lang="en-IN"/>
              <a:t>Pattern Prediction through collected data</a:t>
            </a:r>
          </a:p>
          <a:p>
            <a:pPr lvl="1">
              <a:spcBef>
                <a:spcPts val="0"/>
              </a:spcBef>
            </a:pPr>
            <a:r>
              <a:rPr lang="en-IN"/>
              <a:t>Increased sets of Sensing data</a:t>
            </a:r>
          </a:p>
          <a:p>
            <a:pPr lvl="1">
              <a:spcBef>
                <a:spcPts val="0"/>
              </a:spcBef>
            </a:pPr>
            <a:r>
              <a:rPr lang="en-IN"/>
              <a:t>Varying Analysis algorithms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0" tIns="45700" rIns="0" bIns="0" anchor="b" anchorCtr="0">
            <a:noAutofit/>
          </a:bodyPr>
          <a:lstStyle/>
          <a:p>
            <a:pPr marL="0" marR="0" lvl="0" indent="-317500" algn="ctr" rtl="0">
              <a:spcBef>
                <a:spcPts val="0"/>
              </a:spcBef>
              <a:buClr>
                <a:schemeClr val="dk2"/>
              </a:buClr>
              <a:buSzPct val="100000"/>
              <a:buFont typeface="Calibri"/>
              <a:buNone/>
            </a:pPr>
            <a:r>
              <a:rPr lang="en-IN"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IN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IoT is the beginning of Industry Evolution 4.0</a:t>
            </a:r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IN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Big Data the most value creation technology in current scenario</a:t>
            </a:r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IN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traditional manufacturing industry insolvency was observed</a:t>
            </a:r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IN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IoT and Big Data integration proposed in a detailed manner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IN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Much future work an research in direction possible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81000" y="7142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0" anchor="b" anchorCtr="0">
            <a:noAutofit/>
          </a:bodyPr>
          <a:lstStyle/>
          <a:p>
            <a:pPr marL="0" marR="0" lvl="0" indent="-317500" algn="ctr" rtl="0">
              <a:spcBef>
                <a:spcPts val="0"/>
              </a:spcBef>
              <a:buClr>
                <a:schemeClr val="dk2"/>
              </a:buClr>
              <a:buSzPct val="100000"/>
              <a:buFont typeface="Calibri"/>
              <a:buNone/>
            </a:pPr>
            <a:r>
              <a:rPr lang="en-IN" sz="50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idx="1"/>
          </p:nvPr>
        </p:nvSpPr>
        <p:spPr>
          <a:xfrm>
            <a:off x="381000" y="1285860"/>
            <a:ext cx="8229600" cy="5357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14350" marR="0" lvl="0" indent="-43434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AutoNum type="arabicPeriod"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Project Overview</a:t>
            </a:r>
          </a:p>
          <a:p>
            <a:pPr marL="514350" marR="0" lvl="0" indent="-43434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AutoNum type="arabicPeriod"/>
            </a:pPr>
            <a:r>
              <a:rPr lang="en-IN" sz="1600" dirty="0"/>
              <a:t>Why?</a:t>
            </a:r>
          </a:p>
          <a:p>
            <a:pPr marL="514350" marR="0" lvl="0" indent="-43434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AutoNum type="arabicPeriod"/>
            </a:pPr>
            <a:r>
              <a:rPr lang="en-IN" sz="1600" dirty="0" smtClean="0"/>
              <a:t>Functionalities</a:t>
            </a:r>
          </a:p>
          <a:p>
            <a:pPr marL="514350" marR="0" lvl="0" indent="-43434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AutoNum type="arabicPeriod"/>
            </a:pPr>
            <a:r>
              <a:rPr lang="en-IN" sz="1600" dirty="0" smtClean="0"/>
              <a:t>System Architecture</a:t>
            </a:r>
            <a:endParaRPr lang="en-IN" sz="1600" dirty="0"/>
          </a:p>
          <a:p>
            <a:pPr marL="514350" marR="0" lvl="0" indent="-434340" algn="l" rtl="0"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AutoNum type="arabicPeriod"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Benefits</a:t>
            </a:r>
          </a:p>
          <a:p>
            <a:pPr marL="514350" marR="0" lvl="0" indent="-434340" algn="l" rtl="0"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AutoNum type="arabicPeriod"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Challenges</a:t>
            </a:r>
          </a:p>
          <a:p>
            <a:pPr marL="514350" marR="0" lvl="0" indent="-434340" algn="l" rtl="0"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AutoNum type="arabicPeriod"/>
            </a:pPr>
            <a:r>
              <a:rPr lang="en-IN" sz="1600" dirty="0"/>
              <a:t>Work Flow</a:t>
            </a:r>
          </a:p>
          <a:p>
            <a:pPr marL="514350" marR="0" lvl="0" indent="-434340" algn="l" rtl="0"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AutoNum type="arabicPeriod"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UML Diagrams</a:t>
            </a:r>
          </a:p>
          <a:p>
            <a:pPr marL="880110" marR="0" lvl="1" indent="-46228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IN" sz="1600" dirty="0"/>
              <a:t>Use Case Diagram</a:t>
            </a:r>
          </a:p>
          <a:p>
            <a:pPr marL="880110" marR="0" lvl="1" indent="-46228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IN" sz="1600" dirty="0"/>
              <a:t>Sequence Diagram</a:t>
            </a:r>
          </a:p>
          <a:p>
            <a:pPr marR="0" lvl="2" algn="l" rtl="0">
              <a:spcBef>
                <a:spcPts val="560"/>
              </a:spcBef>
              <a:spcAft>
                <a:spcPts val="0"/>
              </a:spcAft>
              <a:buSzPct val="100000"/>
            </a:pPr>
            <a:r>
              <a:rPr lang="en-IN" sz="1600" dirty="0"/>
              <a:t>Data Gathering and Analysis</a:t>
            </a:r>
          </a:p>
          <a:p>
            <a:pPr marR="0" lvl="2" algn="l" rtl="0">
              <a:spcBef>
                <a:spcPts val="560"/>
              </a:spcBef>
              <a:spcAft>
                <a:spcPts val="0"/>
              </a:spcAft>
              <a:buSzPct val="100000"/>
            </a:pPr>
            <a:r>
              <a:rPr lang="en-IN" sz="1600" dirty="0"/>
              <a:t>Result </a:t>
            </a:r>
            <a:r>
              <a:rPr lang="en-IN" sz="1600" dirty="0" smtClean="0"/>
              <a:t>Access</a:t>
            </a:r>
            <a:endParaRPr lang="en-IN" sz="1600" dirty="0"/>
          </a:p>
          <a:p>
            <a:pPr marL="880110" marR="0" lvl="1" indent="-46228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❑"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Class </a:t>
            </a:r>
            <a:r>
              <a:rPr lang="en-IN" sz="1600" b="0" i="0" u="none" strike="noStrike" cap="none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Diagram</a:t>
            </a:r>
            <a:endParaRPr lang="en-IN" sz="18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514350" marR="0" lvl="0" indent="-434340" algn="l" rtl="0"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AutoNum type="arabicPeriod"/>
            </a:pPr>
            <a:r>
              <a:rPr lang="en-IN" sz="1600" dirty="0" smtClean="0"/>
              <a:t>Requirement Specification</a:t>
            </a:r>
          </a:p>
          <a:p>
            <a:pPr marL="514350" marR="0" lvl="0" indent="-434340" algn="l" rtl="0"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AutoNum type="arabicPeriod"/>
            </a:pPr>
            <a:r>
              <a:rPr lang="en-IN" sz="1600" dirty="0" smtClean="0"/>
              <a:t>Hardware </a:t>
            </a:r>
            <a:r>
              <a:rPr lang="en-IN" sz="1600" dirty="0"/>
              <a:t>Requirements</a:t>
            </a:r>
          </a:p>
          <a:p>
            <a:pPr marL="514350" lvl="0" indent="-434340" rtl="0">
              <a:spcBef>
                <a:spcPts val="560"/>
              </a:spcBef>
              <a:buClr>
                <a:schemeClr val="accent3"/>
              </a:buClr>
              <a:buSzPct val="100000"/>
              <a:buFont typeface="Calibri"/>
              <a:buAutoNum type="arabicPeriod"/>
            </a:pPr>
            <a:r>
              <a:rPr lang="en-IN" sz="1600" dirty="0"/>
              <a:t>Database Design</a:t>
            </a:r>
          </a:p>
          <a:p>
            <a:pPr marL="514350" lvl="0" indent="-434340" rtl="0">
              <a:spcBef>
                <a:spcPts val="560"/>
              </a:spcBef>
              <a:buClr>
                <a:schemeClr val="accent3"/>
              </a:buClr>
              <a:buSzPct val="100000"/>
              <a:buFont typeface="Calibri"/>
              <a:buAutoNum type="arabicPeriod"/>
            </a:pPr>
            <a:r>
              <a:rPr lang="en-IN" sz="1600" dirty="0"/>
              <a:t>Future Scope</a:t>
            </a:r>
          </a:p>
          <a:p>
            <a:pPr marL="514350" marR="0" lvl="0" indent="-434340" algn="l" rtl="0"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AutoNum type="arabicPeriod"/>
            </a:pPr>
            <a:r>
              <a:rPr lang="en-IN" sz="1600" b="0" i="0" u="none" strike="noStrike" cap="none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Conclusion</a:t>
            </a:r>
          </a:p>
          <a:p>
            <a:pPr marL="514350" marR="0" lvl="0" indent="-671195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0" tIns="45700" rIns="0" bIns="0" anchor="b" anchorCtr="0">
            <a:noAutofit/>
          </a:bodyPr>
          <a:lstStyle/>
          <a:p>
            <a:pPr marL="0" marR="0" lvl="0" indent="-254000" algn="ctr" rtl="0">
              <a:spcBef>
                <a:spcPts val="0"/>
              </a:spcBef>
              <a:buClr>
                <a:schemeClr val="dk2"/>
              </a:buClr>
              <a:buSzPct val="100000"/>
              <a:buFont typeface="Calibri"/>
              <a:buNone/>
            </a:pPr>
            <a:r>
              <a:rPr lang="en-IN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Sensor Data Analysis- Project Overview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IN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Industrial Actuators &amp; Sensors gather data sets to the IoT Server.</a:t>
            </a:r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IN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IoT server interactions with the Big data File System providing data to be analysed.</a:t>
            </a:r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IN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MapReduce Engine runs analysis over the large sets of gathered data.</a:t>
            </a:r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IN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Deduced conclusions are transferred to the IoT Server.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IN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These conclusions can be accessed via the mobile application for an Infographic representation.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/>
              <a:t>WHY?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en-IN"/>
              <a:t>Adverse conditions in general Industrial premises lead to mishaps or tainted data gathering.</a:t>
            </a:r>
          </a:p>
          <a:p>
            <a:pPr marL="1181862" lvl="2" rtl="0">
              <a:spcBef>
                <a:spcPts val="0"/>
              </a:spcBef>
            </a:pPr>
            <a:r>
              <a:rPr lang="en-IN"/>
              <a:t>IoT removes the human intervention via smart devices transmitting their own data to the server.</a:t>
            </a:r>
          </a:p>
          <a:p>
            <a:pPr marL="1456182" lvl="3" indent="-516382" rtl="0">
              <a:spcBef>
                <a:spcPts val="0"/>
              </a:spcBef>
            </a:pPr>
            <a:r>
              <a:rPr lang="en-IN"/>
              <a:t>Reduced Hazards</a:t>
            </a:r>
          </a:p>
          <a:p>
            <a:pPr marL="1456182" lvl="3" indent="-516382" rtl="0">
              <a:spcBef>
                <a:spcPts val="0"/>
              </a:spcBef>
            </a:pPr>
            <a:r>
              <a:rPr lang="en-IN"/>
              <a:t>Accurate Data Gathering</a:t>
            </a:r>
          </a:p>
          <a:p>
            <a:pPr lvl="0">
              <a:spcBef>
                <a:spcPts val="0"/>
              </a:spcBef>
            </a:pPr>
            <a:r>
              <a:rPr lang="en-IN"/>
              <a:t>Huge amounts of data overwhelm the industry.</a:t>
            </a:r>
          </a:p>
          <a:p>
            <a:pPr lvl="2">
              <a:spcBef>
                <a:spcPts val="0"/>
              </a:spcBef>
            </a:pPr>
            <a:r>
              <a:rPr lang="en-IN"/>
              <a:t>Big data Analytics provides fast and efficient conclusions over data sets.</a:t>
            </a:r>
          </a:p>
          <a:p>
            <a:pPr lvl="0">
              <a:spcBef>
                <a:spcPts val="0"/>
              </a:spcBef>
            </a:pPr>
            <a:r>
              <a:rPr lang="en-IN"/>
              <a:t>Access and Interpretation of data on time becomes a necessity.</a:t>
            </a:r>
          </a:p>
          <a:p>
            <a:pPr lvl="2">
              <a:spcBef>
                <a:spcPts val="0"/>
              </a:spcBef>
            </a:pPr>
            <a:r>
              <a:rPr lang="en-IN"/>
              <a:t>Mobile Application provides remote access of infographic representation.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/>
              <a:t>Functionalities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indent="0" rtl="0">
              <a:lnSpc>
                <a:spcPct val="90000"/>
              </a:lnSpc>
              <a:spcBef>
                <a:spcPts val="481"/>
              </a:spcBef>
              <a:buSzPct val="95197"/>
            </a:pPr>
            <a:r>
              <a:rPr lang="en-IN" sz="2405"/>
              <a:t>The basic appealing features provided by the project concept are-</a:t>
            </a:r>
          </a:p>
          <a:p>
            <a:pPr lvl="1" indent="381000" rtl="0">
              <a:lnSpc>
                <a:spcPct val="90000"/>
              </a:lnSpc>
              <a:spcBef>
                <a:spcPts val="444"/>
              </a:spcBef>
              <a:buSzPct val="85772"/>
            </a:pPr>
            <a:r>
              <a:rPr lang="en-IN" sz="2220"/>
              <a:t>Smart industrial surroundings</a:t>
            </a:r>
          </a:p>
          <a:p>
            <a:pPr lvl="2" indent="660400" rtl="0">
              <a:lnSpc>
                <a:spcPct val="90000"/>
              </a:lnSpc>
              <a:spcBef>
                <a:spcPts val="388"/>
              </a:spcBef>
              <a:buSzPct val="71547"/>
            </a:pPr>
            <a:r>
              <a:rPr lang="en-IN" sz="1942"/>
              <a:t>Human Intervention abated</a:t>
            </a:r>
          </a:p>
          <a:p>
            <a:pPr lvl="2" indent="660400" rtl="0">
              <a:lnSpc>
                <a:spcPct val="90000"/>
              </a:lnSpc>
              <a:spcBef>
                <a:spcPts val="388"/>
              </a:spcBef>
              <a:buSzPct val="71547"/>
            </a:pPr>
            <a:r>
              <a:rPr lang="en-IN" sz="1942"/>
              <a:t>High Accuracy</a:t>
            </a:r>
          </a:p>
          <a:p>
            <a:pPr lvl="2" indent="660400" rtl="0">
              <a:lnSpc>
                <a:spcPct val="90000"/>
              </a:lnSpc>
              <a:spcBef>
                <a:spcPts val="388"/>
              </a:spcBef>
              <a:buSzPct val="71547"/>
            </a:pPr>
            <a:r>
              <a:rPr lang="en-IN" sz="1942"/>
              <a:t>Reduced Mishaps</a:t>
            </a:r>
          </a:p>
          <a:p>
            <a:pPr lvl="2" indent="660400" rtl="0">
              <a:lnSpc>
                <a:spcPct val="90000"/>
              </a:lnSpc>
              <a:spcBef>
                <a:spcPts val="388"/>
              </a:spcBef>
              <a:buSzPct val="71547"/>
            </a:pPr>
            <a:r>
              <a:rPr lang="en-IN" sz="1942"/>
              <a:t>Timely and Reliable Recordings</a:t>
            </a:r>
          </a:p>
          <a:p>
            <a:pPr lvl="1" indent="381000" rtl="0">
              <a:lnSpc>
                <a:spcPct val="90000"/>
              </a:lnSpc>
              <a:spcBef>
                <a:spcPts val="444"/>
              </a:spcBef>
              <a:buSzPct val="85772"/>
            </a:pPr>
            <a:r>
              <a:rPr lang="en-IN" sz="2220"/>
              <a:t>Data Analysis</a:t>
            </a:r>
          </a:p>
          <a:p>
            <a:pPr lvl="2" indent="660400" rtl="0">
              <a:lnSpc>
                <a:spcPct val="90000"/>
              </a:lnSpc>
              <a:spcBef>
                <a:spcPts val="388"/>
              </a:spcBef>
              <a:buSzPct val="71547"/>
            </a:pPr>
            <a:r>
              <a:rPr lang="en-IN" sz="1942"/>
              <a:t>Fast Overviews</a:t>
            </a:r>
          </a:p>
          <a:p>
            <a:pPr lvl="2" indent="660400" rtl="0">
              <a:lnSpc>
                <a:spcPct val="90000"/>
              </a:lnSpc>
              <a:spcBef>
                <a:spcPts val="388"/>
              </a:spcBef>
              <a:buSzPct val="71547"/>
            </a:pPr>
            <a:r>
              <a:rPr lang="en-IN" sz="1942"/>
              <a:t>Pattern recognition hidden in data</a:t>
            </a:r>
          </a:p>
          <a:p>
            <a:pPr lvl="2" indent="660400" rtl="0">
              <a:lnSpc>
                <a:spcPct val="90000"/>
              </a:lnSpc>
              <a:spcBef>
                <a:spcPts val="388"/>
              </a:spcBef>
              <a:buSzPct val="71547"/>
            </a:pPr>
            <a:r>
              <a:rPr lang="en-IN" sz="1942"/>
              <a:t>Predictive Analysis</a:t>
            </a:r>
          </a:p>
          <a:p>
            <a:pPr lvl="1" indent="381000" rtl="0">
              <a:lnSpc>
                <a:spcPct val="90000"/>
              </a:lnSpc>
              <a:spcBef>
                <a:spcPts val="444"/>
              </a:spcBef>
              <a:buSzPct val="85772"/>
            </a:pPr>
            <a:r>
              <a:rPr lang="en-IN" sz="2220"/>
              <a:t>Mobile Application</a:t>
            </a:r>
          </a:p>
          <a:p>
            <a:pPr lvl="2" indent="660400" rtl="0">
              <a:lnSpc>
                <a:spcPct val="90000"/>
              </a:lnSpc>
              <a:spcBef>
                <a:spcPts val="388"/>
              </a:spcBef>
              <a:buSzPct val="71547"/>
            </a:pPr>
            <a:r>
              <a:rPr lang="en-IN" sz="1942"/>
              <a:t>Remote Access</a:t>
            </a:r>
          </a:p>
          <a:p>
            <a:pPr lvl="2" indent="660400" rtl="0">
              <a:lnSpc>
                <a:spcPct val="90000"/>
              </a:lnSpc>
              <a:spcBef>
                <a:spcPts val="388"/>
              </a:spcBef>
              <a:buSzPct val="71547"/>
            </a:pPr>
            <a:r>
              <a:rPr lang="en-IN" sz="1942"/>
              <a:t>Event Driven Action Initiation</a:t>
            </a:r>
          </a:p>
          <a:p>
            <a:pPr lvl="2" indent="660400" rtl="0">
              <a:lnSpc>
                <a:spcPct val="90000"/>
              </a:lnSpc>
              <a:spcBef>
                <a:spcPts val="388"/>
              </a:spcBef>
              <a:buClr>
                <a:schemeClr val="accent2"/>
              </a:buClr>
              <a:buSzPct val="71547"/>
              <a:buFont typeface="Noto Sans Symbols"/>
              <a:buNone/>
            </a:pPr>
            <a:endParaRPr sz="1942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/>
              <a:t>System Architecture</a:t>
            </a:r>
          </a:p>
        </p:txBody>
      </p:sp>
      <p:sp>
        <p:nvSpPr>
          <p:cNvPr id="290" name="Shape 290"/>
          <p:cNvSpPr/>
          <p:nvPr/>
        </p:nvSpPr>
        <p:spPr>
          <a:xfrm>
            <a:off x="304800" y="2362200"/>
            <a:ext cx="533400" cy="533400"/>
          </a:xfrm>
          <a:prstGeom prst="ellipse">
            <a:avLst/>
          </a:prstGeom>
          <a:solidFill>
            <a:srgbClr val="0F6FC6"/>
          </a:solidFill>
          <a:ln w="25400" cap="flat" cmpd="sng">
            <a:solidFill>
              <a:srgbClr val="0A519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1</a:t>
            </a:r>
          </a:p>
        </p:txBody>
      </p:sp>
      <p:sp>
        <p:nvSpPr>
          <p:cNvPr id="291" name="Shape 291"/>
          <p:cNvSpPr/>
          <p:nvPr/>
        </p:nvSpPr>
        <p:spPr>
          <a:xfrm>
            <a:off x="304800" y="3352800"/>
            <a:ext cx="533400" cy="533400"/>
          </a:xfrm>
          <a:prstGeom prst="ellipse">
            <a:avLst/>
          </a:prstGeom>
          <a:solidFill>
            <a:srgbClr val="0F6FC6"/>
          </a:solidFill>
          <a:ln w="25400" cap="flat" cmpd="sng">
            <a:solidFill>
              <a:srgbClr val="0A519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2</a:t>
            </a:r>
          </a:p>
        </p:txBody>
      </p:sp>
      <p:sp>
        <p:nvSpPr>
          <p:cNvPr id="292" name="Shape 292"/>
          <p:cNvSpPr/>
          <p:nvPr/>
        </p:nvSpPr>
        <p:spPr>
          <a:xfrm>
            <a:off x="304800" y="4419600"/>
            <a:ext cx="533400" cy="533400"/>
          </a:xfrm>
          <a:prstGeom prst="ellipse">
            <a:avLst/>
          </a:prstGeom>
          <a:solidFill>
            <a:srgbClr val="0F6FC6"/>
          </a:solidFill>
          <a:ln w="25400" cap="flat" cmpd="sng">
            <a:solidFill>
              <a:srgbClr val="0A519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3</a:t>
            </a:r>
          </a:p>
        </p:txBody>
      </p:sp>
      <p:sp>
        <p:nvSpPr>
          <p:cNvPr id="293" name="Shape 293"/>
          <p:cNvSpPr/>
          <p:nvPr/>
        </p:nvSpPr>
        <p:spPr>
          <a:xfrm>
            <a:off x="304800" y="5486400"/>
            <a:ext cx="533400" cy="533400"/>
          </a:xfrm>
          <a:prstGeom prst="ellipse">
            <a:avLst/>
          </a:prstGeom>
          <a:solidFill>
            <a:srgbClr val="0F6FC6"/>
          </a:solidFill>
          <a:ln w="25400" cap="flat" cmpd="sng">
            <a:solidFill>
              <a:srgbClr val="0A519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4</a:t>
            </a:r>
          </a:p>
        </p:txBody>
      </p:sp>
      <p:sp>
        <p:nvSpPr>
          <p:cNvPr id="294" name="Shape 294"/>
          <p:cNvSpPr/>
          <p:nvPr/>
        </p:nvSpPr>
        <p:spPr>
          <a:xfrm>
            <a:off x="2286000" y="2895600"/>
            <a:ext cx="3200364" cy="2743200"/>
          </a:xfrm>
          <a:prstGeom prst="cloud">
            <a:avLst/>
          </a:prstGeom>
          <a:solidFill>
            <a:srgbClr val="0F6FC6"/>
          </a:solidFill>
          <a:ln w="25400" cap="flat" cmpd="sng">
            <a:solidFill>
              <a:srgbClr val="0A519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IoT Server</a:t>
            </a:r>
          </a:p>
        </p:txBody>
      </p:sp>
      <p:sp>
        <p:nvSpPr>
          <p:cNvPr id="295" name="Shape 295"/>
          <p:cNvSpPr/>
          <p:nvPr/>
        </p:nvSpPr>
        <p:spPr>
          <a:xfrm>
            <a:off x="5943600" y="1600200"/>
            <a:ext cx="2819448" cy="1828764"/>
          </a:xfrm>
          <a:prstGeom prst="cloud">
            <a:avLst/>
          </a:prstGeom>
          <a:solidFill>
            <a:srgbClr val="10CF9B"/>
          </a:solidFill>
          <a:ln w="25400" cap="flat" cmpd="sng">
            <a:solidFill>
              <a:srgbClr val="0B977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Big Data Server</a:t>
            </a:r>
          </a:p>
        </p:txBody>
      </p:sp>
      <p:sp>
        <p:nvSpPr>
          <p:cNvPr id="296" name="Shape 296"/>
          <p:cNvSpPr/>
          <p:nvPr/>
        </p:nvSpPr>
        <p:spPr>
          <a:xfrm>
            <a:off x="6096000" y="4191000"/>
            <a:ext cx="1676400" cy="2481300"/>
          </a:xfrm>
          <a:prstGeom prst="frame">
            <a:avLst>
              <a:gd name="adj1" fmla="val 12500"/>
            </a:avLst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000000"/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97" name="Shape 297" descr="Image result for androi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5562600"/>
            <a:ext cx="713689" cy="784678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/>
        </p:nvSpPr>
        <p:spPr>
          <a:xfrm>
            <a:off x="6477000" y="4724400"/>
            <a:ext cx="9906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Mobile Device</a:t>
            </a:r>
          </a:p>
        </p:txBody>
      </p:sp>
      <p:cxnSp>
        <p:nvCxnSpPr>
          <p:cNvPr id="299" name="Shape 299"/>
          <p:cNvCxnSpPr/>
          <p:nvPr/>
        </p:nvCxnSpPr>
        <p:spPr>
          <a:xfrm>
            <a:off x="838200" y="2590800"/>
            <a:ext cx="762000" cy="15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Shape 300"/>
          <p:cNvCxnSpPr/>
          <p:nvPr/>
        </p:nvCxnSpPr>
        <p:spPr>
          <a:xfrm>
            <a:off x="838200" y="3579812"/>
            <a:ext cx="762000" cy="15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Shape 301"/>
          <p:cNvCxnSpPr/>
          <p:nvPr/>
        </p:nvCxnSpPr>
        <p:spPr>
          <a:xfrm>
            <a:off x="838200" y="4648200"/>
            <a:ext cx="762000" cy="15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>
            <a:off x="838200" y="5715000"/>
            <a:ext cx="762000" cy="15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5400000">
            <a:off x="38938" y="4152944"/>
            <a:ext cx="3124200" cy="15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Shape 304"/>
          <p:cNvCxnSpPr/>
          <p:nvPr/>
        </p:nvCxnSpPr>
        <p:spPr>
          <a:xfrm>
            <a:off x="1600200" y="4114800"/>
            <a:ext cx="609600" cy="15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05" name="Shape 305"/>
          <p:cNvSpPr/>
          <p:nvPr/>
        </p:nvSpPr>
        <p:spPr>
          <a:xfrm>
            <a:off x="8305800" y="5715000"/>
            <a:ext cx="685800" cy="609600"/>
          </a:xfrm>
          <a:prstGeom prst="can">
            <a:avLst>
              <a:gd name="adj" fmla="val 25000"/>
            </a:avLst>
          </a:prstGeom>
          <a:solidFill>
            <a:srgbClr val="0F6FC6"/>
          </a:solidFill>
          <a:ln w="25400" cap="flat" cmpd="sng">
            <a:solidFill>
              <a:srgbClr val="0A519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8153400" y="6096000"/>
            <a:ext cx="685800" cy="381000"/>
          </a:xfrm>
          <a:prstGeom prst="can">
            <a:avLst>
              <a:gd name="adj" fmla="val 25000"/>
            </a:avLst>
          </a:prstGeom>
          <a:solidFill>
            <a:srgbClr val="0F6FC6"/>
          </a:solidFill>
          <a:ln w="25400" cap="flat" cmpd="sng">
            <a:solidFill>
              <a:srgbClr val="0A519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7848600" y="4876800"/>
            <a:ext cx="12954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Mobile Database</a:t>
            </a:r>
          </a:p>
        </p:txBody>
      </p:sp>
      <p:cxnSp>
        <p:nvCxnSpPr>
          <p:cNvPr id="308" name="Shape 308"/>
          <p:cNvCxnSpPr/>
          <p:nvPr/>
        </p:nvCxnSpPr>
        <p:spPr>
          <a:xfrm rot="10800000" flipH="1">
            <a:off x="5029200" y="2438400"/>
            <a:ext cx="838200" cy="4572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09" name="Shape 309"/>
          <p:cNvCxnSpPr/>
          <p:nvPr/>
        </p:nvCxnSpPr>
        <p:spPr>
          <a:xfrm flipH="1">
            <a:off x="5105401" y="2743200"/>
            <a:ext cx="838200" cy="4572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10" name="Shape 310"/>
          <p:cNvCxnSpPr/>
          <p:nvPr/>
        </p:nvCxnSpPr>
        <p:spPr>
          <a:xfrm>
            <a:off x="5181600" y="4876800"/>
            <a:ext cx="762000" cy="3810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11" name="Shape 311"/>
          <p:cNvSpPr txBox="1"/>
          <p:nvPr/>
        </p:nvSpPr>
        <p:spPr>
          <a:xfrm>
            <a:off x="152400" y="1752600"/>
            <a:ext cx="16764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8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Placed Sensors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0" tIns="45700" rIns="0" bIns="0" anchor="b" anchorCtr="0">
            <a:noAutofit/>
          </a:bodyPr>
          <a:lstStyle/>
          <a:p>
            <a:pPr marL="0" marR="0" lvl="0" indent="-317500" algn="ctr" rtl="0">
              <a:spcBef>
                <a:spcPts val="0"/>
              </a:spcBef>
              <a:buClr>
                <a:schemeClr val="dk2"/>
              </a:buClr>
              <a:buSzPct val="100000"/>
              <a:buFont typeface="Calibri"/>
              <a:buNone/>
            </a:pPr>
            <a:r>
              <a:rPr lang="en-IN"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Benefits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IN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Smart surroundings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IN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Higher accuracy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IN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Timely recordings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IN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Reduced human intervention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IN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Less risk to life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IN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Reliability 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IN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Real time result access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IN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Remote access to results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IN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On time predictions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IN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Event driven actions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lnSpc>
                <a:spcPct val="90000"/>
              </a:lnSpc>
              <a:spcBef>
                <a:spcPts val="520"/>
              </a:spcBef>
              <a:buClr>
                <a:schemeClr val="accent3"/>
              </a:buClr>
              <a:buSzPct val="9500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0" tIns="45700" rIns="0" bIns="0" anchor="b" anchorCtr="0">
            <a:noAutofit/>
          </a:bodyPr>
          <a:lstStyle/>
          <a:p>
            <a:pPr marL="0" marR="0" lvl="0" indent="-317500" algn="ctr" rtl="0">
              <a:spcBef>
                <a:spcPts val="0"/>
              </a:spcBef>
              <a:buClr>
                <a:schemeClr val="dk2"/>
              </a:buClr>
              <a:buSzPct val="100000"/>
              <a:buFont typeface="Calibri"/>
              <a:buNone/>
            </a:pPr>
            <a:r>
              <a:rPr lang="en-IN"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IN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Initial investment</a:t>
            </a:r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IN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Significant amendments in current setup</a:t>
            </a:r>
          </a:p>
          <a:p>
            <a:pPr marL="274320" marR="0" lvl="0" indent="-27432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IN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Expert handling required 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</TotalTime>
  <Words>798</Words>
  <PresentationFormat>On-screen Show (4:3)</PresentationFormat>
  <Paragraphs>232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Constantia</vt:lpstr>
      <vt:lpstr>Noto Sans Symbols</vt:lpstr>
      <vt:lpstr>Wingdings 2</vt:lpstr>
      <vt:lpstr>Wingdings</vt:lpstr>
      <vt:lpstr>Flow</vt:lpstr>
      <vt:lpstr>IoT Sensor Data Analysis</vt:lpstr>
      <vt:lpstr>Brief Recollection</vt:lpstr>
      <vt:lpstr>Agenda</vt:lpstr>
      <vt:lpstr>Sensor Data Analysis- Project Overview</vt:lpstr>
      <vt:lpstr>WHY?</vt:lpstr>
      <vt:lpstr>Functionalities</vt:lpstr>
      <vt:lpstr>System Architecture</vt:lpstr>
      <vt:lpstr>Benefits</vt:lpstr>
      <vt:lpstr>Challenges</vt:lpstr>
      <vt:lpstr>Work Flow</vt:lpstr>
      <vt:lpstr>Development Methodology</vt:lpstr>
      <vt:lpstr>UML Diagrams</vt:lpstr>
      <vt:lpstr>Use Case</vt:lpstr>
      <vt:lpstr>Data Gathering &amp; Analysis</vt:lpstr>
      <vt:lpstr>Result Access</vt:lpstr>
      <vt:lpstr>Class Diagram</vt:lpstr>
      <vt:lpstr>Requirement Specification</vt:lpstr>
      <vt:lpstr>Hardware Requirements</vt:lpstr>
      <vt:lpstr>Database Design</vt:lpstr>
      <vt:lpstr>Future Scope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Sensor Data Analysis</dc:title>
  <dc:creator>Vaibhav Purohit</dc:creator>
  <cp:lastModifiedBy>A</cp:lastModifiedBy>
  <cp:revision>5</cp:revision>
  <dcterms:modified xsi:type="dcterms:W3CDTF">2018-09-18T09:15:42Z</dcterms:modified>
</cp:coreProperties>
</file>