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71" r:id="rId13"/>
    <p:sldId id="272" r:id="rId14"/>
    <p:sldId id="266" r:id="rId15"/>
    <p:sldId id="267" r:id="rId16"/>
    <p:sldId id="268" r:id="rId17"/>
    <p:sldId id="274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2E4404A-0067-4AA7-BC51-6B533F1D4864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2B31EB-33F0-41BD-A944-B12E037AB3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04A-0067-4AA7-BC51-6B533F1D4864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31EB-33F0-41BD-A944-B12E037AB3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04A-0067-4AA7-BC51-6B533F1D4864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31EB-33F0-41BD-A944-B12E037AB3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04A-0067-4AA7-BC51-6B533F1D4864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31EB-33F0-41BD-A944-B12E037AB3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04A-0067-4AA7-BC51-6B533F1D4864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31EB-33F0-41BD-A944-B12E037AB3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04A-0067-4AA7-BC51-6B533F1D4864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31EB-33F0-41BD-A944-B12E037AB3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E4404A-0067-4AA7-BC51-6B533F1D4864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2B31EB-33F0-41BD-A944-B12E037AB35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2E4404A-0067-4AA7-BC51-6B533F1D4864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2B31EB-33F0-41BD-A944-B12E037AB3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04A-0067-4AA7-BC51-6B533F1D4864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31EB-33F0-41BD-A944-B12E037AB3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04A-0067-4AA7-BC51-6B533F1D4864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31EB-33F0-41BD-A944-B12E037AB3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404A-0067-4AA7-BC51-6B533F1D4864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31EB-33F0-41BD-A944-B12E037AB35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2E4404A-0067-4AA7-BC51-6B533F1D4864}" type="datetimeFigureOut">
              <a:rPr lang="en-US" smtClean="0"/>
              <a:pPr/>
              <a:t>9/18/2018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2B31EB-33F0-41BD-A944-B12E037AB35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1357298"/>
            <a:ext cx="8458200" cy="1470025"/>
          </a:xfrm>
        </p:spPr>
        <p:txBody>
          <a:bodyPr/>
          <a:lstStyle/>
          <a:p>
            <a:r>
              <a:rPr lang="en-IN" dirty="0" smtClean="0"/>
              <a:t>IoT Sensor 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4143380"/>
            <a:ext cx="4953000" cy="1752600"/>
          </a:xfrm>
        </p:spPr>
        <p:txBody>
          <a:bodyPr/>
          <a:lstStyle/>
          <a:p>
            <a:pPr algn="r"/>
            <a:r>
              <a:rPr lang="en-IN" dirty="0" smtClean="0"/>
              <a:t>Vaibhav </a:t>
            </a:r>
            <a:r>
              <a:rPr lang="en-IN" dirty="0" smtClean="0"/>
              <a:t>Purohit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Inter-Segment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flow of the project is based on the key functionality of communication.</a:t>
            </a:r>
          </a:p>
          <a:p>
            <a:r>
              <a:rPr lang="en-IN" dirty="0" smtClean="0"/>
              <a:t>The divided segments communicate and send data to one another based on different concepts.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4282" y="4786322"/>
            <a:ext cx="1857388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Phase 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571868" y="4786322"/>
            <a:ext cx="1857388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Phase 2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929454" y="4786322"/>
            <a:ext cx="1857388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Phase 3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43108" y="6072206"/>
            <a:ext cx="135732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00694" y="6000768"/>
            <a:ext cx="135732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14546" y="5072074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Comm. Point 1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32" y="5072074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Comm. Point 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Comm. Point 1 (Python)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Raspberry pi uses python for programming</a:t>
            </a:r>
          </a:p>
          <a:p>
            <a:r>
              <a:rPr lang="en-IN" dirty="0" err="1" smtClean="0"/>
              <a:t>Pymongo</a:t>
            </a:r>
            <a:r>
              <a:rPr lang="en-IN" dirty="0" smtClean="0"/>
              <a:t> is the driver by PIP (Python Index Package)</a:t>
            </a:r>
          </a:p>
          <a:p>
            <a:r>
              <a:rPr lang="en-IN" dirty="0" smtClean="0"/>
              <a:t>Import the class</a:t>
            </a:r>
          </a:p>
          <a:p>
            <a:r>
              <a:rPr lang="en-IN" dirty="0" smtClean="0"/>
              <a:t>Creating a Database</a:t>
            </a:r>
          </a:p>
          <a:p>
            <a:pPr lvl="1"/>
            <a:r>
              <a:rPr lang="en-IN" dirty="0" smtClean="0"/>
              <a:t>db = </a:t>
            </a:r>
            <a:r>
              <a:rPr lang="en-IN" dirty="0" err="1" smtClean="0"/>
              <a:t>Sensor.data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7" name="Picture 3" descr="C:\Users\Vaibhav Purohit\Pictures\Screenshots\Screenshot (4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214686"/>
            <a:ext cx="3924318" cy="857254"/>
          </a:xfrm>
          <a:prstGeom prst="rect">
            <a:avLst/>
          </a:prstGeom>
          <a:noFill/>
        </p:spPr>
      </p:pic>
      <p:pic>
        <p:nvPicPr>
          <p:cNvPr id="8194" name="Picture 2" descr="Image result for mongodb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500570"/>
            <a:ext cx="4581525" cy="2095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Functionality for DB manipulation –</a:t>
            </a:r>
          </a:p>
          <a:p>
            <a:pPr lvl="1"/>
            <a:r>
              <a:rPr lang="en-IN" sz="2400" dirty="0" err="1" smtClean="0"/>
              <a:t>Insert_one</a:t>
            </a:r>
            <a:endParaRPr lang="en-IN" sz="2400" dirty="0" smtClean="0"/>
          </a:p>
          <a:p>
            <a:pPr lvl="1"/>
            <a:r>
              <a:rPr lang="en-IN" sz="2400" dirty="0" err="1" smtClean="0"/>
              <a:t>Insert_many</a:t>
            </a:r>
            <a:endParaRPr lang="en-IN" sz="2400" dirty="0" smtClean="0"/>
          </a:p>
          <a:p>
            <a:pPr lvl="1"/>
            <a:r>
              <a:rPr lang="en-IN" sz="2400" dirty="0" err="1" smtClean="0"/>
              <a:t>Find_one</a:t>
            </a:r>
            <a:endParaRPr lang="en-IN" sz="2400" dirty="0" smtClean="0"/>
          </a:p>
          <a:p>
            <a:pPr lvl="1"/>
            <a:r>
              <a:rPr lang="en-IN" sz="2400" dirty="0" err="1" smtClean="0"/>
              <a:t>Find_many</a:t>
            </a:r>
            <a:endParaRPr lang="en-IN" sz="2400" dirty="0" smtClean="0"/>
          </a:p>
          <a:p>
            <a:r>
              <a:rPr lang="en-IN" dirty="0" smtClean="0"/>
              <a:t>Updating the DB</a:t>
            </a:r>
          </a:p>
          <a:p>
            <a:pPr lvl="1"/>
            <a:r>
              <a:rPr lang="en-IN" sz="2000" dirty="0" smtClean="0"/>
              <a:t>result = </a:t>
            </a:r>
            <a:r>
              <a:rPr lang="en-IN" sz="2000" dirty="0" err="1" smtClean="0"/>
              <a:t>db.reviews.update_one</a:t>
            </a:r>
            <a:r>
              <a:rPr lang="en-IN" sz="2000" dirty="0" smtClean="0"/>
              <a:t>({'_id' : </a:t>
            </a:r>
            <a:r>
              <a:rPr lang="en-IN" sz="2000" dirty="0" err="1" smtClean="0"/>
              <a:t>ASingleReview.get</a:t>
            </a:r>
            <a:r>
              <a:rPr lang="en-IN" sz="2000" dirty="0" smtClean="0"/>
              <a:t>('_id') }</a:t>
            </a:r>
          </a:p>
          <a:p>
            <a:pPr lvl="1"/>
            <a:r>
              <a:rPr lang="en-IN" sz="2000" dirty="0" smtClean="0"/>
              <a:t>{'$inc': {'likes': 1}})print('Number of documents modified : ' + </a:t>
            </a:r>
            <a:r>
              <a:rPr lang="en-IN" sz="2000" dirty="0" err="1" smtClean="0"/>
              <a:t>str</a:t>
            </a:r>
            <a:r>
              <a:rPr lang="en-IN" sz="2000" dirty="0" smtClean="0"/>
              <a:t>(</a:t>
            </a:r>
            <a:r>
              <a:rPr lang="en-IN" sz="2000" dirty="0" err="1" smtClean="0"/>
              <a:t>result.modified_count</a:t>
            </a:r>
            <a:r>
              <a:rPr lang="en-IN" sz="2000" dirty="0" smtClean="0"/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Generating Sample</a:t>
            </a:r>
          </a:p>
          <a:p>
            <a:pPr lvl="1"/>
            <a:r>
              <a:rPr lang="en-IN" sz="1800" dirty="0" smtClean="0"/>
              <a:t>db=</a:t>
            </a:r>
            <a:r>
              <a:rPr lang="en-IN" sz="1800" dirty="0" err="1" smtClean="0"/>
              <a:t>Client.Sensor</a:t>
            </a:r>
            <a:endParaRPr lang="en-IN" sz="1800" dirty="0" smtClean="0"/>
          </a:p>
          <a:p>
            <a:pPr lvl="1"/>
            <a:r>
              <a:rPr lang="en-IN" sz="1800" dirty="0" smtClean="0"/>
              <a:t>parameters = [‘</a:t>
            </a:r>
            <a:r>
              <a:rPr lang="en-IN" sz="1800" dirty="0" err="1" smtClean="0"/>
              <a:t>Temperature',‘Pressure',‘Humidity</a:t>
            </a:r>
            <a:r>
              <a:rPr lang="en-IN" sz="1800" dirty="0" smtClean="0"/>
              <a:t>', ‘RPM']</a:t>
            </a:r>
          </a:p>
          <a:p>
            <a:pPr lvl="1"/>
            <a:r>
              <a:rPr lang="en-IN" sz="1800" dirty="0" err="1" smtClean="0"/>
              <a:t>Unit_type</a:t>
            </a:r>
            <a:r>
              <a:rPr lang="en-IN" sz="1800" dirty="0" smtClean="0"/>
              <a:t>= [‘.C',‘bar',‘m^3',‘RPM']</a:t>
            </a:r>
          </a:p>
          <a:p>
            <a:pPr lvl="1"/>
            <a:r>
              <a:rPr lang="en-IN" sz="1800" dirty="0" err="1" smtClean="0"/>
              <a:t>Plant_Num</a:t>
            </a:r>
            <a:r>
              <a:rPr lang="en-IN" sz="1800" dirty="0" smtClean="0"/>
              <a:t> = ['Plant 1', ‘Plant 2', ‘Plant 3', ‘Plant 4', ‘Plant 5’]</a:t>
            </a:r>
          </a:p>
          <a:p>
            <a:pPr lvl="1"/>
            <a:r>
              <a:rPr lang="en-IN" sz="1800" dirty="0" smtClean="0"/>
              <a:t>Sensor = { ‘Parameters' : parameters[</a:t>
            </a:r>
            <a:r>
              <a:rPr lang="en-IN" sz="1800" dirty="0" err="1" smtClean="0"/>
              <a:t>randint</a:t>
            </a:r>
            <a:r>
              <a:rPr lang="en-IN" sz="1800" dirty="0" smtClean="0"/>
              <a:t>(0, (</a:t>
            </a:r>
            <a:r>
              <a:rPr lang="en-IN" sz="1800" dirty="0" err="1" smtClean="0"/>
              <a:t>len</a:t>
            </a:r>
            <a:r>
              <a:rPr lang="en-IN" sz="1800" dirty="0" smtClean="0"/>
              <a:t>(parameters)-1))] + ' ' + parameters[</a:t>
            </a:r>
            <a:r>
              <a:rPr lang="en-IN" sz="1800" dirty="0" err="1" smtClean="0"/>
              <a:t>randint</a:t>
            </a:r>
            <a:r>
              <a:rPr lang="en-IN" sz="1800" dirty="0" smtClean="0"/>
              <a:t>(0, (</a:t>
            </a:r>
            <a:r>
              <a:rPr lang="en-IN" sz="1800" dirty="0" err="1" smtClean="0"/>
              <a:t>len</a:t>
            </a:r>
            <a:r>
              <a:rPr lang="en-IN" sz="1800" dirty="0" smtClean="0"/>
              <a:t>(parameters)-1))] + ' ' + </a:t>
            </a:r>
            <a:r>
              <a:rPr lang="en-IN" sz="1800" dirty="0" err="1" smtClean="0"/>
              <a:t>company_type</a:t>
            </a:r>
            <a:r>
              <a:rPr lang="en-IN" sz="1800" dirty="0" smtClean="0"/>
              <a:t>[</a:t>
            </a:r>
            <a:r>
              <a:rPr lang="en-IN" sz="1800" dirty="0" err="1" smtClean="0"/>
              <a:t>randint</a:t>
            </a:r>
            <a:r>
              <a:rPr lang="en-IN" sz="1800" dirty="0" smtClean="0"/>
              <a:t>(0, (</a:t>
            </a:r>
            <a:r>
              <a:rPr lang="en-IN" sz="1800" dirty="0" err="1" smtClean="0"/>
              <a:t>len</a:t>
            </a:r>
            <a:r>
              <a:rPr lang="en-IN" sz="1800" dirty="0" smtClean="0"/>
              <a:t>(</a:t>
            </a:r>
            <a:r>
              <a:rPr lang="en-IN" sz="1800" dirty="0" err="1" smtClean="0"/>
              <a:t>company_type</a:t>
            </a:r>
            <a:r>
              <a:rPr lang="en-IN" sz="1800" dirty="0" smtClean="0"/>
              <a:t>)-1))], </a:t>
            </a:r>
          </a:p>
          <a:p>
            <a:pPr lvl="1"/>
            <a:r>
              <a:rPr lang="en-IN" sz="1800" dirty="0" smtClean="0"/>
              <a:t>‘values' : </a:t>
            </a:r>
            <a:r>
              <a:rPr lang="en-IN" sz="1800" dirty="0" err="1" smtClean="0"/>
              <a:t>randint</a:t>
            </a:r>
            <a:r>
              <a:rPr lang="en-IN" sz="1800" dirty="0" smtClean="0"/>
              <a:t>(1, 5),</a:t>
            </a:r>
          </a:p>
          <a:p>
            <a:pPr lvl="1"/>
            <a:r>
              <a:rPr lang="en-IN" sz="1800" dirty="0" smtClean="0"/>
              <a:t> ‘Plant' : </a:t>
            </a:r>
            <a:r>
              <a:rPr lang="en-IN" sz="1800" dirty="0" err="1" smtClean="0"/>
              <a:t>Plant_Num</a:t>
            </a:r>
            <a:r>
              <a:rPr lang="en-IN" sz="1800" dirty="0" smtClean="0"/>
              <a:t>[</a:t>
            </a:r>
            <a:r>
              <a:rPr lang="en-IN" sz="1800" dirty="0" err="1" smtClean="0"/>
              <a:t>randint</a:t>
            </a:r>
            <a:r>
              <a:rPr lang="en-IN" sz="1800" dirty="0" smtClean="0"/>
              <a:t>(0, (</a:t>
            </a:r>
            <a:r>
              <a:rPr lang="en-IN" sz="1800" dirty="0" err="1" smtClean="0"/>
              <a:t>len</a:t>
            </a:r>
            <a:r>
              <a:rPr lang="en-IN" sz="1800" dirty="0" smtClean="0"/>
              <a:t>(</a:t>
            </a:r>
            <a:r>
              <a:rPr lang="en-IN" sz="1800" dirty="0" err="1" smtClean="0"/>
              <a:t>Plant_Num</a:t>
            </a:r>
            <a:r>
              <a:rPr lang="en-IN" sz="1800" dirty="0" smtClean="0"/>
              <a:t>)-1))] }</a:t>
            </a:r>
          </a:p>
          <a:p>
            <a:pPr lvl="1"/>
            <a:r>
              <a:rPr lang="en-IN" sz="1800" dirty="0" smtClean="0"/>
              <a:t>result=</a:t>
            </a:r>
            <a:r>
              <a:rPr lang="en-IN" sz="1800" dirty="0" err="1" smtClean="0"/>
              <a:t>db.reviews.insert_one</a:t>
            </a:r>
            <a:r>
              <a:rPr lang="en-IN" sz="1800" dirty="0" smtClean="0"/>
              <a:t>(Sensor)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Comm. Point 2 (Java)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MongoDB Java Driver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Import driver libraries</a:t>
            </a:r>
          </a:p>
          <a:p>
            <a:r>
              <a:rPr lang="en-IN" dirty="0" err="1" smtClean="0"/>
              <a:t>MongoClient</a:t>
            </a:r>
            <a:r>
              <a:rPr lang="en-IN" dirty="0" smtClean="0"/>
              <a:t> class allows java connection to the MongoDB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1506" name="Picture 2" descr="C:\Users\Vaibhav Purohit\Pictures\Screenshots\Screenshot (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786" y="1428736"/>
            <a:ext cx="3786214" cy="1214446"/>
          </a:xfrm>
          <a:prstGeom prst="rect">
            <a:avLst/>
          </a:prstGeom>
          <a:noFill/>
        </p:spPr>
      </p:pic>
      <p:pic>
        <p:nvPicPr>
          <p:cNvPr id="21507" name="Picture 3" descr="C:\Users\Vaibhav Purohit\Pictures\Screenshots\Screenshot (38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643182"/>
            <a:ext cx="3571900" cy="876301"/>
          </a:xfrm>
          <a:prstGeom prst="rect">
            <a:avLst/>
          </a:prstGeom>
          <a:noFill/>
        </p:spPr>
      </p:pic>
      <p:pic>
        <p:nvPicPr>
          <p:cNvPr id="21508" name="Picture 4" descr="C:\Users\Vaibhav Purohit\Pictures\Screenshots\Screenshot (39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429132"/>
            <a:ext cx="8501122" cy="2428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Getting a collection</a:t>
            </a:r>
          </a:p>
          <a:p>
            <a:pPr marL="916686" lvl="1" indent="-514350">
              <a:lnSpc>
                <a:spcPct val="150000"/>
              </a:lnSpc>
            </a:pPr>
            <a:r>
              <a:rPr lang="en-IN" sz="1800" dirty="0" err="1" smtClean="0"/>
              <a:t>DBCollection</a:t>
            </a:r>
            <a:r>
              <a:rPr lang="en-IN" sz="1800" dirty="0" smtClean="0"/>
              <a:t> coll = </a:t>
            </a:r>
            <a:r>
              <a:rPr lang="en-IN" sz="1800" dirty="0" err="1" smtClean="0"/>
              <a:t>db.getCollection</a:t>
            </a:r>
            <a:r>
              <a:rPr lang="en-IN" sz="1800" dirty="0" smtClean="0"/>
              <a:t>(</a:t>
            </a:r>
            <a:r>
              <a:rPr lang="en-IN" sz="1800" b="1" dirty="0" smtClean="0"/>
              <a:t>“Sensor Data"</a:t>
            </a:r>
            <a:r>
              <a:rPr lang="en-IN" sz="1800" dirty="0" smtClean="0"/>
              <a:t>);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Inserting a Document</a:t>
            </a:r>
          </a:p>
          <a:p>
            <a:pPr marL="916686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1600" dirty="0" err="1" smtClean="0"/>
              <a:t>BasicDBObject</a:t>
            </a:r>
            <a:r>
              <a:rPr lang="en-IN" sz="1600" dirty="0" smtClean="0"/>
              <a:t> doc = </a:t>
            </a:r>
            <a:r>
              <a:rPr lang="en-IN" sz="1600" b="1" dirty="0" smtClean="0"/>
              <a:t>new</a:t>
            </a:r>
            <a:r>
              <a:rPr lang="en-IN" sz="1600" dirty="0" smtClean="0"/>
              <a:t> </a:t>
            </a:r>
            <a:r>
              <a:rPr lang="en-IN" sz="1600" dirty="0" err="1" smtClean="0"/>
              <a:t>BasicDBObject</a:t>
            </a:r>
            <a:r>
              <a:rPr lang="en-IN" sz="1600" dirty="0" smtClean="0"/>
              <a:t>(</a:t>
            </a:r>
            <a:r>
              <a:rPr lang="en-IN" sz="1600" b="1" dirty="0" smtClean="0"/>
              <a:t>"name"</a:t>
            </a:r>
            <a:r>
              <a:rPr lang="en-IN" sz="1600" dirty="0" smtClean="0"/>
              <a:t>, </a:t>
            </a:r>
            <a:r>
              <a:rPr lang="en-IN" sz="1600" b="1" dirty="0" smtClean="0"/>
              <a:t>"MongoDB"</a:t>
            </a:r>
            <a:r>
              <a:rPr lang="en-IN" sz="1600" dirty="0" smtClean="0"/>
              <a:t>)</a:t>
            </a:r>
          </a:p>
          <a:p>
            <a:pPr marL="916686" lvl="1" indent="-514350">
              <a:lnSpc>
                <a:spcPct val="150000"/>
              </a:lnSpc>
              <a:buNone/>
            </a:pPr>
            <a:r>
              <a:rPr lang="en-IN" sz="1600" dirty="0" smtClean="0"/>
              <a:t>            .append(</a:t>
            </a:r>
            <a:r>
              <a:rPr lang="en-IN" sz="1600" b="1" dirty="0" smtClean="0"/>
              <a:t>"type"</a:t>
            </a:r>
            <a:r>
              <a:rPr lang="en-IN" sz="1600" dirty="0" smtClean="0"/>
              <a:t>, </a:t>
            </a:r>
            <a:r>
              <a:rPr lang="en-IN" sz="1600" b="1" dirty="0" smtClean="0"/>
              <a:t>"database"</a:t>
            </a:r>
            <a:r>
              <a:rPr lang="en-IN" sz="1600" dirty="0" smtClean="0"/>
              <a:t>)</a:t>
            </a:r>
          </a:p>
          <a:p>
            <a:pPr marL="916686" lvl="1" indent="-514350">
              <a:lnSpc>
                <a:spcPct val="150000"/>
              </a:lnSpc>
              <a:buNone/>
            </a:pPr>
            <a:r>
              <a:rPr lang="en-IN" sz="1600" dirty="0" smtClean="0"/>
              <a:t>            .append(</a:t>
            </a:r>
            <a:r>
              <a:rPr lang="en-IN" sz="1600" b="1" dirty="0" smtClean="0"/>
              <a:t>"count"</a:t>
            </a:r>
            <a:r>
              <a:rPr lang="en-IN" sz="1600" dirty="0" smtClean="0"/>
              <a:t>, 1) </a:t>
            </a:r>
          </a:p>
          <a:p>
            <a:pPr marL="916686" lvl="1" indent="-514350">
              <a:lnSpc>
                <a:spcPct val="150000"/>
              </a:lnSpc>
              <a:buNone/>
            </a:pPr>
            <a:r>
              <a:rPr lang="en-IN" sz="1600" dirty="0" smtClean="0"/>
              <a:t>            .append(</a:t>
            </a:r>
            <a:r>
              <a:rPr lang="en-IN" sz="1600" b="1" dirty="0" smtClean="0"/>
              <a:t>"info"</a:t>
            </a:r>
            <a:r>
              <a:rPr lang="en-IN" sz="1600" dirty="0" smtClean="0"/>
              <a:t>, </a:t>
            </a:r>
            <a:r>
              <a:rPr lang="en-IN" sz="1600" b="1" dirty="0" smtClean="0"/>
              <a:t>new</a:t>
            </a:r>
            <a:r>
              <a:rPr lang="en-IN" sz="1600" dirty="0" smtClean="0"/>
              <a:t> </a:t>
            </a:r>
            <a:r>
              <a:rPr lang="en-IN" sz="1600" dirty="0" err="1" smtClean="0"/>
              <a:t>BasicDBObject</a:t>
            </a:r>
            <a:r>
              <a:rPr lang="en-IN" sz="1600" dirty="0" smtClean="0"/>
              <a:t>(</a:t>
            </a:r>
            <a:r>
              <a:rPr lang="en-IN" sz="1600" b="1" dirty="0" smtClean="0"/>
              <a:t>"x"</a:t>
            </a:r>
            <a:r>
              <a:rPr lang="en-IN" sz="1600" dirty="0" smtClean="0"/>
              <a:t>, 203)</a:t>
            </a:r>
          </a:p>
          <a:p>
            <a:pPr marL="916686" lvl="1" indent="-514350">
              <a:lnSpc>
                <a:spcPct val="150000"/>
              </a:lnSpc>
              <a:buNone/>
            </a:pPr>
            <a:r>
              <a:rPr lang="en-IN" sz="1600" dirty="0" smtClean="0"/>
              <a:t>            .append(</a:t>
            </a:r>
            <a:r>
              <a:rPr lang="en-IN" sz="1600" b="1" dirty="0" smtClean="0"/>
              <a:t>"y"</a:t>
            </a:r>
            <a:r>
              <a:rPr lang="en-IN" sz="1600" dirty="0" smtClean="0"/>
              <a:t>, 102)); </a:t>
            </a:r>
          </a:p>
          <a:p>
            <a:pPr marL="916686" lvl="1" indent="-514350">
              <a:lnSpc>
                <a:spcPct val="150000"/>
              </a:lnSpc>
              <a:buNone/>
            </a:pPr>
            <a:r>
              <a:rPr lang="en-IN" sz="1600" dirty="0" smtClean="0"/>
              <a:t>            </a:t>
            </a:r>
            <a:r>
              <a:rPr lang="en-IN" sz="1600" dirty="0" err="1" smtClean="0"/>
              <a:t>coll.insert</a:t>
            </a:r>
            <a:r>
              <a:rPr lang="en-IN" sz="1600" dirty="0" smtClean="0"/>
              <a:t>(doc);</a:t>
            </a:r>
          </a:p>
        </p:txBody>
      </p:sp>
      <p:pic>
        <p:nvPicPr>
          <p:cNvPr id="4098" name="Picture 2" descr="http://4.bp.blogspot.com/-c4JOqF9jmF4/U4rnPSZSEjI/AAAAAAAAAhc/bz_ACAuQzh8/s1600/mongodb-crud-operations-using-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714356"/>
            <a:ext cx="4572032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functions 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IN" dirty="0" smtClean="0"/>
              <a:t>Getting Documents with Query</a:t>
            </a:r>
          </a:p>
          <a:p>
            <a:pPr lvl="1"/>
            <a:r>
              <a:rPr lang="en-IN" sz="1800" dirty="0" err="1" smtClean="0"/>
              <a:t>BasicDBObject</a:t>
            </a:r>
            <a:r>
              <a:rPr lang="en-IN" sz="1800" dirty="0" smtClean="0"/>
              <a:t> query = </a:t>
            </a:r>
            <a:r>
              <a:rPr lang="en-IN" sz="1800" b="1" dirty="0" smtClean="0"/>
              <a:t>new</a:t>
            </a:r>
            <a:r>
              <a:rPr lang="en-IN" sz="1800" dirty="0" smtClean="0"/>
              <a:t> </a:t>
            </a:r>
            <a:r>
              <a:rPr lang="en-IN" sz="1800" dirty="0" err="1" smtClean="0"/>
              <a:t>BasicDBObject</a:t>
            </a:r>
            <a:r>
              <a:rPr lang="en-IN" sz="1800" dirty="0" smtClean="0"/>
              <a:t>(</a:t>
            </a:r>
            <a:r>
              <a:rPr lang="en-IN" sz="1800" b="1" dirty="0" smtClean="0"/>
              <a:t>"</a:t>
            </a:r>
            <a:r>
              <a:rPr lang="en-IN" sz="1800" b="1" dirty="0" err="1" smtClean="0"/>
              <a:t>i</a:t>
            </a:r>
            <a:r>
              <a:rPr lang="en-IN" sz="1800" b="1" dirty="0" smtClean="0"/>
              <a:t>"</a:t>
            </a:r>
            <a:r>
              <a:rPr lang="en-IN" sz="1800" dirty="0" smtClean="0"/>
              <a:t>, 71); </a:t>
            </a:r>
          </a:p>
          <a:p>
            <a:pPr lvl="1"/>
            <a:r>
              <a:rPr lang="en-IN" sz="1800" dirty="0" smtClean="0"/>
              <a:t>cursor = </a:t>
            </a:r>
            <a:r>
              <a:rPr lang="en-IN" sz="1800" dirty="0" err="1" smtClean="0"/>
              <a:t>coll.find</a:t>
            </a:r>
            <a:r>
              <a:rPr lang="en-IN" sz="1800" dirty="0" smtClean="0"/>
              <a:t>(query); </a:t>
            </a:r>
          </a:p>
          <a:p>
            <a:pPr lvl="1"/>
            <a:r>
              <a:rPr lang="en-IN" sz="1800" b="1" dirty="0" smtClean="0"/>
              <a:t>try</a:t>
            </a:r>
            <a:r>
              <a:rPr lang="en-IN" sz="1800" dirty="0" smtClean="0"/>
              <a:t> { </a:t>
            </a:r>
            <a:r>
              <a:rPr lang="en-IN" sz="1800" b="1" dirty="0" smtClean="0"/>
              <a:t>while</a:t>
            </a:r>
            <a:r>
              <a:rPr lang="en-IN" sz="1800" dirty="0" smtClean="0"/>
              <a:t>(</a:t>
            </a:r>
            <a:r>
              <a:rPr lang="en-IN" sz="1800" dirty="0" err="1" smtClean="0"/>
              <a:t>cursor.hasNext</a:t>
            </a:r>
            <a:r>
              <a:rPr lang="en-IN" sz="1800" dirty="0" smtClean="0"/>
              <a:t>())</a:t>
            </a:r>
          </a:p>
          <a:p>
            <a:pPr lvl="1"/>
            <a:r>
              <a:rPr lang="en-IN" sz="1800" dirty="0" smtClean="0"/>
              <a:t> { </a:t>
            </a:r>
            <a:r>
              <a:rPr lang="en-IN" sz="1800" dirty="0" err="1" smtClean="0"/>
              <a:t>System.out.println</a:t>
            </a:r>
            <a:r>
              <a:rPr lang="en-IN" sz="1800" dirty="0" smtClean="0"/>
              <a:t>(</a:t>
            </a:r>
            <a:r>
              <a:rPr lang="en-IN" sz="1800" dirty="0" err="1" smtClean="0"/>
              <a:t>cursor.next</a:t>
            </a:r>
            <a:r>
              <a:rPr lang="en-IN" sz="1800" dirty="0" smtClean="0"/>
              <a:t>()); } }</a:t>
            </a:r>
          </a:p>
          <a:p>
            <a:pPr lvl="1"/>
            <a:r>
              <a:rPr lang="en-IN" sz="1800" dirty="0" smtClean="0"/>
              <a:t> </a:t>
            </a:r>
            <a:r>
              <a:rPr lang="en-IN" sz="1800" b="1" dirty="0" smtClean="0"/>
              <a:t>finally</a:t>
            </a:r>
            <a:r>
              <a:rPr lang="en-IN" sz="1800" dirty="0" smtClean="0"/>
              <a:t> { </a:t>
            </a:r>
            <a:r>
              <a:rPr lang="en-IN" sz="1800" dirty="0" err="1" smtClean="0"/>
              <a:t>cursor.close</a:t>
            </a:r>
            <a:r>
              <a:rPr lang="en-IN" sz="1800" dirty="0" smtClean="0"/>
              <a:t>(); }</a:t>
            </a:r>
          </a:p>
          <a:p>
            <a:pPr marL="566928" indent="-457200"/>
            <a:r>
              <a:rPr lang="en-IN" dirty="0" smtClean="0"/>
              <a:t>Find() function allows the extracting of documents from the DB as per the query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RDBMS </a:t>
            </a:r>
            <a:r>
              <a:rPr lang="en-IN" dirty="0" err="1" smtClean="0"/>
              <a:t>vs</a:t>
            </a:r>
            <a:r>
              <a:rPr lang="en-IN" dirty="0" smtClean="0"/>
              <a:t> MongoDB Analogy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Relational DB</a:t>
            </a:r>
          </a:p>
          <a:p>
            <a:r>
              <a:rPr lang="en-IN" sz="2400" dirty="0" smtClean="0"/>
              <a:t>Table view</a:t>
            </a:r>
          </a:p>
          <a:p>
            <a:r>
              <a:rPr lang="en-IN" sz="2400" dirty="0" smtClean="0"/>
              <a:t>Row/Record</a:t>
            </a:r>
          </a:p>
          <a:p>
            <a:r>
              <a:rPr lang="en-IN" sz="2400" dirty="0" smtClean="0"/>
              <a:t>Column/Attribute</a:t>
            </a:r>
          </a:p>
          <a:p>
            <a:r>
              <a:rPr lang="en-IN" sz="2400" dirty="0" smtClean="0"/>
              <a:t>ACID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sz="2000" dirty="0" smtClean="0"/>
              <a:t>Atomicity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sz="2000" dirty="0" smtClean="0"/>
              <a:t>Consistency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sz="2000" dirty="0" smtClean="0"/>
              <a:t>Isolation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sz="2000" dirty="0" smtClean="0"/>
              <a:t>Durability</a:t>
            </a:r>
          </a:p>
          <a:p>
            <a:pPr marL="576072" indent="-457200"/>
            <a:r>
              <a:rPr lang="en-IN" sz="2400" dirty="0" smtClean="0"/>
              <a:t>SQL query</a:t>
            </a:r>
            <a:endParaRPr lang="en-IN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400" dirty="0" smtClean="0"/>
              <a:t>Document DB</a:t>
            </a:r>
          </a:p>
          <a:p>
            <a:r>
              <a:rPr lang="en-IN" sz="2400" dirty="0" smtClean="0"/>
              <a:t>Collection view</a:t>
            </a:r>
          </a:p>
          <a:p>
            <a:r>
              <a:rPr lang="en-IN" sz="2400" dirty="0" smtClean="0"/>
              <a:t>Document</a:t>
            </a:r>
          </a:p>
          <a:p>
            <a:r>
              <a:rPr lang="en-IN" sz="2400" dirty="0" smtClean="0"/>
              <a:t>Field</a:t>
            </a:r>
          </a:p>
          <a:p>
            <a:r>
              <a:rPr lang="en-IN" sz="2400" dirty="0" smtClean="0"/>
              <a:t>CAP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sz="2000" dirty="0" smtClean="0"/>
              <a:t>Consistency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sz="2000" dirty="0" smtClean="0"/>
              <a:t>Availability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sz="2000" dirty="0" smtClean="0"/>
              <a:t>Partition Tolerance</a:t>
            </a:r>
          </a:p>
          <a:p>
            <a:pPr marL="576072" indent="-457200"/>
            <a:endParaRPr lang="en-IN" sz="2400" dirty="0" smtClean="0"/>
          </a:p>
          <a:p>
            <a:pPr marL="576072" indent="-457200"/>
            <a:r>
              <a:rPr lang="en-IN" sz="2400" dirty="0" smtClean="0"/>
              <a:t>JSON query also supported</a:t>
            </a:r>
            <a:endParaRPr lang="en-I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app provides a remote and all time monitoring over industry functioning.</a:t>
            </a:r>
          </a:p>
          <a:p>
            <a:r>
              <a:rPr lang="en-IN" dirty="0" smtClean="0"/>
              <a:t>No human intervention, hence accuracy.</a:t>
            </a:r>
          </a:p>
          <a:p>
            <a:r>
              <a:rPr lang="en-IN" dirty="0" smtClean="0"/>
              <a:t>Event driven immediate decisions.</a:t>
            </a:r>
          </a:p>
          <a:p>
            <a:r>
              <a:rPr lang="en-IN" dirty="0" smtClean="0"/>
              <a:t>No human resources in adverse conditions</a:t>
            </a:r>
          </a:p>
          <a:p>
            <a:r>
              <a:rPr lang="en-IN" dirty="0" smtClean="0"/>
              <a:t>Consistent and diligent data acquisition.</a:t>
            </a:r>
          </a:p>
          <a:p>
            <a:r>
              <a:rPr lang="en-IN" dirty="0" smtClean="0"/>
              <a:t>Predictive analysis to avoid mishaps.</a:t>
            </a:r>
          </a:p>
          <a:p>
            <a:r>
              <a:rPr lang="en-IN" dirty="0" smtClean="0"/>
              <a:t>Speedy processing of huge data sets.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basic look of project flow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71472" y="357187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71472" y="435769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71472" y="514351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571472" y="592933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072330" y="3714752"/>
            <a:ext cx="1714512" cy="264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Android Application for result representation</a:t>
            </a:r>
            <a:endParaRPr lang="en-IN" dirty="0"/>
          </a:p>
        </p:txBody>
      </p:sp>
      <p:pic>
        <p:nvPicPr>
          <p:cNvPr id="9" name="Shape 297" descr="Image result for androi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43834" y="5573280"/>
            <a:ext cx="713689" cy="7846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loud 9"/>
          <p:cNvSpPr/>
          <p:nvPr/>
        </p:nvSpPr>
        <p:spPr>
          <a:xfrm>
            <a:off x="3500430" y="5429240"/>
            <a:ext cx="3286148" cy="142876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Analysis</a:t>
            </a:r>
          </a:p>
          <a:p>
            <a:pPr algn="ctr"/>
            <a:r>
              <a:rPr lang="en-IN" dirty="0" smtClean="0"/>
              <a:t>HDFS</a:t>
            </a:r>
          </a:p>
          <a:p>
            <a:pPr algn="ctr"/>
            <a:r>
              <a:rPr lang="en-IN" dirty="0" smtClean="0"/>
              <a:t>MapReduce</a:t>
            </a:r>
            <a:endParaRPr lang="en-IN" dirty="0"/>
          </a:p>
        </p:txBody>
      </p:sp>
      <p:sp>
        <p:nvSpPr>
          <p:cNvPr id="11" name="Can 10"/>
          <p:cNvSpPr/>
          <p:nvPr/>
        </p:nvSpPr>
        <p:spPr>
          <a:xfrm>
            <a:off x="3786182" y="3429000"/>
            <a:ext cx="2143140" cy="135732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Storage</a:t>
            </a:r>
          </a:p>
          <a:p>
            <a:pPr algn="ctr"/>
            <a:r>
              <a:rPr lang="en-IN" dirty="0" smtClean="0"/>
              <a:t>MongoDB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00760" y="3929066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85852" y="4786322"/>
            <a:ext cx="1928826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Micro-controller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85984" y="4000504"/>
            <a:ext cx="128588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4179091" y="5107793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V="1">
            <a:off x="5250661" y="5107793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857224" y="4143380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</p:cNvCxnSpPr>
          <p:nvPr/>
        </p:nvCxnSpPr>
        <p:spPr>
          <a:xfrm flipV="1">
            <a:off x="1071538" y="5357826"/>
            <a:ext cx="357190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1071538" y="521495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</p:cNvCxnSpPr>
          <p:nvPr/>
        </p:nvCxnSpPr>
        <p:spPr>
          <a:xfrm rot="16200000" flipH="1">
            <a:off x="1069743" y="4713088"/>
            <a:ext cx="73233" cy="216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1285864" y="4786310"/>
            <a:ext cx="4071942" cy="7143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4857764" y="4714872"/>
            <a:ext cx="4071942" cy="7143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9454" y="2711231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 Representation</a:t>
            </a:r>
            <a:endParaRPr lang="en-IN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929058" y="271462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 Storage &amp; Analysis</a:t>
            </a:r>
            <a:endParaRPr lang="en-IN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71472" y="265270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Data Acquisition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IoT  sensor data analysis is a solution to large scale data acquisition and analysis for decision making.</a:t>
            </a:r>
          </a:p>
          <a:p>
            <a:r>
              <a:rPr lang="en-IN" dirty="0" smtClean="0"/>
              <a:t>An automated mechanism for industries</a:t>
            </a:r>
          </a:p>
          <a:p>
            <a:r>
              <a:rPr lang="en-IN" dirty="0" smtClean="0"/>
              <a:t>Huge amounts of data gathered, stored and analysed automatically.</a:t>
            </a:r>
          </a:p>
          <a:p>
            <a:r>
              <a:rPr lang="en-IN" dirty="0" smtClean="0"/>
              <a:t>Result representation at mobile applications for immediate decisions.</a:t>
            </a:r>
          </a:p>
          <a:p>
            <a:r>
              <a:rPr lang="en-IN" dirty="0" smtClean="0"/>
              <a:t>Predictive analysis to avoid mishaps.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the project?</a:t>
            </a:r>
          </a:p>
          <a:p>
            <a:r>
              <a:rPr lang="en-IN" dirty="0" smtClean="0"/>
              <a:t>Segmentation of the project</a:t>
            </a:r>
          </a:p>
          <a:p>
            <a:r>
              <a:rPr lang="en-IN" dirty="0" smtClean="0"/>
              <a:t>Modular functionality</a:t>
            </a:r>
          </a:p>
          <a:p>
            <a:r>
              <a:rPr lang="en-IN" dirty="0" smtClean="0"/>
              <a:t>Inter-Segment communication</a:t>
            </a:r>
          </a:p>
          <a:p>
            <a:r>
              <a:rPr lang="en-IN" dirty="0" smtClean="0"/>
              <a:t>RDBMS </a:t>
            </a:r>
            <a:r>
              <a:rPr lang="en-IN" dirty="0" err="1" smtClean="0"/>
              <a:t>vs</a:t>
            </a:r>
            <a:r>
              <a:rPr lang="en-IN" dirty="0" smtClean="0"/>
              <a:t> MongoDB</a:t>
            </a:r>
          </a:p>
          <a:p>
            <a:r>
              <a:rPr lang="en-IN" dirty="0" smtClean="0"/>
              <a:t>Why the project?</a:t>
            </a:r>
          </a:p>
          <a:p>
            <a:r>
              <a:rPr lang="en-IN" dirty="0" smtClean="0"/>
              <a:t>System Architecture (Final Look)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IoT Sensor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project provides a mobile application representing results of data analysis.</a:t>
            </a:r>
          </a:p>
          <a:p>
            <a:r>
              <a:rPr lang="en-IN" dirty="0" smtClean="0"/>
              <a:t>Data is stored and analysed at the HDFS along with a </a:t>
            </a:r>
            <a:r>
              <a:rPr lang="en-IN" dirty="0" err="1" smtClean="0"/>
              <a:t>NoSQL</a:t>
            </a:r>
            <a:r>
              <a:rPr lang="en-IN" dirty="0" smtClean="0"/>
              <a:t> database (MongoDB).</a:t>
            </a:r>
          </a:p>
          <a:p>
            <a:r>
              <a:rPr lang="en-IN" dirty="0" smtClean="0"/>
              <a:t>The data is generated by large scale placed sensors connected to smart micro-controllers.</a:t>
            </a:r>
          </a:p>
          <a:p>
            <a:r>
              <a:rPr lang="en-IN" dirty="0" smtClean="0"/>
              <a:t>These micro-controllers communicate with the database over the internet.</a:t>
            </a:r>
          </a:p>
          <a:p>
            <a:r>
              <a:rPr lang="en-IN" dirty="0" smtClean="0"/>
              <a:t>Hence an automated monitoring system over an industry with possible predictive analysis.</a:t>
            </a:r>
            <a:endParaRPr lang="en-IN" dirty="0"/>
          </a:p>
        </p:txBody>
      </p:sp>
      <p:pic>
        <p:nvPicPr>
          <p:cNvPr id="4" name="Picture 2" descr="https://media.licdn.com/dms/image/C5612AQFhvwc0TYZ0dw/article-inline_image-shrink_400_744/0?e=2120742000&amp;v=alpha&amp;t=K6yHzTs8im6sMT5Nts1-dV1iAVSnJ_gfX3ck5BNsmk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0"/>
            <a:ext cx="3857652" cy="14136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Segments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Divided into 3-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5720" y="3143248"/>
            <a:ext cx="2571768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ACQUISOTION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Raspberry pi microcontroller</a:t>
            </a:r>
          </a:p>
          <a:p>
            <a:pPr algn="ctr"/>
            <a:r>
              <a:rPr lang="en-IN" dirty="0" smtClean="0"/>
              <a:t>(Python)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86116" y="3143248"/>
            <a:ext cx="2571768" cy="31432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STORAGE &amp; ANALYSIS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HDFS</a:t>
            </a:r>
          </a:p>
          <a:p>
            <a:pPr algn="ctr"/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MongoDB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357950" y="3143248"/>
            <a:ext cx="2500330" cy="3143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REPRESENTATION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Android Application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Acquisition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Industry parameter sensors placed in huge amounts.</a:t>
            </a:r>
          </a:p>
          <a:p>
            <a:r>
              <a:rPr lang="en-IN" dirty="0" smtClean="0"/>
              <a:t>These sensors are all connected to a smart microcontroller.</a:t>
            </a:r>
          </a:p>
          <a:p>
            <a:r>
              <a:rPr lang="en-IN" dirty="0" err="1" smtClean="0"/>
              <a:t>RaspberryPi</a:t>
            </a:r>
            <a:r>
              <a:rPr lang="en-IN" dirty="0" smtClean="0"/>
              <a:t> gathers data from sensors as per its program.</a:t>
            </a:r>
          </a:p>
          <a:p>
            <a:r>
              <a:rPr lang="en-IN" dirty="0" smtClean="0"/>
              <a:t>Collected data is forwarded to the second phase of the project.</a:t>
            </a:r>
          </a:p>
          <a:p>
            <a:endParaRPr lang="en-IN" dirty="0"/>
          </a:p>
        </p:txBody>
      </p:sp>
      <p:pic>
        <p:nvPicPr>
          <p:cNvPr id="3074" name="Picture 2" descr="Image result for raspberry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85728"/>
            <a:ext cx="3388497" cy="1907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Storage &amp;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MongoDB – a </a:t>
            </a:r>
            <a:r>
              <a:rPr lang="en-IN" dirty="0" err="1" smtClean="0"/>
              <a:t>NoSQL</a:t>
            </a:r>
            <a:r>
              <a:rPr lang="en-IN" dirty="0" smtClean="0"/>
              <a:t> document database is used.</a:t>
            </a:r>
          </a:p>
          <a:p>
            <a:r>
              <a:rPr lang="en-IN" dirty="0" err="1" smtClean="0"/>
              <a:t>Mongo</a:t>
            </a:r>
            <a:r>
              <a:rPr lang="en-IN" dirty="0" smtClean="0"/>
              <a:t> is responsible for the storage of data and communication with the other two segments.</a:t>
            </a:r>
          </a:p>
          <a:p>
            <a:r>
              <a:rPr lang="en-IN" dirty="0" smtClean="0"/>
              <a:t>Mounted over the Hadoop Distributed File System.</a:t>
            </a:r>
          </a:p>
          <a:p>
            <a:r>
              <a:rPr lang="en-IN" dirty="0" smtClean="0"/>
              <a:t>The HDFS analyses the provided data employing MapReduce functionality over a cluster to get concluded results.</a:t>
            </a:r>
            <a:endParaRPr lang="en-IN" dirty="0"/>
          </a:p>
        </p:txBody>
      </p:sp>
      <p:pic>
        <p:nvPicPr>
          <p:cNvPr id="11266" name="Picture 2" descr="Image result for mongod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7550" y="500042"/>
            <a:ext cx="2076450" cy="207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&amp; MongoDB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MongoDB connector for Hadoop is available for it to take input and store its output.</a:t>
            </a:r>
          </a:p>
          <a:p>
            <a:r>
              <a:rPr lang="en-IN" dirty="0" err="1" smtClean="0"/>
              <a:t>Mongo</a:t>
            </a:r>
            <a:r>
              <a:rPr lang="en-IN" dirty="0" smtClean="0"/>
              <a:t> stores the operational data in document databases.</a:t>
            </a:r>
          </a:p>
          <a:p>
            <a:r>
              <a:rPr lang="en-IN" dirty="0" smtClean="0"/>
              <a:t>Hadoop uses MapReduce</a:t>
            </a:r>
          </a:p>
          <a:p>
            <a:r>
              <a:rPr lang="en-IN" dirty="0" smtClean="0"/>
              <a:t>MR does the analysis.</a:t>
            </a:r>
          </a:p>
          <a:p>
            <a:r>
              <a:rPr lang="en-IN" dirty="0" smtClean="0"/>
              <a:t>Integrated functioning.</a:t>
            </a:r>
            <a:endParaRPr lang="en-IN" dirty="0"/>
          </a:p>
        </p:txBody>
      </p:sp>
      <p:pic>
        <p:nvPicPr>
          <p:cNvPr id="30722" name="Picture 2" descr="Image result for HDFS mon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783054"/>
            <a:ext cx="4000528" cy="3003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android based mobile application plays the role of representing the industry working data to its respective personnel.</a:t>
            </a:r>
          </a:p>
          <a:p>
            <a:r>
              <a:rPr lang="en-IN" dirty="0" smtClean="0"/>
              <a:t>The concluded data stored in </a:t>
            </a:r>
            <a:r>
              <a:rPr lang="en-IN" dirty="0" err="1" smtClean="0"/>
              <a:t>mongo</a:t>
            </a:r>
            <a:r>
              <a:rPr lang="en-IN" dirty="0" smtClean="0"/>
              <a:t> is fetched by the application java program.</a:t>
            </a:r>
          </a:p>
          <a:p>
            <a:r>
              <a:rPr lang="en-IN" dirty="0" smtClean="0"/>
              <a:t>The results are then displayed using </a:t>
            </a:r>
            <a:r>
              <a:rPr lang="en-IN" dirty="0" err="1" smtClean="0"/>
              <a:t>infographs</a:t>
            </a:r>
            <a:r>
              <a:rPr lang="en-IN" dirty="0" smtClean="0"/>
              <a:t> and charts imparting vital monitoring data.</a:t>
            </a:r>
            <a:endParaRPr lang="en-IN" dirty="0"/>
          </a:p>
        </p:txBody>
      </p:sp>
      <p:pic>
        <p:nvPicPr>
          <p:cNvPr id="10242" name="Picture 2" descr="Image result for android char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0"/>
            <a:ext cx="2146180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136</TotalTime>
  <Words>854</Words>
  <Application>Microsoft Office PowerPoint</Application>
  <PresentationFormat>On-screen Show (4:3)</PresentationFormat>
  <Paragraphs>157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IoT Sensor Data Analysis</vt:lpstr>
      <vt:lpstr>Introduction</vt:lpstr>
      <vt:lpstr>Agenda</vt:lpstr>
      <vt:lpstr>IoT Sensor Data Analysis</vt:lpstr>
      <vt:lpstr>Project Segments</vt:lpstr>
      <vt:lpstr>Data Acquisition</vt:lpstr>
      <vt:lpstr>Data Storage &amp; Analysis</vt:lpstr>
      <vt:lpstr>Hadoop &amp; MongoDB</vt:lpstr>
      <vt:lpstr>Data Representation</vt:lpstr>
      <vt:lpstr>Inter-Segment Communication</vt:lpstr>
      <vt:lpstr>Comm. Point 1 (Python)</vt:lpstr>
      <vt:lpstr>Python Functions</vt:lpstr>
      <vt:lpstr>Sample Code</vt:lpstr>
      <vt:lpstr>Comm. Point 2 (Java)</vt:lpstr>
      <vt:lpstr>Java Functions</vt:lpstr>
      <vt:lpstr>Java functions contd…</vt:lpstr>
      <vt:lpstr>RDBMS vs MongoDB Analogy</vt:lpstr>
      <vt:lpstr>Why?</vt:lpstr>
      <vt:lpstr>System Architecture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Sensor Data Analysis</dc:title>
  <dc:creator>Vaibhav Purohit</dc:creator>
  <cp:lastModifiedBy>A</cp:lastModifiedBy>
  <cp:revision>29</cp:revision>
  <dcterms:created xsi:type="dcterms:W3CDTF">2018-03-19T07:10:48Z</dcterms:created>
  <dcterms:modified xsi:type="dcterms:W3CDTF">2018-09-18T09:09:07Z</dcterms:modified>
</cp:coreProperties>
</file>