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DF85-5D0B-4D55-BD3F-FC732A951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F90B7-DD5C-4DD6-A6F0-61F5074EB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AB68E5-4284-48C9-8572-78254B1E2157}"/>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5" name="Footer Placeholder 4">
            <a:extLst>
              <a:ext uri="{FF2B5EF4-FFF2-40B4-BE49-F238E27FC236}">
                <a16:creationId xmlns:a16="http://schemas.microsoft.com/office/drawing/2014/main" id="{A426D447-7A53-4376-A652-92A0B43F0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76973-6513-44D3-8687-1E9AE7094EDD}"/>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278173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C325-A5D7-4C28-AEB3-A2BDADFC91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9A292D-0CB5-4DCA-AC2E-D1E9CA0211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8740D-4C2A-4CB9-A8BF-85A6F81E2F1D}"/>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5" name="Footer Placeholder 4">
            <a:extLst>
              <a:ext uri="{FF2B5EF4-FFF2-40B4-BE49-F238E27FC236}">
                <a16:creationId xmlns:a16="http://schemas.microsoft.com/office/drawing/2014/main" id="{E51776D9-5812-4640-AE81-3618A2D23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51B22-0FF8-4C91-8B8D-9B9343F0C5F2}"/>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188894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97EC0-15AD-455D-895B-3EF9D86CF4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999157-AFD7-4ACE-BA59-54BC13FFE6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49F61D-1306-47DB-92B8-7C7059D3E87C}"/>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5" name="Footer Placeholder 4">
            <a:extLst>
              <a:ext uri="{FF2B5EF4-FFF2-40B4-BE49-F238E27FC236}">
                <a16:creationId xmlns:a16="http://schemas.microsoft.com/office/drawing/2014/main" id="{AFB2B45F-B1C7-42B5-90AF-E07A8C7F1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B4588-8AD1-45D1-BD52-A933E771082E}"/>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97088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2FB1-58D3-400E-9BED-4D9B76D00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C1970-8050-474F-AEEE-6B3A449E22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21310-4C90-48A5-A78B-E8F176C1D4A1}"/>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5" name="Footer Placeholder 4">
            <a:extLst>
              <a:ext uri="{FF2B5EF4-FFF2-40B4-BE49-F238E27FC236}">
                <a16:creationId xmlns:a16="http://schemas.microsoft.com/office/drawing/2014/main" id="{8AEA8E67-C124-4FF0-A0A6-26814A25B5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9A414-A604-4A51-8712-D8ECE91755FE}"/>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85345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E0A1-3486-4505-B9B1-3B6815C0CF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E0FD38-ABC3-40BE-A6EF-E23C7AD6B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B6A63-BC94-4C14-A46A-D6C42B3599FA}"/>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5" name="Footer Placeholder 4">
            <a:extLst>
              <a:ext uri="{FF2B5EF4-FFF2-40B4-BE49-F238E27FC236}">
                <a16:creationId xmlns:a16="http://schemas.microsoft.com/office/drawing/2014/main" id="{FC575697-4202-4F06-A0DB-F888942193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3E88A9-F751-4D1A-9513-08572E4F30B2}"/>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376937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8FCE-EFF6-415B-A45C-7154102D3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E85882-74F3-4D0C-A717-46C1A4E54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C96500-3567-4F95-AA87-046B3F77FF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1402DF-D969-4C2D-B52D-8D310F0D9A30}"/>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6" name="Footer Placeholder 5">
            <a:extLst>
              <a:ext uri="{FF2B5EF4-FFF2-40B4-BE49-F238E27FC236}">
                <a16:creationId xmlns:a16="http://schemas.microsoft.com/office/drawing/2014/main" id="{0A34DC75-958A-4BAC-9382-31B656A8A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854E1-36AC-4974-9BCD-332AE474B706}"/>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158332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3980-A7E9-4930-B6EB-E0277B4117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6C1FA3-3E74-4565-88E4-72D0D48B5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6FFE65-657A-4184-8995-6FD83C4A1B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30F8FB-2B56-444A-A8E0-B03CE4738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FD4449-BBB7-492F-BB25-E50B4D388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FAE5F7-3801-4981-AF4F-042E5DD54FF8}"/>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8" name="Footer Placeholder 7">
            <a:extLst>
              <a:ext uri="{FF2B5EF4-FFF2-40B4-BE49-F238E27FC236}">
                <a16:creationId xmlns:a16="http://schemas.microsoft.com/office/drawing/2014/main" id="{BCAD0124-DD5F-4FFC-9007-F7DF7892D4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E9FAFD-7680-4952-866A-396EB61BDDD8}"/>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399053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87E8-AC3A-4ADB-9B99-EF6EEB0438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A37018-6969-4C65-B3DD-476BBDBF7D64}"/>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4" name="Footer Placeholder 3">
            <a:extLst>
              <a:ext uri="{FF2B5EF4-FFF2-40B4-BE49-F238E27FC236}">
                <a16:creationId xmlns:a16="http://schemas.microsoft.com/office/drawing/2014/main" id="{A09CBBC7-5DAF-4836-8C1F-9737AEE70A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558390-BB53-40C3-B923-F1CA0CD70470}"/>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257642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1AAC9-519A-4339-8C27-8177D4149FE5}"/>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3" name="Footer Placeholder 2">
            <a:extLst>
              <a:ext uri="{FF2B5EF4-FFF2-40B4-BE49-F238E27FC236}">
                <a16:creationId xmlns:a16="http://schemas.microsoft.com/office/drawing/2014/main" id="{69C615A8-2B27-4F0E-833E-3317ED9BD5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CC9DBA-1125-43A5-9AC3-97C6FF456BAE}"/>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420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399C-C88F-45C5-8E32-32B194239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C26E43-EADF-4C6A-8915-82ABA54A4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EEA564-98F5-486C-BD6D-787D7E179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A4400-D217-4E54-B278-0A4B14228C8F}"/>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6" name="Footer Placeholder 5">
            <a:extLst>
              <a:ext uri="{FF2B5EF4-FFF2-40B4-BE49-F238E27FC236}">
                <a16:creationId xmlns:a16="http://schemas.microsoft.com/office/drawing/2014/main" id="{15EE213A-C12B-4F60-9D79-9EE51F7AB9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3654D5-0B28-4223-AF76-0E67FD303955}"/>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423862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D0B9-97DC-4FBB-96BA-D7A2706EC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61A2D6-7674-4D6D-81C4-4155D0D68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BBDE62-51DF-4250-8389-129CB3AEC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DC933-65F0-4BDD-B81D-587B94946EA4}"/>
              </a:ext>
            </a:extLst>
          </p:cNvPr>
          <p:cNvSpPr>
            <a:spLocks noGrp="1"/>
          </p:cNvSpPr>
          <p:nvPr>
            <p:ph type="dt" sz="half" idx="10"/>
          </p:nvPr>
        </p:nvSpPr>
        <p:spPr/>
        <p:txBody>
          <a:bodyPr/>
          <a:lstStyle/>
          <a:p>
            <a:fld id="{C5477D51-BF75-47B5-AD35-D2E6FDCFB229}" type="datetimeFigureOut">
              <a:rPr lang="en-IN" smtClean="0"/>
              <a:t>10-04-2020</a:t>
            </a:fld>
            <a:endParaRPr lang="en-IN"/>
          </a:p>
        </p:txBody>
      </p:sp>
      <p:sp>
        <p:nvSpPr>
          <p:cNvPr id="6" name="Footer Placeholder 5">
            <a:extLst>
              <a:ext uri="{FF2B5EF4-FFF2-40B4-BE49-F238E27FC236}">
                <a16:creationId xmlns:a16="http://schemas.microsoft.com/office/drawing/2014/main" id="{8CBCCFB0-F007-481E-9202-B7A73270C6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44830-BA35-44DD-8173-538AFF2A538A}"/>
              </a:ext>
            </a:extLst>
          </p:cNvPr>
          <p:cNvSpPr>
            <a:spLocks noGrp="1"/>
          </p:cNvSpPr>
          <p:nvPr>
            <p:ph type="sldNum" sz="quarter" idx="12"/>
          </p:nvPr>
        </p:nvSpPr>
        <p:spPr/>
        <p:txBody>
          <a:bodyPr/>
          <a:lstStyle/>
          <a:p>
            <a:fld id="{93E042FF-E78F-42F5-AF26-54F6FE77974A}" type="slidenum">
              <a:rPr lang="en-IN" smtClean="0"/>
              <a:t>‹#›</a:t>
            </a:fld>
            <a:endParaRPr lang="en-IN"/>
          </a:p>
        </p:txBody>
      </p:sp>
    </p:spTree>
    <p:extLst>
      <p:ext uri="{BB962C8B-B14F-4D97-AF65-F5344CB8AC3E}">
        <p14:creationId xmlns:p14="http://schemas.microsoft.com/office/powerpoint/2010/main" val="224627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95F1D4-C3E7-4A2C-9E64-24E43FC84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B918CB-0159-4CF7-A990-BCA232ABB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3F658-60EC-40FA-9906-06F77B077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77D51-BF75-47B5-AD35-D2E6FDCFB229}" type="datetimeFigureOut">
              <a:rPr lang="en-IN" smtClean="0"/>
              <a:t>10-04-2020</a:t>
            </a:fld>
            <a:endParaRPr lang="en-IN"/>
          </a:p>
        </p:txBody>
      </p:sp>
      <p:sp>
        <p:nvSpPr>
          <p:cNvPr id="5" name="Footer Placeholder 4">
            <a:extLst>
              <a:ext uri="{FF2B5EF4-FFF2-40B4-BE49-F238E27FC236}">
                <a16:creationId xmlns:a16="http://schemas.microsoft.com/office/drawing/2014/main" id="{15C74E5F-80D8-4B03-8D00-C10B04720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AE26FB-5EBF-42AA-A35C-62101911D9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042FF-E78F-42F5-AF26-54F6FE77974A}" type="slidenum">
              <a:rPr lang="en-IN" smtClean="0"/>
              <a:t>‹#›</a:t>
            </a:fld>
            <a:endParaRPr lang="en-IN"/>
          </a:p>
        </p:txBody>
      </p:sp>
    </p:spTree>
    <p:extLst>
      <p:ext uri="{BB962C8B-B14F-4D97-AF65-F5344CB8AC3E}">
        <p14:creationId xmlns:p14="http://schemas.microsoft.com/office/powerpoint/2010/main" val="1106727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7EF1-369D-4807-BCB0-7D515D221276}"/>
              </a:ext>
            </a:extLst>
          </p:cNvPr>
          <p:cNvSpPr>
            <a:spLocks noGrp="1"/>
          </p:cNvSpPr>
          <p:nvPr>
            <p:ph type="ctrTitle"/>
          </p:nvPr>
        </p:nvSpPr>
        <p:spPr>
          <a:xfrm>
            <a:off x="1355188" y="545588"/>
            <a:ext cx="9144000" cy="2387600"/>
          </a:xfrm>
        </p:spPr>
        <p:txBody>
          <a:bodyPr/>
          <a:lstStyle/>
          <a:p>
            <a:r>
              <a:rPr lang="en-IN" dirty="0"/>
              <a:t>Assignment-3</a:t>
            </a:r>
          </a:p>
        </p:txBody>
      </p:sp>
      <p:sp>
        <p:nvSpPr>
          <p:cNvPr id="3" name="Subtitle 2">
            <a:extLst>
              <a:ext uri="{FF2B5EF4-FFF2-40B4-BE49-F238E27FC236}">
                <a16:creationId xmlns:a16="http://schemas.microsoft.com/office/drawing/2014/main" id="{4052E0A0-0A2D-4635-9606-925653BCF820}"/>
              </a:ext>
            </a:extLst>
          </p:cNvPr>
          <p:cNvSpPr>
            <a:spLocks noGrp="1"/>
          </p:cNvSpPr>
          <p:nvPr>
            <p:ph type="subTitle" idx="1"/>
          </p:nvPr>
        </p:nvSpPr>
        <p:spPr>
          <a:xfrm>
            <a:off x="2339926" y="5989564"/>
            <a:ext cx="9144000" cy="322848"/>
          </a:xfrm>
        </p:spPr>
        <p:txBody>
          <a:bodyPr>
            <a:normAutofit fontScale="85000" lnSpcReduction="20000"/>
          </a:bodyPr>
          <a:lstStyle/>
          <a:p>
            <a:pPr algn="r"/>
            <a:r>
              <a:rPr lang="en-IN" dirty="0"/>
              <a:t>Submitted by- Parnita Kulkarni</a:t>
            </a:r>
          </a:p>
        </p:txBody>
      </p:sp>
    </p:spTree>
    <p:extLst>
      <p:ext uri="{BB962C8B-B14F-4D97-AF65-F5344CB8AC3E}">
        <p14:creationId xmlns:p14="http://schemas.microsoft.com/office/powerpoint/2010/main" val="2321878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6F39-594F-4913-B0F0-A7679CF58BA6}"/>
              </a:ext>
            </a:extLst>
          </p:cNvPr>
          <p:cNvSpPr>
            <a:spLocks noGrp="1"/>
          </p:cNvSpPr>
          <p:nvPr>
            <p:ph type="title"/>
          </p:nvPr>
        </p:nvSpPr>
        <p:spPr>
          <a:xfrm>
            <a:off x="838200" y="365126"/>
            <a:ext cx="10515600" cy="675884"/>
          </a:xfrm>
        </p:spPr>
        <p:txBody>
          <a:bodyPr>
            <a:normAutofit/>
          </a:bodyPr>
          <a:lstStyle/>
          <a:p>
            <a:r>
              <a:rPr lang="en-IN" sz="2800" dirty="0"/>
              <a:t>Example</a:t>
            </a:r>
          </a:p>
        </p:txBody>
      </p:sp>
      <p:sp>
        <p:nvSpPr>
          <p:cNvPr id="3" name="Content Placeholder 2">
            <a:extLst>
              <a:ext uri="{FF2B5EF4-FFF2-40B4-BE49-F238E27FC236}">
                <a16:creationId xmlns:a16="http://schemas.microsoft.com/office/drawing/2014/main" id="{A169C0D8-D3A2-47C4-9E3A-F3952F3FC9C1}"/>
              </a:ext>
            </a:extLst>
          </p:cNvPr>
          <p:cNvSpPr>
            <a:spLocks noGrp="1"/>
          </p:cNvSpPr>
          <p:nvPr>
            <p:ph idx="1"/>
          </p:nvPr>
        </p:nvSpPr>
        <p:spPr>
          <a:xfrm>
            <a:off x="838200" y="1350498"/>
            <a:ext cx="10515600" cy="4826465"/>
          </a:xfrm>
        </p:spPr>
        <p:txBody>
          <a:bodyPr/>
          <a:lstStyle/>
          <a:p>
            <a:r>
              <a:rPr lang="en-IN" dirty="0"/>
              <a:t>int time = 22;</a:t>
            </a:r>
          </a:p>
          <a:p>
            <a:r>
              <a:rPr lang="en-IN" dirty="0"/>
              <a:t>if (time &lt; 10) {</a:t>
            </a:r>
          </a:p>
          <a:p>
            <a:r>
              <a:rPr lang="en-IN" dirty="0"/>
              <a:t>  </a:t>
            </a:r>
            <a:r>
              <a:rPr lang="en-IN" dirty="0" err="1"/>
              <a:t>System.out.println</a:t>
            </a:r>
            <a:r>
              <a:rPr lang="en-IN" dirty="0"/>
              <a:t>("Good morning.");</a:t>
            </a:r>
          </a:p>
          <a:p>
            <a:r>
              <a:rPr lang="en-IN" dirty="0"/>
              <a:t>} else if (time &lt; 20) {</a:t>
            </a:r>
          </a:p>
          <a:p>
            <a:r>
              <a:rPr lang="en-IN" dirty="0"/>
              <a:t>  </a:t>
            </a:r>
            <a:r>
              <a:rPr lang="en-IN" dirty="0" err="1"/>
              <a:t>System.out.println</a:t>
            </a:r>
            <a:r>
              <a:rPr lang="en-IN" dirty="0"/>
              <a:t>("Good day.");</a:t>
            </a:r>
          </a:p>
          <a:p>
            <a:r>
              <a:rPr lang="en-IN" dirty="0"/>
              <a:t>} else {</a:t>
            </a:r>
          </a:p>
          <a:p>
            <a:r>
              <a:rPr lang="en-IN" dirty="0"/>
              <a:t>  </a:t>
            </a:r>
            <a:r>
              <a:rPr lang="en-IN" dirty="0" err="1"/>
              <a:t>System.out.println</a:t>
            </a:r>
            <a:r>
              <a:rPr lang="en-IN" dirty="0"/>
              <a:t>("Good evening.");</a:t>
            </a:r>
          </a:p>
          <a:p>
            <a:r>
              <a:rPr lang="en-IN" dirty="0"/>
              <a:t>}</a:t>
            </a:r>
          </a:p>
          <a:p>
            <a:r>
              <a:rPr lang="en-IN" dirty="0"/>
              <a:t>// Outputs "Good evening."</a:t>
            </a:r>
          </a:p>
        </p:txBody>
      </p:sp>
    </p:spTree>
    <p:extLst>
      <p:ext uri="{BB962C8B-B14F-4D97-AF65-F5344CB8AC3E}">
        <p14:creationId xmlns:p14="http://schemas.microsoft.com/office/powerpoint/2010/main" val="29814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662D-5ECF-47D0-865E-1FD696FDBFA4}"/>
              </a:ext>
            </a:extLst>
          </p:cNvPr>
          <p:cNvSpPr>
            <a:spLocks noGrp="1"/>
          </p:cNvSpPr>
          <p:nvPr>
            <p:ph type="title"/>
          </p:nvPr>
        </p:nvSpPr>
        <p:spPr>
          <a:xfrm>
            <a:off x="838200" y="365125"/>
            <a:ext cx="10515600" cy="1379269"/>
          </a:xfrm>
        </p:spPr>
        <p:txBody>
          <a:bodyPr>
            <a:normAutofit fontScale="90000"/>
          </a:bodyPr>
          <a:lstStyle/>
          <a:p>
            <a:r>
              <a:rPr lang="en-IN" sz="3600" b="1" dirty="0"/>
              <a:t>Loops :-</a:t>
            </a:r>
            <a:br>
              <a:rPr lang="en-IN" sz="2700" dirty="0"/>
            </a:br>
            <a:r>
              <a:rPr lang="en-IN" sz="2700" dirty="0"/>
              <a:t>Loops can execute a block of code as long as a specified condition is reached.</a:t>
            </a:r>
            <a:br>
              <a:rPr lang="en-IN" sz="2700" dirty="0"/>
            </a:br>
            <a:r>
              <a:rPr lang="en-IN" sz="2700" dirty="0"/>
              <a:t>Loops are handy because they save time, reduce errors, and they make code more readable.</a:t>
            </a:r>
            <a:endParaRPr lang="en-IN" sz="3600" dirty="0"/>
          </a:p>
        </p:txBody>
      </p:sp>
      <p:sp>
        <p:nvSpPr>
          <p:cNvPr id="3" name="Content Placeholder 2">
            <a:extLst>
              <a:ext uri="{FF2B5EF4-FFF2-40B4-BE49-F238E27FC236}">
                <a16:creationId xmlns:a16="http://schemas.microsoft.com/office/drawing/2014/main" id="{2A3DC0DB-CFBC-4AA8-A7E8-F135EBDB819E}"/>
              </a:ext>
            </a:extLst>
          </p:cNvPr>
          <p:cNvSpPr>
            <a:spLocks noGrp="1"/>
          </p:cNvSpPr>
          <p:nvPr>
            <p:ph idx="1"/>
          </p:nvPr>
        </p:nvSpPr>
        <p:spPr>
          <a:xfrm>
            <a:off x="838200" y="2264897"/>
            <a:ext cx="10515600" cy="4227978"/>
          </a:xfrm>
        </p:spPr>
        <p:txBody>
          <a:bodyPr>
            <a:normAutofit/>
          </a:bodyPr>
          <a:lstStyle/>
          <a:p>
            <a:r>
              <a:rPr lang="en-IN" dirty="0"/>
              <a:t>Java While Loop</a:t>
            </a:r>
          </a:p>
          <a:p>
            <a:r>
              <a:rPr lang="en-IN" sz="2000" dirty="0"/>
              <a:t>The while loop loops through a block of code as long as a specified condition is true:</a:t>
            </a:r>
          </a:p>
          <a:p>
            <a:pPr marL="0" indent="0">
              <a:buNone/>
            </a:pPr>
            <a:endParaRPr lang="en-IN" sz="2000" dirty="0"/>
          </a:p>
          <a:p>
            <a:r>
              <a:rPr lang="en-IN" dirty="0"/>
              <a:t>Syntax</a:t>
            </a:r>
          </a:p>
          <a:p>
            <a:pPr marL="0" indent="0">
              <a:buNone/>
            </a:pPr>
            <a:r>
              <a:rPr lang="en-IN" dirty="0"/>
              <a:t>while (condition) {</a:t>
            </a:r>
          </a:p>
          <a:p>
            <a:pPr marL="0" indent="0">
              <a:buNone/>
            </a:pPr>
            <a:r>
              <a:rPr lang="en-IN" dirty="0"/>
              <a:t>  // code block to be executed</a:t>
            </a:r>
          </a:p>
          <a:p>
            <a:pPr marL="0" indent="0">
              <a:buNone/>
            </a:pPr>
            <a:r>
              <a:rPr lang="en-IN" dirty="0"/>
              <a:t>}</a:t>
            </a:r>
          </a:p>
        </p:txBody>
      </p:sp>
    </p:spTree>
    <p:extLst>
      <p:ext uri="{BB962C8B-B14F-4D97-AF65-F5344CB8AC3E}">
        <p14:creationId xmlns:p14="http://schemas.microsoft.com/office/powerpoint/2010/main" val="2939073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B092-62F8-47F4-A02E-E390453FD7BE}"/>
              </a:ext>
            </a:extLst>
          </p:cNvPr>
          <p:cNvSpPr>
            <a:spLocks noGrp="1"/>
          </p:cNvSpPr>
          <p:nvPr>
            <p:ph type="title"/>
          </p:nvPr>
        </p:nvSpPr>
        <p:spPr/>
        <p:txBody>
          <a:bodyPr>
            <a:normAutofit/>
          </a:bodyPr>
          <a:lstStyle/>
          <a:p>
            <a:r>
              <a:rPr lang="en-IN" sz="2400" dirty="0"/>
              <a:t>In the example below, the code in the loop will run, over and over again, as long as a variable (</a:t>
            </a:r>
            <a:r>
              <a:rPr lang="en-IN" sz="2400" dirty="0" err="1"/>
              <a:t>i</a:t>
            </a:r>
            <a:r>
              <a:rPr lang="en-IN" sz="2400" dirty="0"/>
              <a:t>) is less than 5:</a:t>
            </a:r>
          </a:p>
        </p:txBody>
      </p:sp>
      <p:sp>
        <p:nvSpPr>
          <p:cNvPr id="3" name="Content Placeholder 2">
            <a:extLst>
              <a:ext uri="{FF2B5EF4-FFF2-40B4-BE49-F238E27FC236}">
                <a16:creationId xmlns:a16="http://schemas.microsoft.com/office/drawing/2014/main" id="{7F35F6BD-0474-4EBB-BEFD-1EF4D2EB4D8B}"/>
              </a:ext>
            </a:extLst>
          </p:cNvPr>
          <p:cNvSpPr>
            <a:spLocks noGrp="1"/>
          </p:cNvSpPr>
          <p:nvPr>
            <p:ph idx="1"/>
          </p:nvPr>
        </p:nvSpPr>
        <p:spPr/>
        <p:txBody>
          <a:bodyPr/>
          <a:lstStyle/>
          <a:p>
            <a:pPr marL="0" indent="0">
              <a:buNone/>
            </a:pPr>
            <a:r>
              <a:rPr lang="nn-NO" dirty="0"/>
              <a:t>int i = 0;</a:t>
            </a:r>
          </a:p>
          <a:p>
            <a:pPr marL="0" indent="0">
              <a:buNone/>
            </a:pPr>
            <a:r>
              <a:rPr lang="nn-NO" dirty="0"/>
              <a:t>while (i &lt; 5)</a:t>
            </a:r>
          </a:p>
          <a:p>
            <a:pPr marL="0" indent="0">
              <a:buNone/>
            </a:pPr>
            <a:r>
              <a:rPr lang="nn-NO" dirty="0"/>
              <a:t> {</a:t>
            </a:r>
          </a:p>
          <a:p>
            <a:pPr marL="0" indent="0">
              <a:buNone/>
            </a:pPr>
            <a:r>
              <a:rPr lang="nn-NO" dirty="0"/>
              <a:t>  System.out.println(i);</a:t>
            </a:r>
          </a:p>
          <a:p>
            <a:pPr marL="0" indent="0">
              <a:buNone/>
            </a:pPr>
            <a:r>
              <a:rPr lang="nn-NO" dirty="0"/>
              <a:t>  i++;</a:t>
            </a:r>
          </a:p>
          <a:p>
            <a:pPr marL="0" indent="0">
              <a:buNone/>
            </a:pPr>
            <a:r>
              <a:rPr lang="nn-NO" dirty="0"/>
              <a:t>}</a:t>
            </a:r>
            <a:endParaRPr lang="en-IN" dirty="0"/>
          </a:p>
        </p:txBody>
      </p:sp>
    </p:spTree>
    <p:extLst>
      <p:ext uri="{BB962C8B-B14F-4D97-AF65-F5344CB8AC3E}">
        <p14:creationId xmlns:p14="http://schemas.microsoft.com/office/powerpoint/2010/main" val="106502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CDC8-01EC-4671-8694-44A142D8D042}"/>
              </a:ext>
            </a:extLst>
          </p:cNvPr>
          <p:cNvSpPr>
            <a:spLocks noGrp="1"/>
          </p:cNvSpPr>
          <p:nvPr>
            <p:ph type="title"/>
          </p:nvPr>
        </p:nvSpPr>
        <p:spPr>
          <a:xfrm>
            <a:off x="838200" y="365125"/>
            <a:ext cx="10515600" cy="619613"/>
          </a:xfrm>
        </p:spPr>
        <p:txBody>
          <a:bodyPr/>
          <a:lstStyle/>
          <a:p>
            <a:r>
              <a:rPr lang="en-IN" sz="3200" b="1" dirty="0"/>
              <a:t>The Do/While Loop</a:t>
            </a:r>
            <a:endParaRPr lang="en-IN" b="1" dirty="0"/>
          </a:p>
        </p:txBody>
      </p:sp>
      <p:sp>
        <p:nvSpPr>
          <p:cNvPr id="3" name="Content Placeholder 2">
            <a:extLst>
              <a:ext uri="{FF2B5EF4-FFF2-40B4-BE49-F238E27FC236}">
                <a16:creationId xmlns:a16="http://schemas.microsoft.com/office/drawing/2014/main" id="{DACE4E3A-551C-4E04-9F6F-1ACFDEA6F873}"/>
              </a:ext>
            </a:extLst>
          </p:cNvPr>
          <p:cNvSpPr>
            <a:spLocks noGrp="1"/>
          </p:cNvSpPr>
          <p:nvPr>
            <p:ph idx="1"/>
          </p:nvPr>
        </p:nvSpPr>
        <p:spPr>
          <a:xfrm>
            <a:off x="838200" y="1195754"/>
            <a:ext cx="10515600" cy="4981209"/>
          </a:xfrm>
        </p:spPr>
        <p:txBody>
          <a:bodyPr>
            <a:normAutofit/>
          </a:bodyPr>
          <a:lstStyle/>
          <a:p>
            <a:r>
              <a:rPr lang="en-IN" sz="2400" dirty="0"/>
              <a:t>The do/while loop is a variant of the while loop. This loop will execute the code block once, before checking if the condition is true, then it will repeat the loop as long as the condition is true.</a:t>
            </a:r>
          </a:p>
          <a:p>
            <a:pPr marL="0" indent="0">
              <a:buNone/>
            </a:pPr>
            <a:endParaRPr lang="en-IN" sz="2400" dirty="0"/>
          </a:p>
          <a:p>
            <a:pPr marL="0" indent="0">
              <a:buNone/>
            </a:pPr>
            <a:r>
              <a:rPr lang="en-IN" sz="2400" dirty="0"/>
              <a:t>Syntax</a:t>
            </a:r>
          </a:p>
          <a:p>
            <a:pPr marL="0" indent="0">
              <a:buNone/>
            </a:pPr>
            <a:endParaRPr lang="en-IN" sz="2400" dirty="0"/>
          </a:p>
          <a:p>
            <a:pPr marL="0" indent="0">
              <a:buNone/>
            </a:pPr>
            <a:r>
              <a:rPr lang="en-IN" sz="2400" dirty="0"/>
              <a:t>Do</a:t>
            </a:r>
          </a:p>
          <a:p>
            <a:pPr marL="0" indent="0">
              <a:buNone/>
            </a:pPr>
            <a:r>
              <a:rPr lang="en-IN" sz="2400" dirty="0"/>
              <a:t> {</a:t>
            </a:r>
          </a:p>
          <a:p>
            <a:pPr marL="0" indent="0">
              <a:buNone/>
            </a:pPr>
            <a:r>
              <a:rPr lang="en-IN" sz="2400" dirty="0"/>
              <a:t>  // code block to be executed</a:t>
            </a:r>
          </a:p>
          <a:p>
            <a:pPr marL="0" indent="0">
              <a:buNone/>
            </a:pPr>
            <a:r>
              <a:rPr lang="en-IN" sz="2400" dirty="0"/>
              <a:t>}</a:t>
            </a:r>
          </a:p>
          <a:p>
            <a:pPr marL="0" indent="0">
              <a:buNone/>
            </a:pPr>
            <a:r>
              <a:rPr lang="en-IN" sz="2400" dirty="0"/>
              <a:t>while (condition);</a:t>
            </a:r>
          </a:p>
        </p:txBody>
      </p:sp>
    </p:spTree>
    <p:extLst>
      <p:ext uri="{BB962C8B-B14F-4D97-AF65-F5344CB8AC3E}">
        <p14:creationId xmlns:p14="http://schemas.microsoft.com/office/powerpoint/2010/main" val="390570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A345-C8CB-4224-8E6C-14F9FC04CE0A}"/>
              </a:ext>
            </a:extLst>
          </p:cNvPr>
          <p:cNvSpPr>
            <a:spLocks noGrp="1"/>
          </p:cNvSpPr>
          <p:nvPr>
            <p:ph type="title"/>
          </p:nvPr>
        </p:nvSpPr>
        <p:spPr/>
        <p:txBody>
          <a:bodyPr>
            <a:normAutofit/>
          </a:bodyPr>
          <a:lstStyle/>
          <a:p>
            <a:r>
              <a:rPr lang="en-IN" sz="2400" dirty="0"/>
              <a:t>The example below uses a do/while loop. The loop will always be executed at least once, even if the condition is false, because the code block is executed before the condition is tested:</a:t>
            </a:r>
          </a:p>
        </p:txBody>
      </p:sp>
      <p:sp>
        <p:nvSpPr>
          <p:cNvPr id="3" name="Content Placeholder 2">
            <a:extLst>
              <a:ext uri="{FF2B5EF4-FFF2-40B4-BE49-F238E27FC236}">
                <a16:creationId xmlns:a16="http://schemas.microsoft.com/office/drawing/2014/main" id="{7DD492F0-7A10-4A16-A157-005F3D0BC2F6}"/>
              </a:ext>
            </a:extLst>
          </p:cNvPr>
          <p:cNvSpPr>
            <a:spLocks noGrp="1"/>
          </p:cNvSpPr>
          <p:nvPr>
            <p:ph idx="1"/>
          </p:nvPr>
        </p:nvSpPr>
        <p:spPr/>
        <p:txBody>
          <a:bodyPr/>
          <a:lstStyle/>
          <a:p>
            <a:r>
              <a:rPr lang="en-IN" dirty="0"/>
              <a:t>Example</a:t>
            </a:r>
          </a:p>
          <a:p>
            <a:pPr marL="0" indent="0">
              <a:buNone/>
            </a:pPr>
            <a:endParaRPr lang="en-IN" dirty="0"/>
          </a:p>
          <a:p>
            <a:pPr marL="0" indent="0">
              <a:buNone/>
            </a:pPr>
            <a:r>
              <a:rPr lang="en-IN" dirty="0"/>
              <a:t>int </a:t>
            </a:r>
            <a:r>
              <a:rPr lang="en-IN" dirty="0" err="1"/>
              <a:t>i</a:t>
            </a:r>
            <a:r>
              <a:rPr lang="en-IN" dirty="0"/>
              <a:t> = 0;</a:t>
            </a:r>
          </a:p>
          <a:p>
            <a:pPr marL="0" indent="0">
              <a:buNone/>
            </a:pPr>
            <a:r>
              <a:rPr lang="en-IN" dirty="0"/>
              <a:t>do {</a:t>
            </a:r>
          </a:p>
          <a:p>
            <a:pPr marL="0" indent="0">
              <a:buNone/>
            </a:pPr>
            <a:r>
              <a:rPr lang="en-IN" dirty="0"/>
              <a:t>  </a:t>
            </a:r>
            <a:r>
              <a:rPr lang="en-IN" dirty="0" err="1"/>
              <a:t>System.out.println</a:t>
            </a:r>
            <a:r>
              <a:rPr lang="en-IN" dirty="0"/>
              <a:t>(</a:t>
            </a:r>
            <a:r>
              <a:rPr lang="en-IN" dirty="0" err="1"/>
              <a:t>i</a:t>
            </a:r>
            <a:r>
              <a:rPr lang="en-IN" dirty="0"/>
              <a:t>);</a:t>
            </a:r>
          </a:p>
          <a:p>
            <a:pPr marL="0" indent="0">
              <a:buNone/>
            </a:pPr>
            <a:r>
              <a:rPr lang="en-IN" dirty="0"/>
              <a:t>  </a:t>
            </a:r>
            <a:r>
              <a:rPr lang="en-IN" dirty="0" err="1"/>
              <a:t>i</a:t>
            </a:r>
            <a:r>
              <a:rPr lang="en-IN" dirty="0"/>
              <a:t>++;</a:t>
            </a:r>
          </a:p>
          <a:p>
            <a:pPr marL="0" indent="0">
              <a:buNone/>
            </a:pPr>
            <a:r>
              <a:rPr lang="en-IN" dirty="0"/>
              <a:t>}</a:t>
            </a:r>
          </a:p>
          <a:p>
            <a:pPr marL="0" indent="0">
              <a:buNone/>
            </a:pPr>
            <a:r>
              <a:rPr lang="en-IN" dirty="0"/>
              <a:t>while (</a:t>
            </a:r>
            <a:r>
              <a:rPr lang="en-IN" dirty="0" err="1"/>
              <a:t>i</a:t>
            </a:r>
            <a:r>
              <a:rPr lang="en-IN" dirty="0"/>
              <a:t> &lt; 5);</a:t>
            </a:r>
          </a:p>
        </p:txBody>
      </p:sp>
    </p:spTree>
    <p:extLst>
      <p:ext uri="{BB962C8B-B14F-4D97-AF65-F5344CB8AC3E}">
        <p14:creationId xmlns:p14="http://schemas.microsoft.com/office/powerpoint/2010/main" val="294075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7863-6B94-415A-B103-3BF2E5FDB172}"/>
              </a:ext>
            </a:extLst>
          </p:cNvPr>
          <p:cNvSpPr>
            <a:spLocks noGrp="1"/>
          </p:cNvSpPr>
          <p:nvPr>
            <p:ph type="title"/>
          </p:nvPr>
        </p:nvSpPr>
        <p:spPr>
          <a:xfrm>
            <a:off x="838200" y="365125"/>
            <a:ext cx="10515600" cy="619613"/>
          </a:xfrm>
        </p:spPr>
        <p:txBody>
          <a:bodyPr>
            <a:normAutofit/>
          </a:bodyPr>
          <a:lstStyle/>
          <a:p>
            <a:r>
              <a:rPr lang="en-IN" sz="3200" b="1" dirty="0"/>
              <a:t>Java For Loop</a:t>
            </a:r>
          </a:p>
        </p:txBody>
      </p:sp>
      <p:sp>
        <p:nvSpPr>
          <p:cNvPr id="3" name="Content Placeholder 2">
            <a:extLst>
              <a:ext uri="{FF2B5EF4-FFF2-40B4-BE49-F238E27FC236}">
                <a16:creationId xmlns:a16="http://schemas.microsoft.com/office/drawing/2014/main" id="{725FF1F7-7A09-49DA-B5D9-78FC179A41EF}"/>
              </a:ext>
            </a:extLst>
          </p:cNvPr>
          <p:cNvSpPr>
            <a:spLocks noGrp="1"/>
          </p:cNvSpPr>
          <p:nvPr>
            <p:ph idx="1"/>
          </p:nvPr>
        </p:nvSpPr>
        <p:spPr>
          <a:xfrm>
            <a:off x="838200" y="984738"/>
            <a:ext cx="10515600" cy="5192225"/>
          </a:xfrm>
        </p:spPr>
        <p:txBody>
          <a:bodyPr>
            <a:normAutofit fontScale="92500"/>
          </a:bodyPr>
          <a:lstStyle/>
          <a:p>
            <a:r>
              <a:rPr lang="en-IN" dirty="0"/>
              <a:t>When you know exactly how many times you want to loop through a block of code, use the for loop instead of a while loop:</a:t>
            </a:r>
          </a:p>
          <a:p>
            <a:endParaRPr lang="en-IN" dirty="0"/>
          </a:p>
          <a:p>
            <a:pPr marL="0" indent="0">
              <a:buNone/>
            </a:pPr>
            <a:r>
              <a:rPr lang="en-IN" dirty="0"/>
              <a:t>Syntax</a:t>
            </a:r>
          </a:p>
          <a:p>
            <a:pPr marL="0" indent="0">
              <a:buNone/>
            </a:pPr>
            <a:r>
              <a:rPr lang="en-IN" dirty="0"/>
              <a:t>for (statement 1; statement 2; statement 3) {</a:t>
            </a:r>
          </a:p>
          <a:p>
            <a:pPr marL="0" indent="0">
              <a:buNone/>
            </a:pPr>
            <a:r>
              <a:rPr lang="en-IN" dirty="0"/>
              <a:t>  // code block to be executed</a:t>
            </a:r>
          </a:p>
          <a:p>
            <a:pPr marL="0" indent="0">
              <a:buNone/>
            </a:pPr>
            <a:r>
              <a:rPr lang="en-IN" dirty="0"/>
              <a:t> }</a:t>
            </a:r>
          </a:p>
          <a:p>
            <a:r>
              <a:rPr lang="en-IN" b="1" dirty="0"/>
              <a:t>Statement 1</a:t>
            </a:r>
            <a:r>
              <a:rPr lang="en-IN" dirty="0"/>
              <a:t> is executed (one time) before the execution of the code block.</a:t>
            </a:r>
          </a:p>
          <a:p>
            <a:r>
              <a:rPr lang="en-IN" b="1" dirty="0"/>
              <a:t>Statement 2</a:t>
            </a:r>
            <a:r>
              <a:rPr lang="en-IN" dirty="0"/>
              <a:t> defines the condition for executing the code block.</a:t>
            </a:r>
          </a:p>
          <a:p>
            <a:r>
              <a:rPr lang="en-IN" b="1" dirty="0"/>
              <a:t>Statement 3</a:t>
            </a:r>
            <a:r>
              <a:rPr lang="en-IN" dirty="0"/>
              <a:t> is executed (every time) after the code block has been executed.</a:t>
            </a:r>
          </a:p>
          <a:p>
            <a:pPr marL="0" indent="0">
              <a:buNone/>
            </a:pPr>
            <a:endParaRPr lang="en-IN" dirty="0"/>
          </a:p>
        </p:txBody>
      </p:sp>
    </p:spTree>
    <p:extLst>
      <p:ext uri="{BB962C8B-B14F-4D97-AF65-F5344CB8AC3E}">
        <p14:creationId xmlns:p14="http://schemas.microsoft.com/office/powerpoint/2010/main" val="188273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9C50-C85C-4584-AE63-D29AC5C2BFE7}"/>
              </a:ext>
            </a:extLst>
          </p:cNvPr>
          <p:cNvSpPr>
            <a:spLocks noGrp="1"/>
          </p:cNvSpPr>
          <p:nvPr>
            <p:ph type="title"/>
          </p:nvPr>
        </p:nvSpPr>
        <p:spPr>
          <a:xfrm>
            <a:off x="838200" y="365126"/>
            <a:ext cx="10515600" cy="315912"/>
          </a:xfrm>
        </p:spPr>
        <p:txBody>
          <a:bodyPr>
            <a:normAutofit fontScale="90000"/>
          </a:bodyPr>
          <a:lstStyle/>
          <a:p>
            <a:r>
              <a:rPr lang="en-IN" sz="2000" dirty="0"/>
              <a:t>The example below will print the numbers 0 to 4:</a:t>
            </a:r>
          </a:p>
        </p:txBody>
      </p:sp>
      <p:sp>
        <p:nvSpPr>
          <p:cNvPr id="3" name="Content Placeholder 2">
            <a:extLst>
              <a:ext uri="{FF2B5EF4-FFF2-40B4-BE49-F238E27FC236}">
                <a16:creationId xmlns:a16="http://schemas.microsoft.com/office/drawing/2014/main" id="{C63A5CCA-00FD-4671-869D-1831E3FE33A2}"/>
              </a:ext>
            </a:extLst>
          </p:cNvPr>
          <p:cNvSpPr>
            <a:spLocks noGrp="1"/>
          </p:cNvSpPr>
          <p:nvPr>
            <p:ph idx="1"/>
          </p:nvPr>
        </p:nvSpPr>
        <p:spPr>
          <a:xfrm>
            <a:off x="838200" y="984738"/>
            <a:ext cx="10515600" cy="5192225"/>
          </a:xfrm>
        </p:spPr>
        <p:txBody>
          <a:bodyPr>
            <a:normAutofit fontScale="92500" lnSpcReduction="10000"/>
          </a:bodyPr>
          <a:lstStyle/>
          <a:p>
            <a:r>
              <a:rPr lang="nn-NO" dirty="0"/>
              <a:t>Example</a:t>
            </a:r>
          </a:p>
          <a:p>
            <a:endParaRPr lang="nn-NO" dirty="0"/>
          </a:p>
          <a:p>
            <a:pPr marL="0" indent="0">
              <a:buNone/>
            </a:pPr>
            <a:r>
              <a:rPr lang="nn-NO" dirty="0"/>
              <a:t>for (int i = 0; i &lt; 5; i++) {</a:t>
            </a:r>
          </a:p>
          <a:p>
            <a:pPr marL="0" indent="0">
              <a:buNone/>
            </a:pPr>
            <a:r>
              <a:rPr lang="nn-NO" dirty="0"/>
              <a:t>  System.out.println(i);</a:t>
            </a:r>
          </a:p>
          <a:p>
            <a:pPr marL="0" indent="0">
              <a:buNone/>
            </a:pPr>
            <a:r>
              <a:rPr lang="nn-NO" dirty="0"/>
              <a:t>}</a:t>
            </a:r>
          </a:p>
          <a:p>
            <a:r>
              <a:rPr lang="en-IN" dirty="0"/>
              <a:t>Example explained</a:t>
            </a:r>
          </a:p>
          <a:p>
            <a:r>
              <a:rPr lang="en-IN" dirty="0"/>
              <a:t>Statement 1 sets a variable before the loop starts (int </a:t>
            </a:r>
            <a:r>
              <a:rPr lang="en-IN" dirty="0" err="1"/>
              <a:t>i</a:t>
            </a:r>
            <a:r>
              <a:rPr lang="en-IN" dirty="0"/>
              <a:t> = 0).</a:t>
            </a:r>
          </a:p>
          <a:p>
            <a:r>
              <a:rPr lang="en-IN" dirty="0"/>
              <a:t>Statement 2 defines the condition for the loop to run (</a:t>
            </a:r>
            <a:r>
              <a:rPr lang="en-IN" dirty="0" err="1"/>
              <a:t>i</a:t>
            </a:r>
            <a:r>
              <a:rPr lang="en-IN" dirty="0"/>
              <a:t> must be less than 5). If the condition is true, the loop will start over again, if it is false, the loop will end.</a:t>
            </a:r>
          </a:p>
          <a:p>
            <a:r>
              <a:rPr lang="en-IN" dirty="0"/>
              <a:t>Statement 3 increases a value (</a:t>
            </a:r>
            <a:r>
              <a:rPr lang="en-IN" dirty="0" err="1"/>
              <a:t>i</a:t>
            </a:r>
            <a:r>
              <a:rPr lang="en-IN" dirty="0"/>
              <a:t>++) each time the code block in the loop has been executed.</a:t>
            </a:r>
          </a:p>
          <a:p>
            <a:pPr marL="0" indent="0">
              <a:buNone/>
            </a:pPr>
            <a:endParaRPr lang="en-IN" dirty="0"/>
          </a:p>
        </p:txBody>
      </p:sp>
    </p:spTree>
    <p:extLst>
      <p:ext uri="{BB962C8B-B14F-4D97-AF65-F5344CB8AC3E}">
        <p14:creationId xmlns:p14="http://schemas.microsoft.com/office/powerpoint/2010/main" val="402379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EC0B-CC9F-48E8-BB20-3A5E04A6B870}"/>
              </a:ext>
            </a:extLst>
          </p:cNvPr>
          <p:cNvSpPr>
            <a:spLocks noGrp="1"/>
          </p:cNvSpPr>
          <p:nvPr>
            <p:ph type="title"/>
          </p:nvPr>
        </p:nvSpPr>
        <p:spPr>
          <a:xfrm>
            <a:off x="838200" y="365126"/>
            <a:ext cx="10515600" cy="591478"/>
          </a:xfrm>
        </p:spPr>
        <p:txBody>
          <a:bodyPr>
            <a:normAutofit/>
          </a:bodyPr>
          <a:lstStyle/>
          <a:p>
            <a:r>
              <a:rPr lang="en-IN" sz="3200" b="1" dirty="0"/>
              <a:t>For-Each Loop</a:t>
            </a:r>
          </a:p>
        </p:txBody>
      </p:sp>
      <p:sp>
        <p:nvSpPr>
          <p:cNvPr id="3" name="Content Placeholder 2">
            <a:extLst>
              <a:ext uri="{FF2B5EF4-FFF2-40B4-BE49-F238E27FC236}">
                <a16:creationId xmlns:a16="http://schemas.microsoft.com/office/drawing/2014/main" id="{36DCA7E5-36D3-4BAB-9AB7-DA48CF1C1D3A}"/>
              </a:ext>
            </a:extLst>
          </p:cNvPr>
          <p:cNvSpPr>
            <a:spLocks noGrp="1"/>
          </p:cNvSpPr>
          <p:nvPr>
            <p:ph idx="1"/>
          </p:nvPr>
        </p:nvSpPr>
        <p:spPr>
          <a:xfrm>
            <a:off x="838200" y="1125415"/>
            <a:ext cx="10515600" cy="5051548"/>
          </a:xfrm>
        </p:spPr>
        <p:txBody>
          <a:bodyPr/>
          <a:lstStyle/>
          <a:p>
            <a:r>
              <a:rPr lang="en-IN" dirty="0"/>
              <a:t>There is also a "for-each" loop, which is used exclusively to loop through elements in an array:</a:t>
            </a:r>
          </a:p>
          <a:p>
            <a:pPr marL="0" indent="0">
              <a:buNone/>
            </a:pPr>
            <a:endParaRPr lang="en-IN" dirty="0"/>
          </a:p>
          <a:p>
            <a:r>
              <a:rPr lang="en-IN" dirty="0"/>
              <a:t>Syntax</a:t>
            </a:r>
          </a:p>
          <a:p>
            <a:pPr marL="0" indent="0">
              <a:buNone/>
            </a:pPr>
            <a:endParaRPr lang="en-IN" dirty="0"/>
          </a:p>
          <a:p>
            <a:pPr marL="0" indent="0">
              <a:buNone/>
            </a:pPr>
            <a:r>
              <a:rPr lang="en-IN" dirty="0"/>
              <a:t>for (type </a:t>
            </a:r>
            <a:r>
              <a:rPr lang="en-IN" dirty="0" err="1"/>
              <a:t>variableName</a:t>
            </a:r>
            <a:r>
              <a:rPr lang="en-IN" dirty="0"/>
              <a:t> : </a:t>
            </a:r>
            <a:r>
              <a:rPr lang="en-IN" dirty="0" err="1"/>
              <a:t>arrayName</a:t>
            </a:r>
            <a:r>
              <a:rPr lang="en-IN" dirty="0"/>
              <a:t>) {</a:t>
            </a:r>
          </a:p>
          <a:p>
            <a:pPr marL="0" indent="0">
              <a:buNone/>
            </a:pPr>
            <a:r>
              <a:rPr lang="en-IN" dirty="0"/>
              <a:t>  // code block to be executed</a:t>
            </a:r>
          </a:p>
          <a:p>
            <a:pPr marL="0" indent="0">
              <a:buNone/>
            </a:pPr>
            <a:r>
              <a:rPr lang="en-IN" dirty="0"/>
              <a:t>}</a:t>
            </a:r>
          </a:p>
        </p:txBody>
      </p:sp>
    </p:spTree>
    <p:extLst>
      <p:ext uri="{BB962C8B-B14F-4D97-AF65-F5344CB8AC3E}">
        <p14:creationId xmlns:p14="http://schemas.microsoft.com/office/powerpoint/2010/main" val="3662855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88B1-F50D-4B52-8CCD-45244DE62AC5}"/>
              </a:ext>
            </a:extLst>
          </p:cNvPr>
          <p:cNvSpPr>
            <a:spLocks noGrp="1"/>
          </p:cNvSpPr>
          <p:nvPr>
            <p:ph type="title"/>
          </p:nvPr>
        </p:nvSpPr>
        <p:spPr>
          <a:xfrm>
            <a:off x="838200" y="365126"/>
            <a:ext cx="10515600" cy="493004"/>
          </a:xfrm>
        </p:spPr>
        <p:txBody>
          <a:bodyPr>
            <a:normAutofit/>
          </a:bodyPr>
          <a:lstStyle/>
          <a:p>
            <a:r>
              <a:rPr lang="en-IN" sz="2000" dirty="0"/>
              <a:t>The following example outputs all elements in the </a:t>
            </a:r>
            <a:r>
              <a:rPr lang="en-IN" sz="2000" b="1" dirty="0"/>
              <a:t>cars</a:t>
            </a:r>
            <a:r>
              <a:rPr lang="en-IN" sz="2000" dirty="0"/>
              <a:t> array, using a "</a:t>
            </a:r>
            <a:r>
              <a:rPr lang="en-IN" sz="2000" b="1" dirty="0"/>
              <a:t>for-each</a:t>
            </a:r>
            <a:r>
              <a:rPr lang="en-IN" sz="2000" dirty="0"/>
              <a:t>" loop:</a:t>
            </a:r>
          </a:p>
        </p:txBody>
      </p:sp>
      <p:sp>
        <p:nvSpPr>
          <p:cNvPr id="3" name="Content Placeholder 2">
            <a:extLst>
              <a:ext uri="{FF2B5EF4-FFF2-40B4-BE49-F238E27FC236}">
                <a16:creationId xmlns:a16="http://schemas.microsoft.com/office/drawing/2014/main" id="{B06C67FA-433D-4B31-8720-3578DAA281E4}"/>
              </a:ext>
            </a:extLst>
          </p:cNvPr>
          <p:cNvSpPr>
            <a:spLocks noGrp="1"/>
          </p:cNvSpPr>
          <p:nvPr>
            <p:ph idx="1"/>
          </p:nvPr>
        </p:nvSpPr>
        <p:spPr>
          <a:xfrm>
            <a:off x="838200" y="970671"/>
            <a:ext cx="10515600" cy="5206292"/>
          </a:xfrm>
        </p:spPr>
        <p:txBody>
          <a:bodyPr/>
          <a:lstStyle/>
          <a:p>
            <a:r>
              <a:rPr lang="en-IN" dirty="0"/>
              <a:t>Example</a:t>
            </a:r>
          </a:p>
          <a:p>
            <a:endParaRPr lang="en-IN" dirty="0"/>
          </a:p>
          <a:p>
            <a:pPr marL="0" indent="0">
              <a:buNone/>
            </a:pPr>
            <a:r>
              <a:rPr lang="en-IN" dirty="0"/>
              <a:t>String[] cars = {"Volvo", "BMW", "Ford", "Mazda"};</a:t>
            </a:r>
          </a:p>
          <a:p>
            <a:pPr marL="0" indent="0">
              <a:buNone/>
            </a:pPr>
            <a:r>
              <a:rPr lang="en-IN" dirty="0"/>
              <a:t>for (String </a:t>
            </a:r>
            <a:r>
              <a:rPr lang="en-IN" dirty="0" err="1"/>
              <a:t>i</a:t>
            </a:r>
            <a:r>
              <a:rPr lang="en-IN" dirty="0"/>
              <a:t> : cars) {</a:t>
            </a:r>
          </a:p>
          <a:p>
            <a:pPr marL="0" indent="0">
              <a:buNone/>
            </a:pPr>
            <a:r>
              <a:rPr lang="en-IN" dirty="0"/>
              <a:t>  </a:t>
            </a:r>
            <a:r>
              <a:rPr lang="en-IN" dirty="0" err="1"/>
              <a:t>System.out.println</a:t>
            </a:r>
            <a:r>
              <a:rPr lang="en-IN" dirty="0"/>
              <a:t>(</a:t>
            </a:r>
            <a:r>
              <a:rPr lang="en-IN" dirty="0" err="1"/>
              <a:t>i</a:t>
            </a:r>
            <a:r>
              <a:rPr lang="en-IN" dirty="0"/>
              <a:t>);</a:t>
            </a:r>
          </a:p>
          <a:p>
            <a:pPr marL="0" indent="0">
              <a:buNone/>
            </a:pPr>
            <a:r>
              <a:rPr lang="en-IN" dirty="0"/>
              <a:t>}</a:t>
            </a:r>
          </a:p>
        </p:txBody>
      </p:sp>
    </p:spTree>
    <p:extLst>
      <p:ext uri="{BB962C8B-B14F-4D97-AF65-F5344CB8AC3E}">
        <p14:creationId xmlns:p14="http://schemas.microsoft.com/office/powerpoint/2010/main" val="602267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CF72-9281-465D-AB28-054F17D3BD44}"/>
              </a:ext>
            </a:extLst>
          </p:cNvPr>
          <p:cNvSpPr>
            <a:spLocks noGrp="1"/>
          </p:cNvSpPr>
          <p:nvPr>
            <p:ph type="title"/>
          </p:nvPr>
        </p:nvSpPr>
        <p:spPr>
          <a:xfrm>
            <a:off x="838200" y="365125"/>
            <a:ext cx="10515600" cy="886899"/>
          </a:xfrm>
        </p:spPr>
        <p:txBody>
          <a:bodyPr>
            <a:normAutofit fontScale="90000"/>
          </a:bodyPr>
          <a:lstStyle/>
          <a:p>
            <a:pPr marL="0" indent="0"/>
            <a:r>
              <a:rPr lang="en-IN" sz="2200" dirty="0"/>
              <a:t>2 – Change below numbers in binary, Octal, Decimal , Hexadecimal</a:t>
            </a:r>
            <a:br>
              <a:rPr lang="en-IN" sz="2200" dirty="0"/>
            </a:br>
            <a:br>
              <a:rPr lang="en-IN" sz="2200" dirty="0"/>
            </a:br>
            <a:r>
              <a:rPr lang="en-IN" sz="2200" dirty="0"/>
              <a:t>	32, 45, 67, 97,5,72,34,56</a:t>
            </a:r>
            <a:endParaRPr lang="en-IN" dirty="0"/>
          </a:p>
        </p:txBody>
      </p:sp>
      <p:sp>
        <p:nvSpPr>
          <p:cNvPr id="3" name="Content Placeholder 2">
            <a:extLst>
              <a:ext uri="{FF2B5EF4-FFF2-40B4-BE49-F238E27FC236}">
                <a16:creationId xmlns:a16="http://schemas.microsoft.com/office/drawing/2014/main" id="{179D4FA5-80D0-47A3-BDBF-C9468AC949E9}"/>
              </a:ext>
            </a:extLst>
          </p:cNvPr>
          <p:cNvSpPr>
            <a:spLocks noGrp="1"/>
          </p:cNvSpPr>
          <p:nvPr>
            <p:ph idx="1"/>
          </p:nvPr>
        </p:nvSpPr>
        <p:spPr>
          <a:xfrm>
            <a:off x="838200" y="1364566"/>
            <a:ext cx="4620065" cy="4812397"/>
          </a:xfrm>
        </p:spPr>
        <p:txBody>
          <a:bodyPr>
            <a:normAutofit fontScale="70000" lnSpcReduction="20000"/>
          </a:bodyPr>
          <a:lstStyle/>
          <a:p>
            <a:pPr marL="0" indent="0">
              <a:buNone/>
            </a:pPr>
            <a:r>
              <a:rPr lang="en-IN" dirty="0"/>
              <a:t>32</a:t>
            </a:r>
          </a:p>
          <a:p>
            <a:pPr marL="0" indent="0">
              <a:buNone/>
            </a:pPr>
            <a:r>
              <a:rPr lang="en-IN" dirty="0"/>
              <a:t>Decimal to Binary</a:t>
            </a:r>
          </a:p>
          <a:p>
            <a:pPr marL="0" indent="0">
              <a:buNone/>
            </a:pPr>
            <a:endParaRPr lang="en-IN" dirty="0"/>
          </a:p>
          <a:p>
            <a:pPr marL="0" indent="0">
              <a:buNone/>
            </a:pPr>
            <a:r>
              <a:rPr lang="en-IN" dirty="0"/>
              <a:t>2	32	</a:t>
            </a:r>
          </a:p>
          <a:p>
            <a:pPr marL="0" indent="0">
              <a:buNone/>
            </a:pPr>
            <a:r>
              <a:rPr lang="en-IN" dirty="0"/>
              <a:t>2	16	0</a:t>
            </a:r>
          </a:p>
          <a:p>
            <a:pPr marL="0" indent="0">
              <a:buNone/>
            </a:pPr>
            <a:r>
              <a:rPr lang="en-IN" dirty="0"/>
              <a:t>2	8	0</a:t>
            </a:r>
          </a:p>
          <a:p>
            <a:pPr marL="0" indent="0">
              <a:buNone/>
            </a:pPr>
            <a:r>
              <a:rPr lang="en-IN" dirty="0"/>
              <a:t>2	4	0</a:t>
            </a:r>
          </a:p>
          <a:p>
            <a:pPr marL="0" indent="0">
              <a:buNone/>
            </a:pPr>
            <a:r>
              <a:rPr lang="en-IN" dirty="0"/>
              <a:t>2	2	0</a:t>
            </a:r>
          </a:p>
          <a:p>
            <a:pPr marL="0" indent="0">
              <a:buNone/>
            </a:pPr>
            <a:r>
              <a:rPr lang="en-IN" dirty="0"/>
              <a:t>2	1	0</a:t>
            </a:r>
          </a:p>
          <a:p>
            <a:pPr marL="0" indent="0">
              <a:buNone/>
            </a:pPr>
            <a:r>
              <a:rPr lang="en-IN" dirty="0"/>
              <a:t>2	0	1</a:t>
            </a:r>
          </a:p>
          <a:p>
            <a:pPr marL="0" indent="0">
              <a:buNone/>
            </a:pPr>
            <a:endParaRPr lang="en-IN" dirty="0"/>
          </a:p>
          <a:p>
            <a:pPr marL="0" indent="0">
              <a:buNone/>
            </a:pPr>
            <a:endParaRPr lang="en-IN" dirty="0"/>
          </a:p>
          <a:p>
            <a:pPr marL="0" indent="0">
              <a:buNone/>
            </a:pPr>
            <a:r>
              <a:rPr lang="en-IN" dirty="0"/>
              <a:t>Write the Remainder's from bottom to top</a:t>
            </a:r>
          </a:p>
          <a:p>
            <a:pPr marL="0" indent="0">
              <a:buNone/>
            </a:pPr>
            <a:r>
              <a:rPr lang="en-IN" dirty="0"/>
              <a:t>32=100000</a:t>
            </a:r>
          </a:p>
        </p:txBody>
      </p:sp>
      <p:sp>
        <p:nvSpPr>
          <p:cNvPr id="4" name="Content Placeholder 5">
            <a:extLst>
              <a:ext uri="{FF2B5EF4-FFF2-40B4-BE49-F238E27FC236}">
                <a16:creationId xmlns:a16="http://schemas.microsoft.com/office/drawing/2014/main" id="{70540C46-6402-4CC5-B1CA-8371D6BEE090}"/>
              </a:ext>
            </a:extLst>
          </p:cNvPr>
          <p:cNvSpPr txBox="1">
            <a:spLocks/>
          </p:cNvSpPr>
          <p:nvPr/>
        </p:nvSpPr>
        <p:spPr>
          <a:xfrm>
            <a:off x="6925993" y="1252024"/>
            <a:ext cx="4820529" cy="44735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32</a:t>
            </a:r>
          </a:p>
          <a:p>
            <a:pPr marL="0" indent="0">
              <a:buFont typeface="Arial" panose="020B0604020202020204" pitchFamily="34" charset="0"/>
              <a:buNone/>
            </a:pPr>
            <a:r>
              <a:rPr lang="en-IN" sz="2000" dirty="0"/>
              <a:t>Decimal to </a:t>
            </a:r>
            <a:r>
              <a:rPr lang="en-IN" sz="2000" dirty="0" err="1"/>
              <a:t>Hexa</a:t>
            </a:r>
            <a:r>
              <a:rPr lang="en-IN" sz="2000" dirty="0"/>
              <a:t> Decimal</a:t>
            </a:r>
          </a:p>
          <a:p>
            <a:pPr marL="0" indent="0">
              <a:buFont typeface="Arial" panose="020B0604020202020204" pitchFamily="34" charset="0"/>
              <a:buNone/>
            </a:pPr>
            <a:r>
              <a:rPr lang="en-IN" sz="2000" dirty="0"/>
              <a:t>16	32	</a:t>
            </a:r>
          </a:p>
          <a:p>
            <a:pPr marL="0" indent="0">
              <a:buFont typeface="Arial" panose="020B0604020202020204" pitchFamily="34" charset="0"/>
              <a:buNone/>
            </a:pPr>
            <a:r>
              <a:rPr lang="en-IN" sz="2000" dirty="0"/>
              <a:t>16	2	0</a:t>
            </a:r>
          </a:p>
          <a:p>
            <a:pPr marL="0" indent="0">
              <a:buFont typeface="Arial" panose="020B0604020202020204" pitchFamily="34" charset="0"/>
              <a:buNone/>
            </a:pPr>
            <a:r>
              <a:rPr lang="en-IN" sz="2000" dirty="0"/>
              <a:t>16	0	2</a:t>
            </a:r>
          </a:p>
          <a:p>
            <a:endParaRPr lang="en-IN" sz="2000" dirty="0"/>
          </a:p>
          <a:p>
            <a:pPr marL="0" indent="0">
              <a:buFont typeface="Arial" panose="020B0604020202020204" pitchFamily="34" charset="0"/>
              <a:buNone/>
            </a:pPr>
            <a:r>
              <a:rPr lang="en-IN" sz="2000" dirty="0"/>
              <a:t>Write the Remainder's from bottom to top</a:t>
            </a:r>
          </a:p>
          <a:p>
            <a:pPr marL="0" indent="0">
              <a:buFont typeface="Arial" panose="020B0604020202020204" pitchFamily="34" charset="0"/>
              <a:buNone/>
            </a:pPr>
            <a:r>
              <a:rPr lang="en-IN" sz="2000" dirty="0"/>
              <a:t>32=20</a:t>
            </a:r>
          </a:p>
          <a:p>
            <a:endParaRPr lang="en-IN" dirty="0"/>
          </a:p>
        </p:txBody>
      </p:sp>
    </p:spTree>
    <p:extLst>
      <p:ext uri="{BB962C8B-B14F-4D97-AF65-F5344CB8AC3E}">
        <p14:creationId xmlns:p14="http://schemas.microsoft.com/office/powerpoint/2010/main" val="177539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7874-8403-4128-8774-419AE739EA3E}"/>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51DD235F-75CC-4989-BA05-29B3E2C33964}"/>
              </a:ext>
            </a:extLst>
          </p:cNvPr>
          <p:cNvSpPr>
            <a:spLocks noGrp="1"/>
          </p:cNvSpPr>
          <p:nvPr>
            <p:ph idx="1"/>
          </p:nvPr>
        </p:nvSpPr>
        <p:spPr>
          <a:xfrm>
            <a:off x="838200" y="1690688"/>
            <a:ext cx="10515600" cy="4351338"/>
          </a:xfrm>
        </p:spPr>
        <p:txBody>
          <a:bodyPr/>
          <a:lstStyle/>
          <a:p>
            <a:pPr marL="0" indent="0">
              <a:buNone/>
            </a:pPr>
            <a:r>
              <a:rPr lang="en-IN" dirty="0"/>
              <a:t>1 - Eclipse has its own compiler. Why it use machine </a:t>
            </a:r>
            <a:r>
              <a:rPr lang="en-IN" dirty="0" err="1"/>
              <a:t>jre</a:t>
            </a:r>
            <a:r>
              <a:rPr lang="en-IN" dirty="0"/>
              <a:t> to execute code.</a:t>
            </a:r>
          </a:p>
          <a:p>
            <a:pPr marL="0" indent="0">
              <a:buNone/>
            </a:pPr>
            <a:r>
              <a:rPr lang="en-IN" dirty="0"/>
              <a:t>2 – Change below numbers in binary, Octal, Decimal , Hexadecimal</a:t>
            </a:r>
          </a:p>
          <a:p>
            <a:pPr marL="0" indent="0">
              <a:buNone/>
            </a:pPr>
            <a:endParaRPr lang="en-IN" dirty="0"/>
          </a:p>
          <a:p>
            <a:pPr marL="0" indent="0">
              <a:buNone/>
            </a:pPr>
            <a:r>
              <a:rPr lang="en-IN" dirty="0"/>
              <a:t>	32, 45, 67, 97,5,72,34,56</a:t>
            </a:r>
          </a:p>
          <a:p>
            <a:pPr marL="0" indent="0">
              <a:buNone/>
            </a:pPr>
            <a:r>
              <a:rPr lang="en-IN" dirty="0"/>
              <a:t>3 – Conditional statement(if, else) , Loops, </a:t>
            </a:r>
          </a:p>
          <a:p>
            <a:pPr marL="0" indent="0">
              <a:buNone/>
            </a:pPr>
            <a:endParaRPr lang="en-IN" dirty="0"/>
          </a:p>
        </p:txBody>
      </p:sp>
    </p:spTree>
    <p:extLst>
      <p:ext uri="{BB962C8B-B14F-4D97-AF65-F5344CB8AC3E}">
        <p14:creationId xmlns:p14="http://schemas.microsoft.com/office/powerpoint/2010/main" val="2230782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F54703A-B224-4578-A453-5EADDD16E6D4}"/>
              </a:ext>
            </a:extLst>
          </p:cNvPr>
          <p:cNvSpPr>
            <a:spLocks noGrp="1"/>
          </p:cNvSpPr>
          <p:nvPr>
            <p:ph sz="quarter" idx="4"/>
          </p:nvPr>
        </p:nvSpPr>
        <p:spPr>
          <a:xfrm>
            <a:off x="6745800" y="492369"/>
            <a:ext cx="5183188" cy="2936631"/>
          </a:xfrm>
        </p:spPr>
        <p:txBody>
          <a:bodyPr>
            <a:normAutofit/>
          </a:bodyPr>
          <a:lstStyle/>
          <a:p>
            <a:pPr marL="0" indent="0">
              <a:buNone/>
            </a:pPr>
            <a:r>
              <a:rPr lang="en-IN" sz="2000" dirty="0"/>
              <a:t>Decimal of 32</a:t>
            </a:r>
          </a:p>
          <a:p>
            <a:pPr marL="0" indent="0">
              <a:buNone/>
            </a:pPr>
            <a:r>
              <a:rPr lang="en-IN" sz="2000" dirty="0"/>
              <a:t>32=32</a:t>
            </a:r>
          </a:p>
        </p:txBody>
      </p:sp>
      <p:sp>
        <p:nvSpPr>
          <p:cNvPr id="13" name="Content Placeholder 7">
            <a:extLst>
              <a:ext uri="{FF2B5EF4-FFF2-40B4-BE49-F238E27FC236}">
                <a16:creationId xmlns:a16="http://schemas.microsoft.com/office/drawing/2014/main" id="{012E145A-A1C5-4EEE-9093-E24A0971DFA0}"/>
              </a:ext>
            </a:extLst>
          </p:cNvPr>
          <p:cNvSpPr>
            <a:spLocks noGrp="1"/>
          </p:cNvSpPr>
          <p:nvPr>
            <p:ph sz="half" idx="2"/>
          </p:nvPr>
        </p:nvSpPr>
        <p:spPr>
          <a:xfrm>
            <a:off x="839788" y="492369"/>
            <a:ext cx="5157787" cy="3840480"/>
          </a:xfrm>
        </p:spPr>
        <p:txBody>
          <a:bodyPr>
            <a:normAutofit/>
          </a:bodyPr>
          <a:lstStyle/>
          <a:p>
            <a:pPr marL="0" indent="0">
              <a:buNone/>
            </a:pPr>
            <a:r>
              <a:rPr lang="en-IN" sz="2000" dirty="0"/>
              <a:t>Decimal to Octal</a:t>
            </a:r>
          </a:p>
          <a:p>
            <a:pPr marL="0" indent="0">
              <a:buNone/>
            </a:pPr>
            <a:r>
              <a:rPr lang="en-IN" sz="2000" dirty="0"/>
              <a:t>8	32	</a:t>
            </a:r>
          </a:p>
          <a:p>
            <a:pPr marL="0" indent="0">
              <a:buNone/>
            </a:pPr>
            <a:r>
              <a:rPr lang="en-IN" sz="2000" dirty="0"/>
              <a:t>8	4	0</a:t>
            </a:r>
          </a:p>
          <a:p>
            <a:pPr marL="0" indent="0">
              <a:buNone/>
            </a:pPr>
            <a:r>
              <a:rPr lang="en-IN" sz="2000" dirty="0"/>
              <a:t>8	0	4</a:t>
            </a:r>
          </a:p>
          <a:p>
            <a:endParaRPr lang="en-IN" sz="2000" dirty="0"/>
          </a:p>
          <a:p>
            <a:pPr marL="0" indent="0">
              <a:buNone/>
            </a:pPr>
            <a:r>
              <a:rPr lang="en-IN" sz="2000" dirty="0"/>
              <a:t>Write the Remainder's from bottom to top</a:t>
            </a:r>
          </a:p>
          <a:p>
            <a:pPr marL="0" indent="0">
              <a:buNone/>
            </a:pPr>
            <a:r>
              <a:rPr lang="en-IN" sz="2000" dirty="0"/>
              <a:t>32=40</a:t>
            </a:r>
          </a:p>
          <a:p>
            <a:pPr marL="0" indent="0">
              <a:buNone/>
            </a:pPr>
            <a:endParaRPr lang="en-IN" dirty="0"/>
          </a:p>
        </p:txBody>
      </p:sp>
    </p:spTree>
    <p:extLst>
      <p:ext uri="{BB962C8B-B14F-4D97-AF65-F5344CB8AC3E}">
        <p14:creationId xmlns:p14="http://schemas.microsoft.com/office/powerpoint/2010/main" val="376959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6995-0353-4E76-9ED2-8688175AB531}"/>
              </a:ext>
            </a:extLst>
          </p:cNvPr>
          <p:cNvSpPr>
            <a:spLocks noGrp="1"/>
          </p:cNvSpPr>
          <p:nvPr>
            <p:ph type="title"/>
          </p:nvPr>
        </p:nvSpPr>
        <p:spPr>
          <a:xfrm>
            <a:off x="839788" y="365126"/>
            <a:ext cx="10515600" cy="521140"/>
          </a:xfrm>
        </p:spPr>
        <p:txBody>
          <a:bodyPr>
            <a:normAutofit/>
          </a:bodyPr>
          <a:lstStyle/>
          <a:p>
            <a:r>
              <a:rPr lang="en-IN" sz="2000" dirty="0"/>
              <a:t>45</a:t>
            </a:r>
          </a:p>
        </p:txBody>
      </p:sp>
      <p:sp>
        <p:nvSpPr>
          <p:cNvPr id="4" name="Content Placeholder 3">
            <a:extLst>
              <a:ext uri="{FF2B5EF4-FFF2-40B4-BE49-F238E27FC236}">
                <a16:creationId xmlns:a16="http://schemas.microsoft.com/office/drawing/2014/main" id="{32474A37-F789-417D-A381-87C334FBE644}"/>
              </a:ext>
            </a:extLst>
          </p:cNvPr>
          <p:cNvSpPr>
            <a:spLocks noGrp="1"/>
          </p:cNvSpPr>
          <p:nvPr>
            <p:ph sz="half" idx="2"/>
          </p:nvPr>
        </p:nvSpPr>
        <p:spPr>
          <a:xfrm>
            <a:off x="839788" y="1252025"/>
            <a:ext cx="5157787" cy="4937638"/>
          </a:xfrm>
        </p:spPr>
        <p:txBody>
          <a:bodyPr>
            <a:normAutofit fontScale="85000" lnSpcReduction="20000"/>
          </a:bodyPr>
          <a:lstStyle/>
          <a:p>
            <a:pPr marL="0" indent="0">
              <a:buNone/>
            </a:pPr>
            <a:r>
              <a:rPr lang="en-IN" dirty="0"/>
              <a:t>Decimal to Binary</a:t>
            </a:r>
          </a:p>
          <a:p>
            <a:endParaRPr lang="en-IN" dirty="0"/>
          </a:p>
          <a:p>
            <a:pPr marL="0" indent="0">
              <a:buNone/>
            </a:pPr>
            <a:r>
              <a:rPr lang="en-IN" dirty="0"/>
              <a:t>2	45	</a:t>
            </a:r>
          </a:p>
          <a:p>
            <a:pPr marL="0" indent="0">
              <a:buNone/>
            </a:pPr>
            <a:r>
              <a:rPr lang="en-IN" dirty="0"/>
              <a:t>2	22	1</a:t>
            </a:r>
          </a:p>
          <a:p>
            <a:pPr marL="0" indent="0">
              <a:buNone/>
            </a:pPr>
            <a:r>
              <a:rPr lang="en-IN" dirty="0"/>
              <a:t>2	11	0</a:t>
            </a:r>
          </a:p>
          <a:p>
            <a:pPr marL="0" indent="0">
              <a:buNone/>
            </a:pPr>
            <a:r>
              <a:rPr lang="en-IN" dirty="0"/>
              <a:t>2	5	1</a:t>
            </a:r>
          </a:p>
          <a:p>
            <a:pPr marL="0" indent="0">
              <a:buNone/>
            </a:pPr>
            <a:r>
              <a:rPr lang="en-IN" dirty="0"/>
              <a:t>2	2	1</a:t>
            </a:r>
          </a:p>
          <a:p>
            <a:pPr marL="0" indent="0">
              <a:buNone/>
            </a:pPr>
            <a:r>
              <a:rPr lang="en-IN" dirty="0"/>
              <a:t>2	1	0</a:t>
            </a:r>
          </a:p>
          <a:p>
            <a:pPr marL="0" indent="0">
              <a:buNone/>
            </a:pPr>
            <a:r>
              <a:rPr lang="en-IN" dirty="0"/>
              <a:t>2	0	1</a:t>
            </a:r>
          </a:p>
          <a:p>
            <a:endParaRPr lang="en-IN" dirty="0"/>
          </a:p>
          <a:p>
            <a:pPr marL="0" indent="0">
              <a:buNone/>
            </a:pPr>
            <a:r>
              <a:rPr lang="en-IN" dirty="0"/>
              <a:t>Write the </a:t>
            </a:r>
            <a:r>
              <a:rPr lang="en-IN" dirty="0" err="1"/>
              <a:t>Ramainders</a:t>
            </a:r>
            <a:r>
              <a:rPr lang="en-IN" dirty="0"/>
              <a:t> from bottom to top</a:t>
            </a:r>
          </a:p>
          <a:p>
            <a:pPr marL="0" indent="0">
              <a:buNone/>
            </a:pPr>
            <a:r>
              <a:rPr lang="en-IN" dirty="0"/>
              <a:t>45=101101</a:t>
            </a:r>
          </a:p>
        </p:txBody>
      </p:sp>
      <p:sp>
        <p:nvSpPr>
          <p:cNvPr id="6" name="Content Placeholder 5">
            <a:extLst>
              <a:ext uri="{FF2B5EF4-FFF2-40B4-BE49-F238E27FC236}">
                <a16:creationId xmlns:a16="http://schemas.microsoft.com/office/drawing/2014/main" id="{68EDE871-283E-472B-B933-8637FCAC5F7E}"/>
              </a:ext>
            </a:extLst>
          </p:cNvPr>
          <p:cNvSpPr>
            <a:spLocks noGrp="1"/>
          </p:cNvSpPr>
          <p:nvPr>
            <p:ph sz="quarter" idx="4"/>
          </p:nvPr>
        </p:nvSpPr>
        <p:spPr>
          <a:xfrm>
            <a:off x="6172200" y="1252025"/>
            <a:ext cx="5183188" cy="4937638"/>
          </a:xfrm>
        </p:spPr>
        <p:txBody>
          <a:bodyPr>
            <a:normAutofit fontScale="85000" lnSpcReduction="20000"/>
          </a:bodyPr>
          <a:lstStyle/>
          <a:p>
            <a:pPr marL="0" indent="0">
              <a:buNone/>
            </a:pPr>
            <a:r>
              <a:rPr lang="en-IN" dirty="0"/>
              <a:t>Decimal to </a:t>
            </a:r>
            <a:r>
              <a:rPr lang="en-IN" dirty="0" err="1"/>
              <a:t>Hexa</a:t>
            </a:r>
            <a:r>
              <a:rPr lang="en-IN" dirty="0"/>
              <a:t> Decimal</a:t>
            </a:r>
          </a:p>
          <a:p>
            <a:pPr marL="0" indent="0">
              <a:buNone/>
            </a:pPr>
            <a:r>
              <a:rPr lang="en-IN" dirty="0"/>
              <a:t>16	45	</a:t>
            </a:r>
          </a:p>
          <a:p>
            <a:pPr marL="0" indent="0">
              <a:buNone/>
            </a:pPr>
            <a:r>
              <a:rPr lang="en-IN" dirty="0"/>
              <a:t>16	2	13</a:t>
            </a:r>
          </a:p>
          <a:p>
            <a:pPr marL="0" indent="0">
              <a:buNone/>
            </a:pPr>
            <a:r>
              <a:rPr lang="en-IN" dirty="0"/>
              <a:t>16	0	2</a:t>
            </a:r>
          </a:p>
          <a:p>
            <a:endParaRPr lang="en-IN" dirty="0"/>
          </a:p>
          <a:p>
            <a:pPr marL="0" indent="0">
              <a:buNone/>
            </a:pPr>
            <a:r>
              <a:rPr lang="en-IN" dirty="0"/>
              <a:t>Write the </a:t>
            </a:r>
            <a:r>
              <a:rPr lang="en-IN" dirty="0" err="1"/>
              <a:t>Ramainders</a:t>
            </a:r>
            <a:r>
              <a:rPr lang="en-IN" dirty="0"/>
              <a:t> from bottom to top</a:t>
            </a:r>
          </a:p>
          <a:p>
            <a:pPr marL="0" indent="0">
              <a:buNone/>
            </a:pPr>
            <a:r>
              <a:rPr lang="en-IN" dirty="0"/>
              <a:t>45=2D</a:t>
            </a:r>
          </a:p>
        </p:txBody>
      </p:sp>
    </p:spTree>
    <p:extLst>
      <p:ext uri="{BB962C8B-B14F-4D97-AF65-F5344CB8AC3E}">
        <p14:creationId xmlns:p14="http://schemas.microsoft.com/office/powerpoint/2010/main" val="733089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8C94A34-0CC0-40D1-80F1-48DE450A6AAB}"/>
              </a:ext>
            </a:extLst>
          </p:cNvPr>
          <p:cNvSpPr>
            <a:spLocks noGrp="1"/>
          </p:cNvSpPr>
          <p:nvPr>
            <p:ph sz="half" idx="2"/>
          </p:nvPr>
        </p:nvSpPr>
        <p:spPr>
          <a:xfrm>
            <a:off x="836612" y="548640"/>
            <a:ext cx="5157787" cy="5641023"/>
          </a:xfrm>
        </p:spPr>
        <p:txBody>
          <a:bodyPr/>
          <a:lstStyle/>
          <a:p>
            <a:pPr marL="0" indent="0">
              <a:buNone/>
            </a:pPr>
            <a:r>
              <a:rPr lang="en-IN" dirty="0"/>
              <a:t>Decimal to Octal</a:t>
            </a:r>
          </a:p>
          <a:p>
            <a:pPr marL="0" indent="0">
              <a:buNone/>
            </a:pPr>
            <a:r>
              <a:rPr lang="en-IN" dirty="0"/>
              <a:t>8	45	</a:t>
            </a:r>
          </a:p>
          <a:p>
            <a:pPr marL="0" indent="0">
              <a:buNone/>
            </a:pPr>
            <a:r>
              <a:rPr lang="en-IN" dirty="0"/>
              <a:t>8	5	5</a:t>
            </a:r>
          </a:p>
          <a:p>
            <a:pPr marL="0" indent="0">
              <a:buNone/>
            </a:pPr>
            <a:r>
              <a:rPr lang="en-IN" dirty="0"/>
              <a:t>8	0	5</a:t>
            </a:r>
          </a:p>
          <a:p>
            <a:endParaRPr lang="en-IN" dirty="0"/>
          </a:p>
          <a:p>
            <a:pPr marL="0" indent="0">
              <a:buNone/>
            </a:pPr>
            <a:r>
              <a:rPr lang="en-IN" dirty="0"/>
              <a:t>Write the </a:t>
            </a:r>
            <a:r>
              <a:rPr lang="en-IN" dirty="0" err="1"/>
              <a:t>Ramainders</a:t>
            </a:r>
            <a:r>
              <a:rPr lang="en-IN" dirty="0"/>
              <a:t> from bottom to top</a:t>
            </a:r>
          </a:p>
          <a:p>
            <a:pPr marL="0" indent="0">
              <a:buNone/>
            </a:pPr>
            <a:r>
              <a:rPr lang="en-IN" dirty="0"/>
              <a:t>45=55</a:t>
            </a:r>
          </a:p>
        </p:txBody>
      </p:sp>
      <p:sp>
        <p:nvSpPr>
          <p:cNvPr id="6" name="Content Placeholder 5">
            <a:extLst>
              <a:ext uri="{FF2B5EF4-FFF2-40B4-BE49-F238E27FC236}">
                <a16:creationId xmlns:a16="http://schemas.microsoft.com/office/drawing/2014/main" id="{BA877EB9-BD08-4FED-A05A-14CC5DEC5079}"/>
              </a:ext>
            </a:extLst>
          </p:cNvPr>
          <p:cNvSpPr>
            <a:spLocks noGrp="1"/>
          </p:cNvSpPr>
          <p:nvPr>
            <p:ph sz="quarter" idx="4"/>
          </p:nvPr>
        </p:nvSpPr>
        <p:spPr>
          <a:xfrm>
            <a:off x="6172200" y="548640"/>
            <a:ext cx="5183188" cy="5641023"/>
          </a:xfrm>
        </p:spPr>
        <p:txBody>
          <a:bodyPr/>
          <a:lstStyle/>
          <a:p>
            <a:pPr marL="0" indent="0">
              <a:buNone/>
            </a:pPr>
            <a:r>
              <a:rPr lang="en-IN" dirty="0"/>
              <a:t>Decimal</a:t>
            </a:r>
          </a:p>
          <a:p>
            <a:pPr marL="0" indent="0">
              <a:buNone/>
            </a:pPr>
            <a:r>
              <a:rPr lang="en-IN" dirty="0"/>
              <a:t>45=45</a:t>
            </a:r>
          </a:p>
        </p:txBody>
      </p:sp>
    </p:spTree>
    <p:extLst>
      <p:ext uri="{BB962C8B-B14F-4D97-AF65-F5344CB8AC3E}">
        <p14:creationId xmlns:p14="http://schemas.microsoft.com/office/powerpoint/2010/main" val="2014365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4CE5-B073-4619-8C21-774B3B4459ED}"/>
              </a:ext>
            </a:extLst>
          </p:cNvPr>
          <p:cNvSpPr>
            <a:spLocks noGrp="1"/>
          </p:cNvSpPr>
          <p:nvPr>
            <p:ph type="title"/>
          </p:nvPr>
        </p:nvSpPr>
        <p:spPr>
          <a:xfrm>
            <a:off x="839788" y="365125"/>
            <a:ext cx="10515600" cy="478937"/>
          </a:xfrm>
        </p:spPr>
        <p:txBody>
          <a:bodyPr>
            <a:normAutofit/>
          </a:bodyPr>
          <a:lstStyle/>
          <a:p>
            <a:r>
              <a:rPr lang="en-IN" sz="2400" dirty="0"/>
              <a:t>67</a:t>
            </a:r>
          </a:p>
        </p:txBody>
      </p:sp>
      <p:sp>
        <p:nvSpPr>
          <p:cNvPr id="4" name="Content Placeholder 3">
            <a:extLst>
              <a:ext uri="{FF2B5EF4-FFF2-40B4-BE49-F238E27FC236}">
                <a16:creationId xmlns:a16="http://schemas.microsoft.com/office/drawing/2014/main" id="{171ED9FC-468D-467B-BB8C-6628967C07CD}"/>
              </a:ext>
            </a:extLst>
          </p:cNvPr>
          <p:cNvSpPr>
            <a:spLocks noGrp="1"/>
          </p:cNvSpPr>
          <p:nvPr>
            <p:ph sz="half" idx="2"/>
          </p:nvPr>
        </p:nvSpPr>
        <p:spPr>
          <a:xfrm>
            <a:off x="839788" y="1181686"/>
            <a:ext cx="5157787" cy="5007977"/>
          </a:xfrm>
        </p:spPr>
        <p:txBody>
          <a:bodyPr>
            <a:normAutofit fontScale="77500" lnSpcReduction="20000"/>
          </a:bodyPr>
          <a:lstStyle/>
          <a:p>
            <a:pPr marL="0" indent="0">
              <a:buNone/>
            </a:pPr>
            <a:r>
              <a:rPr lang="en-IN" dirty="0"/>
              <a:t>Decimal to Binary</a:t>
            </a:r>
          </a:p>
          <a:p>
            <a:pPr marL="0" indent="0">
              <a:buNone/>
            </a:pPr>
            <a:endParaRPr lang="en-IN" dirty="0"/>
          </a:p>
          <a:p>
            <a:pPr marL="0" indent="0">
              <a:buNone/>
            </a:pPr>
            <a:r>
              <a:rPr lang="en-IN" dirty="0"/>
              <a:t>2	67	</a:t>
            </a:r>
          </a:p>
          <a:p>
            <a:pPr marL="0" indent="0">
              <a:buNone/>
            </a:pPr>
            <a:r>
              <a:rPr lang="en-IN" dirty="0"/>
              <a:t>2	33	1</a:t>
            </a:r>
          </a:p>
          <a:p>
            <a:pPr marL="0" indent="0">
              <a:buNone/>
            </a:pPr>
            <a:r>
              <a:rPr lang="en-IN" dirty="0"/>
              <a:t>2	16	1</a:t>
            </a:r>
          </a:p>
          <a:p>
            <a:pPr marL="0" indent="0">
              <a:buNone/>
            </a:pPr>
            <a:r>
              <a:rPr lang="en-IN" dirty="0"/>
              <a:t>2	8	0</a:t>
            </a:r>
          </a:p>
          <a:p>
            <a:pPr marL="0" indent="0">
              <a:buNone/>
            </a:pPr>
            <a:r>
              <a:rPr lang="en-IN" dirty="0"/>
              <a:t>2	4	0</a:t>
            </a:r>
          </a:p>
          <a:p>
            <a:pPr marL="0" indent="0">
              <a:buNone/>
            </a:pPr>
            <a:r>
              <a:rPr lang="en-IN" dirty="0"/>
              <a:t>2	2	0</a:t>
            </a:r>
          </a:p>
          <a:p>
            <a:pPr marL="0" indent="0">
              <a:buNone/>
            </a:pPr>
            <a:r>
              <a:rPr lang="en-IN" dirty="0"/>
              <a:t>2	1	0</a:t>
            </a:r>
          </a:p>
          <a:p>
            <a:pPr marL="0" indent="0">
              <a:buNone/>
            </a:pPr>
            <a:r>
              <a:rPr lang="en-IN" dirty="0"/>
              <a:t>2	0	1</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67=1000011</a:t>
            </a:r>
          </a:p>
          <a:p>
            <a:pPr marL="0" indent="0">
              <a:buNone/>
            </a:pPr>
            <a:endParaRPr lang="en-IN" dirty="0"/>
          </a:p>
        </p:txBody>
      </p:sp>
      <p:sp>
        <p:nvSpPr>
          <p:cNvPr id="6" name="Content Placeholder 5">
            <a:extLst>
              <a:ext uri="{FF2B5EF4-FFF2-40B4-BE49-F238E27FC236}">
                <a16:creationId xmlns:a16="http://schemas.microsoft.com/office/drawing/2014/main" id="{F5C16FBE-22E0-4A57-9E5E-AADC01E26EA7}"/>
              </a:ext>
            </a:extLst>
          </p:cNvPr>
          <p:cNvSpPr>
            <a:spLocks noGrp="1"/>
          </p:cNvSpPr>
          <p:nvPr>
            <p:ph sz="quarter" idx="4"/>
          </p:nvPr>
        </p:nvSpPr>
        <p:spPr>
          <a:xfrm>
            <a:off x="6172200" y="1181686"/>
            <a:ext cx="5183188" cy="5007977"/>
          </a:xfrm>
        </p:spPr>
        <p:txBody>
          <a:bodyPr>
            <a:normAutofit fontScale="77500" lnSpcReduction="20000"/>
          </a:bodyPr>
          <a:lstStyle/>
          <a:p>
            <a:pPr marL="0" indent="0">
              <a:buNone/>
            </a:pPr>
            <a:endParaRPr lang="en-IN" dirty="0"/>
          </a:p>
          <a:p>
            <a:pPr marL="0" indent="0">
              <a:buNone/>
            </a:pPr>
            <a:r>
              <a:rPr lang="en-IN" dirty="0"/>
              <a:t>Decimal to </a:t>
            </a:r>
            <a:r>
              <a:rPr lang="en-IN" dirty="0" err="1"/>
              <a:t>Hexa</a:t>
            </a:r>
            <a:r>
              <a:rPr lang="en-IN" dirty="0"/>
              <a:t> Decimal</a:t>
            </a:r>
          </a:p>
          <a:p>
            <a:pPr marL="0" indent="0">
              <a:buNone/>
            </a:pPr>
            <a:r>
              <a:rPr lang="en-IN" dirty="0"/>
              <a:t>16	67	</a:t>
            </a:r>
          </a:p>
          <a:p>
            <a:pPr marL="0" indent="0">
              <a:buNone/>
            </a:pPr>
            <a:r>
              <a:rPr lang="en-IN" dirty="0"/>
              <a:t>16	4	3</a:t>
            </a:r>
          </a:p>
          <a:p>
            <a:pPr marL="0" indent="0">
              <a:buNone/>
            </a:pPr>
            <a:r>
              <a:rPr lang="en-IN" dirty="0"/>
              <a:t>16	0	4</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67=43</a:t>
            </a:r>
          </a:p>
        </p:txBody>
      </p:sp>
    </p:spTree>
    <p:extLst>
      <p:ext uri="{BB962C8B-B14F-4D97-AF65-F5344CB8AC3E}">
        <p14:creationId xmlns:p14="http://schemas.microsoft.com/office/powerpoint/2010/main" val="121852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5C0868E-D43C-401F-86E5-6AF81E4A46D9}"/>
              </a:ext>
            </a:extLst>
          </p:cNvPr>
          <p:cNvSpPr>
            <a:spLocks noGrp="1"/>
          </p:cNvSpPr>
          <p:nvPr>
            <p:ph sz="half" idx="2"/>
          </p:nvPr>
        </p:nvSpPr>
        <p:spPr>
          <a:xfrm>
            <a:off x="839788" y="661182"/>
            <a:ext cx="5157787" cy="5528481"/>
          </a:xfrm>
        </p:spPr>
        <p:txBody>
          <a:bodyPr/>
          <a:lstStyle/>
          <a:p>
            <a:pPr marL="0" indent="0">
              <a:buNone/>
            </a:pPr>
            <a:r>
              <a:rPr lang="en-IN" dirty="0"/>
              <a:t>Decimal to Octal</a:t>
            </a:r>
          </a:p>
          <a:p>
            <a:pPr marL="0" indent="0">
              <a:buNone/>
            </a:pPr>
            <a:r>
              <a:rPr lang="en-IN" dirty="0"/>
              <a:t>8	67	</a:t>
            </a:r>
          </a:p>
          <a:p>
            <a:pPr marL="0" indent="0">
              <a:buNone/>
            </a:pPr>
            <a:r>
              <a:rPr lang="en-IN" dirty="0"/>
              <a:t>8	8	3</a:t>
            </a:r>
          </a:p>
          <a:p>
            <a:pPr marL="0" indent="0">
              <a:buNone/>
            </a:pPr>
            <a:r>
              <a:rPr lang="en-IN" dirty="0"/>
              <a:t>8	1	0</a:t>
            </a:r>
          </a:p>
          <a:p>
            <a:pPr marL="0" indent="0">
              <a:buNone/>
            </a:pPr>
            <a:r>
              <a:rPr lang="en-IN" dirty="0"/>
              <a:t>8	0	1</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67=103</a:t>
            </a:r>
          </a:p>
        </p:txBody>
      </p:sp>
      <p:sp>
        <p:nvSpPr>
          <p:cNvPr id="6" name="Content Placeholder 5">
            <a:extLst>
              <a:ext uri="{FF2B5EF4-FFF2-40B4-BE49-F238E27FC236}">
                <a16:creationId xmlns:a16="http://schemas.microsoft.com/office/drawing/2014/main" id="{399D3C55-BF60-45BE-901B-26B7FB0BE7EB}"/>
              </a:ext>
            </a:extLst>
          </p:cNvPr>
          <p:cNvSpPr>
            <a:spLocks noGrp="1"/>
          </p:cNvSpPr>
          <p:nvPr>
            <p:ph sz="quarter" idx="4"/>
          </p:nvPr>
        </p:nvSpPr>
        <p:spPr>
          <a:xfrm>
            <a:off x="6172200" y="661182"/>
            <a:ext cx="5183188" cy="5528481"/>
          </a:xfrm>
        </p:spPr>
        <p:txBody>
          <a:bodyPr/>
          <a:lstStyle/>
          <a:p>
            <a:pPr marL="0" indent="0">
              <a:buNone/>
            </a:pPr>
            <a:r>
              <a:rPr lang="en-IN" dirty="0"/>
              <a:t>Decimal of 67</a:t>
            </a:r>
          </a:p>
          <a:p>
            <a:pPr marL="0" indent="0">
              <a:buNone/>
            </a:pPr>
            <a:r>
              <a:rPr lang="en-IN" dirty="0"/>
              <a:t>67=67</a:t>
            </a:r>
          </a:p>
        </p:txBody>
      </p:sp>
    </p:spTree>
    <p:extLst>
      <p:ext uri="{BB962C8B-B14F-4D97-AF65-F5344CB8AC3E}">
        <p14:creationId xmlns:p14="http://schemas.microsoft.com/office/powerpoint/2010/main" val="117890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1FF1-1558-431B-BFE6-25FBADB336AD}"/>
              </a:ext>
            </a:extLst>
          </p:cNvPr>
          <p:cNvSpPr>
            <a:spLocks noGrp="1"/>
          </p:cNvSpPr>
          <p:nvPr>
            <p:ph type="title"/>
          </p:nvPr>
        </p:nvSpPr>
        <p:spPr>
          <a:xfrm>
            <a:off x="839788" y="365126"/>
            <a:ext cx="10515600" cy="303212"/>
          </a:xfrm>
        </p:spPr>
        <p:txBody>
          <a:bodyPr>
            <a:normAutofit fontScale="90000"/>
          </a:bodyPr>
          <a:lstStyle/>
          <a:p>
            <a:r>
              <a:rPr lang="en-IN" sz="2400" dirty="0"/>
              <a:t>97</a:t>
            </a:r>
          </a:p>
        </p:txBody>
      </p:sp>
      <p:sp>
        <p:nvSpPr>
          <p:cNvPr id="4" name="Content Placeholder 3">
            <a:extLst>
              <a:ext uri="{FF2B5EF4-FFF2-40B4-BE49-F238E27FC236}">
                <a16:creationId xmlns:a16="http://schemas.microsoft.com/office/drawing/2014/main" id="{52383422-1533-4429-B188-1DA6CC9C121C}"/>
              </a:ext>
            </a:extLst>
          </p:cNvPr>
          <p:cNvSpPr>
            <a:spLocks noGrp="1"/>
          </p:cNvSpPr>
          <p:nvPr>
            <p:ph sz="half" idx="2"/>
          </p:nvPr>
        </p:nvSpPr>
        <p:spPr>
          <a:xfrm>
            <a:off x="839788" y="942535"/>
            <a:ext cx="5157787" cy="5247128"/>
          </a:xfrm>
        </p:spPr>
        <p:txBody>
          <a:bodyPr>
            <a:normAutofit fontScale="85000" lnSpcReduction="20000"/>
          </a:bodyPr>
          <a:lstStyle/>
          <a:p>
            <a:pPr marL="0" indent="0">
              <a:buNone/>
            </a:pPr>
            <a:r>
              <a:rPr lang="en-IN" dirty="0"/>
              <a:t>Decimal to Binary</a:t>
            </a:r>
          </a:p>
          <a:p>
            <a:pPr marL="0" indent="0">
              <a:buNone/>
            </a:pPr>
            <a:endParaRPr lang="en-IN" dirty="0"/>
          </a:p>
          <a:p>
            <a:pPr marL="0" indent="0">
              <a:buNone/>
            </a:pPr>
            <a:r>
              <a:rPr lang="en-IN" dirty="0"/>
              <a:t>2	97	</a:t>
            </a:r>
          </a:p>
          <a:p>
            <a:pPr marL="0" indent="0">
              <a:buNone/>
            </a:pPr>
            <a:r>
              <a:rPr lang="en-IN" dirty="0"/>
              <a:t>2	48	1</a:t>
            </a:r>
          </a:p>
          <a:p>
            <a:pPr marL="0" indent="0">
              <a:buNone/>
            </a:pPr>
            <a:r>
              <a:rPr lang="en-IN" dirty="0"/>
              <a:t>2	24	0</a:t>
            </a:r>
          </a:p>
          <a:p>
            <a:pPr marL="0" indent="0">
              <a:buNone/>
            </a:pPr>
            <a:r>
              <a:rPr lang="en-IN" dirty="0"/>
              <a:t>2	12	0</a:t>
            </a:r>
          </a:p>
          <a:p>
            <a:pPr marL="0" indent="0">
              <a:buNone/>
            </a:pPr>
            <a:r>
              <a:rPr lang="en-IN" dirty="0"/>
              <a:t>2	6	0</a:t>
            </a:r>
          </a:p>
          <a:p>
            <a:pPr marL="0" indent="0">
              <a:buNone/>
            </a:pPr>
            <a:r>
              <a:rPr lang="en-IN" dirty="0"/>
              <a:t>2	3	0</a:t>
            </a:r>
          </a:p>
          <a:p>
            <a:pPr marL="0" indent="0">
              <a:buNone/>
            </a:pPr>
            <a:r>
              <a:rPr lang="en-IN" dirty="0"/>
              <a:t>2	1	1</a:t>
            </a:r>
          </a:p>
          <a:p>
            <a:pPr marL="0" indent="0">
              <a:buNone/>
            </a:pPr>
            <a:r>
              <a:rPr lang="en-IN" dirty="0"/>
              <a:t>2	0	1</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97=1100001</a:t>
            </a:r>
          </a:p>
          <a:p>
            <a:pPr marL="0" indent="0">
              <a:buNone/>
            </a:pPr>
            <a:endParaRPr lang="en-IN" dirty="0"/>
          </a:p>
        </p:txBody>
      </p:sp>
      <p:sp>
        <p:nvSpPr>
          <p:cNvPr id="6" name="Content Placeholder 5">
            <a:extLst>
              <a:ext uri="{FF2B5EF4-FFF2-40B4-BE49-F238E27FC236}">
                <a16:creationId xmlns:a16="http://schemas.microsoft.com/office/drawing/2014/main" id="{E368F01B-5324-411D-87D5-5F7EFEB44C2B}"/>
              </a:ext>
            </a:extLst>
          </p:cNvPr>
          <p:cNvSpPr>
            <a:spLocks noGrp="1"/>
          </p:cNvSpPr>
          <p:nvPr>
            <p:ph sz="quarter" idx="4"/>
          </p:nvPr>
        </p:nvSpPr>
        <p:spPr>
          <a:xfrm>
            <a:off x="6172200" y="942535"/>
            <a:ext cx="5183188" cy="5247128"/>
          </a:xfrm>
        </p:spPr>
        <p:txBody>
          <a:bodyPr>
            <a:normAutofit fontScale="85000" lnSpcReduction="20000"/>
          </a:bodyPr>
          <a:lstStyle/>
          <a:p>
            <a:pPr marL="0" indent="0">
              <a:buNone/>
            </a:pPr>
            <a:r>
              <a:rPr lang="en-IN" dirty="0"/>
              <a:t>Decimal to </a:t>
            </a:r>
            <a:r>
              <a:rPr lang="en-IN" dirty="0" err="1"/>
              <a:t>Hexa</a:t>
            </a:r>
            <a:r>
              <a:rPr lang="en-IN" dirty="0"/>
              <a:t> Decimal</a:t>
            </a:r>
          </a:p>
          <a:p>
            <a:pPr marL="0" indent="0">
              <a:buNone/>
            </a:pPr>
            <a:r>
              <a:rPr lang="en-IN" dirty="0"/>
              <a:t>16	97	</a:t>
            </a:r>
          </a:p>
          <a:p>
            <a:pPr marL="0" indent="0">
              <a:buNone/>
            </a:pPr>
            <a:r>
              <a:rPr lang="en-IN" dirty="0"/>
              <a:t>16	6	1</a:t>
            </a:r>
          </a:p>
          <a:p>
            <a:pPr marL="0" indent="0">
              <a:buNone/>
            </a:pPr>
            <a:r>
              <a:rPr lang="en-IN" dirty="0"/>
              <a:t>16	0	6</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97=61</a:t>
            </a:r>
          </a:p>
        </p:txBody>
      </p:sp>
    </p:spTree>
    <p:extLst>
      <p:ext uri="{BB962C8B-B14F-4D97-AF65-F5344CB8AC3E}">
        <p14:creationId xmlns:p14="http://schemas.microsoft.com/office/powerpoint/2010/main" val="286232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9CC22B-8545-4D43-973F-244FE1FF7F94}"/>
              </a:ext>
            </a:extLst>
          </p:cNvPr>
          <p:cNvSpPr>
            <a:spLocks noGrp="1"/>
          </p:cNvSpPr>
          <p:nvPr>
            <p:ph sz="half" idx="2"/>
          </p:nvPr>
        </p:nvSpPr>
        <p:spPr>
          <a:xfrm>
            <a:off x="839788" y="407963"/>
            <a:ext cx="5157787" cy="5781700"/>
          </a:xfrm>
        </p:spPr>
        <p:txBody>
          <a:bodyPr/>
          <a:lstStyle/>
          <a:p>
            <a:pPr marL="0" indent="0">
              <a:buNone/>
            </a:pPr>
            <a:r>
              <a:rPr lang="en-IN" dirty="0"/>
              <a:t>Decimal to Octal</a:t>
            </a:r>
          </a:p>
          <a:p>
            <a:pPr marL="0" indent="0">
              <a:buNone/>
            </a:pPr>
            <a:r>
              <a:rPr lang="en-IN" dirty="0"/>
              <a:t>8	97	</a:t>
            </a:r>
          </a:p>
          <a:p>
            <a:pPr marL="0" indent="0">
              <a:buNone/>
            </a:pPr>
            <a:r>
              <a:rPr lang="en-IN" dirty="0"/>
              <a:t>8	12	1</a:t>
            </a:r>
          </a:p>
          <a:p>
            <a:pPr marL="0" indent="0">
              <a:buNone/>
            </a:pPr>
            <a:r>
              <a:rPr lang="en-IN" dirty="0"/>
              <a:t>8	1	4</a:t>
            </a:r>
          </a:p>
          <a:p>
            <a:pPr marL="0" indent="0">
              <a:buNone/>
            </a:pPr>
            <a:r>
              <a:rPr lang="en-IN" dirty="0"/>
              <a:t>8	0	1</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97=141</a:t>
            </a:r>
          </a:p>
        </p:txBody>
      </p:sp>
      <p:sp>
        <p:nvSpPr>
          <p:cNvPr id="6" name="Content Placeholder 5">
            <a:extLst>
              <a:ext uri="{FF2B5EF4-FFF2-40B4-BE49-F238E27FC236}">
                <a16:creationId xmlns:a16="http://schemas.microsoft.com/office/drawing/2014/main" id="{DB7939C7-CD5B-4C0B-BCBD-4CC23C35A924}"/>
              </a:ext>
            </a:extLst>
          </p:cNvPr>
          <p:cNvSpPr>
            <a:spLocks noGrp="1"/>
          </p:cNvSpPr>
          <p:nvPr>
            <p:ph sz="quarter" idx="4"/>
          </p:nvPr>
        </p:nvSpPr>
        <p:spPr>
          <a:xfrm>
            <a:off x="6172200" y="407963"/>
            <a:ext cx="5183188" cy="5781700"/>
          </a:xfrm>
        </p:spPr>
        <p:txBody>
          <a:bodyPr/>
          <a:lstStyle/>
          <a:p>
            <a:pPr marL="0" indent="0">
              <a:buNone/>
            </a:pPr>
            <a:r>
              <a:rPr lang="en-IN" dirty="0"/>
              <a:t>Decimal of 97</a:t>
            </a:r>
          </a:p>
          <a:p>
            <a:pPr marL="0" indent="0">
              <a:buNone/>
            </a:pPr>
            <a:r>
              <a:rPr lang="en-IN" dirty="0"/>
              <a:t>97=97</a:t>
            </a:r>
          </a:p>
        </p:txBody>
      </p:sp>
    </p:spTree>
    <p:extLst>
      <p:ext uri="{BB962C8B-B14F-4D97-AF65-F5344CB8AC3E}">
        <p14:creationId xmlns:p14="http://schemas.microsoft.com/office/powerpoint/2010/main" val="2729347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FD3B-C72B-4881-AA2A-F0AF907822A0}"/>
              </a:ext>
            </a:extLst>
          </p:cNvPr>
          <p:cNvSpPr>
            <a:spLocks noGrp="1"/>
          </p:cNvSpPr>
          <p:nvPr>
            <p:ph type="title"/>
          </p:nvPr>
        </p:nvSpPr>
        <p:spPr>
          <a:xfrm>
            <a:off x="839788" y="365125"/>
            <a:ext cx="10515600" cy="450801"/>
          </a:xfrm>
        </p:spPr>
        <p:txBody>
          <a:bodyPr>
            <a:normAutofit/>
          </a:bodyPr>
          <a:lstStyle/>
          <a:p>
            <a:r>
              <a:rPr lang="en-IN" sz="2400" dirty="0"/>
              <a:t>5</a:t>
            </a:r>
          </a:p>
        </p:txBody>
      </p:sp>
      <p:sp>
        <p:nvSpPr>
          <p:cNvPr id="4" name="Content Placeholder 3">
            <a:extLst>
              <a:ext uri="{FF2B5EF4-FFF2-40B4-BE49-F238E27FC236}">
                <a16:creationId xmlns:a16="http://schemas.microsoft.com/office/drawing/2014/main" id="{3789AD72-AAC4-40A2-B6DE-C10581BDE030}"/>
              </a:ext>
            </a:extLst>
          </p:cNvPr>
          <p:cNvSpPr>
            <a:spLocks noGrp="1"/>
          </p:cNvSpPr>
          <p:nvPr>
            <p:ph sz="half" idx="2"/>
          </p:nvPr>
        </p:nvSpPr>
        <p:spPr>
          <a:xfrm>
            <a:off x="839788" y="815926"/>
            <a:ext cx="5157787" cy="5373737"/>
          </a:xfrm>
        </p:spPr>
        <p:txBody>
          <a:bodyPr/>
          <a:lstStyle/>
          <a:p>
            <a:pPr marL="0" indent="0">
              <a:buNone/>
            </a:pPr>
            <a:r>
              <a:rPr lang="en-IN" dirty="0"/>
              <a:t>Decimal to Binary</a:t>
            </a:r>
          </a:p>
          <a:p>
            <a:pPr marL="0" indent="0">
              <a:buNone/>
            </a:pPr>
            <a:endParaRPr lang="en-IN" dirty="0"/>
          </a:p>
          <a:p>
            <a:pPr marL="0" indent="0">
              <a:buNone/>
            </a:pPr>
            <a:r>
              <a:rPr lang="en-IN" dirty="0"/>
              <a:t>2	5	</a:t>
            </a:r>
          </a:p>
          <a:p>
            <a:pPr marL="0" indent="0">
              <a:buNone/>
            </a:pPr>
            <a:r>
              <a:rPr lang="en-IN" dirty="0"/>
              <a:t>2	2	1</a:t>
            </a:r>
          </a:p>
          <a:p>
            <a:pPr marL="0" indent="0">
              <a:buNone/>
            </a:pPr>
            <a:r>
              <a:rPr lang="en-IN" dirty="0"/>
              <a:t>2	1	0</a:t>
            </a:r>
          </a:p>
          <a:p>
            <a:pPr marL="0" indent="0">
              <a:buNone/>
            </a:pPr>
            <a:r>
              <a:rPr lang="en-IN" dirty="0"/>
              <a:t>2	0	1</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5=101</a:t>
            </a:r>
          </a:p>
        </p:txBody>
      </p:sp>
      <p:sp>
        <p:nvSpPr>
          <p:cNvPr id="6" name="Content Placeholder 5">
            <a:extLst>
              <a:ext uri="{FF2B5EF4-FFF2-40B4-BE49-F238E27FC236}">
                <a16:creationId xmlns:a16="http://schemas.microsoft.com/office/drawing/2014/main" id="{ADAD5A3A-AA87-48D3-B3F2-146E403C955C}"/>
              </a:ext>
            </a:extLst>
          </p:cNvPr>
          <p:cNvSpPr>
            <a:spLocks noGrp="1"/>
          </p:cNvSpPr>
          <p:nvPr>
            <p:ph sz="quarter" idx="4"/>
          </p:nvPr>
        </p:nvSpPr>
        <p:spPr>
          <a:xfrm>
            <a:off x="6172200" y="815926"/>
            <a:ext cx="5183188" cy="5373737"/>
          </a:xfrm>
        </p:spPr>
        <p:txBody>
          <a:bodyPr/>
          <a:lstStyle/>
          <a:p>
            <a:pPr marL="0" indent="0">
              <a:buNone/>
            </a:pPr>
            <a:r>
              <a:rPr lang="en-IN" dirty="0"/>
              <a:t>Decimal to </a:t>
            </a:r>
            <a:r>
              <a:rPr lang="en-IN" dirty="0" err="1"/>
              <a:t>Hexa</a:t>
            </a:r>
            <a:r>
              <a:rPr lang="en-IN" dirty="0"/>
              <a:t> Decimal</a:t>
            </a:r>
          </a:p>
          <a:p>
            <a:pPr marL="0" indent="0">
              <a:buNone/>
            </a:pPr>
            <a:r>
              <a:rPr lang="en-IN" dirty="0"/>
              <a:t>16	5	</a:t>
            </a:r>
          </a:p>
          <a:p>
            <a:pPr marL="0" indent="0">
              <a:buNone/>
            </a:pPr>
            <a:r>
              <a:rPr lang="en-IN" dirty="0"/>
              <a:t>16	0	5</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5=5</a:t>
            </a:r>
          </a:p>
        </p:txBody>
      </p:sp>
    </p:spTree>
    <p:extLst>
      <p:ext uri="{BB962C8B-B14F-4D97-AF65-F5344CB8AC3E}">
        <p14:creationId xmlns:p14="http://schemas.microsoft.com/office/powerpoint/2010/main" val="3835271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AE68E6-A455-46D2-B347-20F6E38C8583}"/>
              </a:ext>
            </a:extLst>
          </p:cNvPr>
          <p:cNvSpPr>
            <a:spLocks noGrp="1"/>
          </p:cNvSpPr>
          <p:nvPr>
            <p:ph sz="half" idx="2"/>
          </p:nvPr>
        </p:nvSpPr>
        <p:spPr>
          <a:xfrm>
            <a:off x="839788" y="379828"/>
            <a:ext cx="5157787" cy="5809835"/>
          </a:xfrm>
        </p:spPr>
        <p:txBody>
          <a:bodyPr/>
          <a:lstStyle/>
          <a:p>
            <a:pPr marL="0" indent="0">
              <a:buNone/>
            </a:pPr>
            <a:r>
              <a:rPr lang="en-IN" dirty="0"/>
              <a:t>Decimal to Octal</a:t>
            </a:r>
          </a:p>
          <a:p>
            <a:pPr marL="0" indent="0">
              <a:buNone/>
            </a:pPr>
            <a:r>
              <a:rPr lang="en-IN" dirty="0"/>
              <a:t>8	5	</a:t>
            </a:r>
          </a:p>
          <a:p>
            <a:pPr marL="0" indent="0">
              <a:buNone/>
            </a:pPr>
            <a:r>
              <a:rPr lang="en-IN" dirty="0"/>
              <a:t>8	0	5</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5=5</a:t>
            </a:r>
          </a:p>
          <a:p>
            <a:pPr marL="0" indent="0">
              <a:buNone/>
            </a:pPr>
            <a:endParaRPr lang="en-IN" dirty="0"/>
          </a:p>
        </p:txBody>
      </p:sp>
      <p:sp>
        <p:nvSpPr>
          <p:cNvPr id="6" name="Content Placeholder 5">
            <a:extLst>
              <a:ext uri="{FF2B5EF4-FFF2-40B4-BE49-F238E27FC236}">
                <a16:creationId xmlns:a16="http://schemas.microsoft.com/office/drawing/2014/main" id="{EE282E7A-561A-40DD-BD30-B5201CAA9DDC}"/>
              </a:ext>
            </a:extLst>
          </p:cNvPr>
          <p:cNvSpPr>
            <a:spLocks noGrp="1"/>
          </p:cNvSpPr>
          <p:nvPr>
            <p:ph sz="quarter" idx="4"/>
          </p:nvPr>
        </p:nvSpPr>
        <p:spPr>
          <a:xfrm>
            <a:off x="6172200" y="379828"/>
            <a:ext cx="5183188" cy="5809835"/>
          </a:xfrm>
        </p:spPr>
        <p:txBody>
          <a:bodyPr/>
          <a:lstStyle/>
          <a:p>
            <a:pPr marL="0" indent="0">
              <a:buNone/>
            </a:pPr>
            <a:r>
              <a:rPr lang="en-IN" dirty="0"/>
              <a:t>Decimal of 5</a:t>
            </a:r>
          </a:p>
          <a:p>
            <a:pPr marL="0" indent="0">
              <a:buNone/>
            </a:pPr>
            <a:r>
              <a:rPr lang="en-IN" dirty="0"/>
              <a:t>5=5</a:t>
            </a:r>
          </a:p>
        </p:txBody>
      </p:sp>
    </p:spTree>
    <p:extLst>
      <p:ext uri="{BB962C8B-B14F-4D97-AF65-F5344CB8AC3E}">
        <p14:creationId xmlns:p14="http://schemas.microsoft.com/office/powerpoint/2010/main" val="3356742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8388-09A7-47F4-9C00-15560984F5D0}"/>
              </a:ext>
            </a:extLst>
          </p:cNvPr>
          <p:cNvSpPr>
            <a:spLocks noGrp="1"/>
          </p:cNvSpPr>
          <p:nvPr>
            <p:ph type="title"/>
          </p:nvPr>
        </p:nvSpPr>
        <p:spPr>
          <a:xfrm>
            <a:off x="839788" y="365126"/>
            <a:ext cx="10515600" cy="521140"/>
          </a:xfrm>
        </p:spPr>
        <p:txBody>
          <a:bodyPr>
            <a:normAutofit/>
          </a:bodyPr>
          <a:lstStyle/>
          <a:p>
            <a:r>
              <a:rPr lang="en-IN" sz="2400" dirty="0"/>
              <a:t>72</a:t>
            </a:r>
          </a:p>
        </p:txBody>
      </p:sp>
      <p:sp>
        <p:nvSpPr>
          <p:cNvPr id="4" name="Content Placeholder 3">
            <a:extLst>
              <a:ext uri="{FF2B5EF4-FFF2-40B4-BE49-F238E27FC236}">
                <a16:creationId xmlns:a16="http://schemas.microsoft.com/office/drawing/2014/main" id="{866E83FB-258C-4692-8397-F57B5339EBCA}"/>
              </a:ext>
            </a:extLst>
          </p:cNvPr>
          <p:cNvSpPr>
            <a:spLocks noGrp="1"/>
          </p:cNvSpPr>
          <p:nvPr>
            <p:ph sz="half" idx="2"/>
          </p:nvPr>
        </p:nvSpPr>
        <p:spPr>
          <a:xfrm>
            <a:off x="839788" y="1209822"/>
            <a:ext cx="5157787" cy="4979841"/>
          </a:xfrm>
        </p:spPr>
        <p:txBody>
          <a:bodyPr>
            <a:normAutofit fontScale="77500" lnSpcReduction="20000"/>
          </a:bodyPr>
          <a:lstStyle/>
          <a:p>
            <a:pPr marL="0" indent="0">
              <a:buNone/>
            </a:pPr>
            <a:r>
              <a:rPr lang="en-IN" dirty="0"/>
              <a:t>Decimal to Binary</a:t>
            </a:r>
          </a:p>
          <a:p>
            <a:pPr marL="0" indent="0">
              <a:buNone/>
            </a:pPr>
            <a:endParaRPr lang="en-IN" dirty="0"/>
          </a:p>
          <a:p>
            <a:pPr marL="0" indent="0">
              <a:buNone/>
            </a:pPr>
            <a:r>
              <a:rPr lang="en-IN" dirty="0"/>
              <a:t>2	72	</a:t>
            </a:r>
          </a:p>
          <a:p>
            <a:pPr marL="0" indent="0">
              <a:buNone/>
            </a:pPr>
            <a:r>
              <a:rPr lang="en-IN" dirty="0"/>
              <a:t>2	36	0</a:t>
            </a:r>
          </a:p>
          <a:p>
            <a:pPr marL="0" indent="0">
              <a:buNone/>
            </a:pPr>
            <a:r>
              <a:rPr lang="en-IN" dirty="0"/>
              <a:t>2	18	0</a:t>
            </a:r>
          </a:p>
          <a:p>
            <a:pPr marL="0" indent="0">
              <a:buNone/>
            </a:pPr>
            <a:r>
              <a:rPr lang="en-IN" dirty="0"/>
              <a:t>2	9	0</a:t>
            </a:r>
          </a:p>
          <a:p>
            <a:pPr marL="0" indent="0">
              <a:buNone/>
            </a:pPr>
            <a:r>
              <a:rPr lang="en-IN" dirty="0"/>
              <a:t>2	4	1</a:t>
            </a:r>
          </a:p>
          <a:p>
            <a:pPr marL="0" indent="0">
              <a:buNone/>
            </a:pPr>
            <a:r>
              <a:rPr lang="en-IN" dirty="0"/>
              <a:t>2	2	0</a:t>
            </a:r>
          </a:p>
          <a:p>
            <a:pPr marL="0" indent="0">
              <a:buNone/>
            </a:pPr>
            <a:r>
              <a:rPr lang="en-IN" dirty="0"/>
              <a:t>2	1	0</a:t>
            </a:r>
          </a:p>
          <a:p>
            <a:pPr marL="0" indent="0">
              <a:buNone/>
            </a:pPr>
            <a:r>
              <a:rPr lang="en-IN" dirty="0"/>
              <a:t>2	0	1</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72=1001000</a:t>
            </a:r>
          </a:p>
        </p:txBody>
      </p:sp>
      <p:sp>
        <p:nvSpPr>
          <p:cNvPr id="6" name="Content Placeholder 5">
            <a:extLst>
              <a:ext uri="{FF2B5EF4-FFF2-40B4-BE49-F238E27FC236}">
                <a16:creationId xmlns:a16="http://schemas.microsoft.com/office/drawing/2014/main" id="{80897B81-F15C-4F72-88F9-847087978BAE}"/>
              </a:ext>
            </a:extLst>
          </p:cNvPr>
          <p:cNvSpPr>
            <a:spLocks noGrp="1"/>
          </p:cNvSpPr>
          <p:nvPr>
            <p:ph sz="quarter" idx="4"/>
          </p:nvPr>
        </p:nvSpPr>
        <p:spPr>
          <a:xfrm>
            <a:off x="6172200" y="1209822"/>
            <a:ext cx="5183188" cy="4979841"/>
          </a:xfrm>
        </p:spPr>
        <p:txBody>
          <a:bodyPr>
            <a:normAutofit fontScale="77500" lnSpcReduction="20000"/>
          </a:bodyPr>
          <a:lstStyle/>
          <a:p>
            <a:pPr marL="0" indent="0">
              <a:buNone/>
            </a:pPr>
            <a:r>
              <a:rPr lang="en-IN" dirty="0"/>
              <a:t>Decimal to </a:t>
            </a:r>
            <a:r>
              <a:rPr lang="en-IN" dirty="0" err="1"/>
              <a:t>Hexa</a:t>
            </a:r>
            <a:r>
              <a:rPr lang="en-IN" dirty="0"/>
              <a:t> Decimal</a:t>
            </a:r>
          </a:p>
          <a:p>
            <a:pPr marL="0" indent="0">
              <a:buNone/>
            </a:pPr>
            <a:r>
              <a:rPr lang="en-IN" dirty="0"/>
              <a:t>16	72	</a:t>
            </a:r>
          </a:p>
          <a:p>
            <a:pPr marL="0" indent="0">
              <a:buNone/>
            </a:pPr>
            <a:r>
              <a:rPr lang="en-IN" dirty="0"/>
              <a:t>16	4	8</a:t>
            </a:r>
          </a:p>
          <a:p>
            <a:pPr marL="0" indent="0">
              <a:buNone/>
            </a:pPr>
            <a:r>
              <a:rPr lang="en-IN" dirty="0"/>
              <a:t>16	0	4</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72=48</a:t>
            </a:r>
          </a:p>
          <a:p>
            <a:pPr marL="0" indent="0">
              <a:buNone/>
            </a:pPr>
            <a:endParaRPr lang="en-IN" dirty="0"/>
          </a:p>
        </p:txBody>
      </p:sp>
    </p:spTree>
    <p:extLst>
      <p:ext uri="{BB962C8B-B14F-4D97-AF65-F5344CB8AC3E}">
        <p14:creationId xmlns:p14="http://schemas.microsoft.com/office/powerpoint/2010/main" val="126768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C136-013B-4D53-8982-05B3C03B0A47}"/>
              </a:ext>
            </a:extLst>
          </p:cNvPr>
          <p:cNvSpPr>
            <a:spLocks noGrp="1"/>
          </p:cNvSpPr>
          <p:nvPr>
            <p:ph type="title"/>
          </p:nvPr>
        </p:nvSpPr>
        <p:spPr>
          <a:xfrm>
            <a:off x="838200" y="140678"/>
            <a:ext cx="10515600" cy="540359"/>
          </a:xfrm>
        </p:spPr>
        <p:txBody>
          <a:bodyPr>
            <a:normAutofit/>
          </a:bodyPr>
          <a:lstStyle/>
          <a:p>
            <a:r>
              <a:rPr lang="en-IN" sz="2400" dirty="0"/>
              <a:t>1 - Eclipse has its own compiler. Why it use machine </a:t>
            </a:r>
            <a:r>
              <a:rPr lang="en-IN" sz="2400" dirty="0" err="1"/>
              <a:t>jre</a:t>
            </a:r>
            <a:r>
              <a:rPr lang="en-IN" sz="2400" dirty="0"/>
              <a:t> to execute code.</a:t>
            </a:r>
          </a:p>
        </p:txBody>
      </p:sp>
      <p:sp>
        <p:nvSpPr>
          <p:cNvPr id="3" name="Content Placeholder 2">
            <a:extLst>
              <a:ext uri="{FF2B5EF4-FFF2-40B4-BE49-F238E27FC236}">
                <a16:creationId xmlns:a16="http://schemas.microsoft.com/office/drawing/2014/main" id="{20ED71C5-274C-41C8-95E7-BABFE86C6628}"/>
              </a:ext>
            </a:extLst>
          </p:cNvPr>
          <p:cNvSpPr>
            <a:spLocks noGrp="1"/>
          </p:cNvSpPr>
          <p:nvPr>
            <p:ph idx="1"/>
          </p:nvPr>
        </p:nvSpPr>
        <p:spPr>
          <a:xfrm>
            <a:off x="838200" y="829994"/>
            <a:ext cx="10515600" cy="5346969"/>
          </a:xfrm>
        </p:spPr>
        <p:txBody>
          <a:bodyPr>
            <a:normAutofit fontScale="92500" lnSpcReduction="10000"/>
          </a:bodyPr>
          <a:lstStyle/>
          <a:p>
            <a:pPr fontAlgn="base"/>
            <a:r>
              <a:rPr lang="en-IN" sz="2600" b="1" dirty="0"/>
              <a:t>Eclipse has its own Java compiler, which is called [JDT Core][1] (</a:t>
            </a:r>
            <a:r>
              <a:rPr lang="en-IN" sz="2600" b="1" dirty="0" err="1"/>
              <a:t>org.eclipse.jdt.core</a:t>
            </a:r>
            <a:r>
              <a:rPr lang="en-IN" sz="2600" b="1" dirty="0"/>
              <a:t>)</a:t>
            </a:r>
            <a:r>
              <a:rPr lang="en-IN" sz="2600" dirty="0"/>
              <a:t>. The compiler itself is included in the </a:t>
            </a:r>
            <a:r>
              <a:rPr lang="en-IN" sz="2600" dirty="0" err="1"/>
              <a:t>org.eclipse.jdt.core</a:t>
            </a:r>
            <a:r>
              <a:rPr lang="en-IN" sz="2600" dirty="0"/>
              <a:t> plugin. Eclipse won't use any user installed JDK. Instead it uses its own JDT core to compile Java program due to the following primary reason:</a:t>
            </a:r>
          </a:p>
          <a:p>
            <a:pPr fontAlgn="base"/>
            <a:r>
              <a:rPr lang="en-IN" sz="2600" dirty="0"/>
              <a:t>The primary reason is that JDT core has the ability of </a:t>
            </a:r>
            <a:r>
              <a:rPr lang="en-IN" sz="2600" b="1" dirty="0"/>
              <a:t>incremental compilation</a:t>
            </a:r>
            <a:r>
              <a:rPr lang="en-IN" sz="2600" dirty="0"/>
              <a:t>, which means that it incrementally compiles changes in your code (this is also why Eclipse does not need a compilation button because it automatically compiles when changes are detected). But Oracle's JDK does not support incremental compilation.</a:t>
            </a:r>
          </a:p>
          <a:p>
            <a:pPr fontAlgn="base"/>
            <a:r>
              <a:rPr lang="en-IN" sz="2600" b="1" dirty="0"/>
              <a:t>Does Eclipse's JDT core compiler include a JRE?</a:t>
            </a:r>
            <a:endParaRPr lang="en-IN" sz="2600" dirty="0"/>
          </a:p>
          <a:p>
            <a:pPr fontAlgn="base"/>
            <a:r>
              <a:rPr lang="en-IN" sz="2600" dirty="0"/>
              <a:t>No. JDT core is different from JDK. JDT core is a compiler not including a JRE (while JDK includes JRE). This is why we must specify installed JREs for Eclipse to start.</a:t>
            </a:r>
          </a:p>
          <a:p>
            <a:pPr fontAlgn="base"/>
            <a:r>
              <a:rPr lang="en-IN" sz="2600" dirty="0"/>
              <a:t>In summary, Eclipse uses its own JDT core as the Java compiler. The JDT core compiler does not have a JRE. So Eclipse requires user installed JRE to run the .class code.</a:t>
            </a:r>
          </a:p>
          <a:p>
            <a:pPr marL="0" indent="0">
              <a:buNone/>
            </a:pPr>
            <a:endParaRPr lang="en-IN" dirty="0"/>
          </a:p>
        </p:txBody>
      </p:sp>
    </p:spTree>
    <p:extLst>
      <p:ext uri="{BB962C8B-B14F-4D97-AF65-F5344CB8AC3E}">
        <p14:creationId xmlns:p14="http://schemas.microsoft.com/office/powerpoint/2010/main" val="1996553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A0BBEA-9166-4D2D-BFC3-B76613DD8AE3}"/>
              </a:ext>
            </a:extLst>
          </p:cNvPr>
          <p:cNvSpPr>
            <a:spLocks noGrp="1"/>
          </p:cNvSpPr>
          <p:nvPr>
            <p:ph sz="half" idx="2"/>
          </p:nvPr>
        </p:nvSpPr>
        <p:spPr>
          <a:xfrm>
            <a:off x="839788" y="689317"/>
            <a:ext cx="5157787" cy="5500346"/>
          </a:xfrm>
        </p:spPr>
        <p:txBody>
          <a:bodyPr/>
          <a:lstStyle/>
          <a:p>
            <a:pPr marL="0" indent="0">
              <a:buNone/>
            </a:pPr>
            <a:r>
              <a:rPr lang="en-IN" dirty="0"/>
              <a:t>Decimal to Octal</a:t>
            </a:r>
          </a:p>
          <a:p>
            <a:pPr marL="0" indent="0">
              <a:buNone/>
            </a:pPr>
            <a:r>
              <a:rPr lang="en-IN" dirty="0"/>
              <a:t>8	72	</a:t>
            </a:r>
          </a:p>
          <a:p>
            <a:pPr marL="0" indent="0">
              <a:buNone/>
            </a:pPr>
            <a:r>
              <a:rPr lang="en-IN" dirty="0"/>
              <a:t>8	9	0</a:t>
            </a:r>
          </a:p>
          <a:p>
            <a:pPr marL="0" indent="0">
              <a:buNone/>
            </a:pPr>
            <a:r>
              <a:rPr lang="en-IN" dirty="0"/>
              <a:t>8	1	1</a:t>
            </a:r>
          </a:p>
          <a:p>
            <a:pPr marL="0" indent="0">
              <a:buNone/>
            </a:pPr>
            <a:r>
              <a:rPr lang="en-IN" dirty="0"/>
              <a:t>8	0	1</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72=110</a:t>
            </a:r>
          </a:p>
        </p:txBody>
      </p:sp>
      <p:sp>
        <p:nvSpPr>
          <p:cNvPr id="6" name="Content Placeholder 5">
            <a:extLst>
              <a:ext uri="{FF2B5EF4-FFF2-40B4-BE49-F238E27FC236}">
                <a16:creationId xmlns:a16="http://schemas.microsoft.com/office/drawing/2014/main" id="{367C89CD-1E96-4484-A960-978D98D5397E}"/>
              </a:ext>
            </a:extLst>
          </p:cNvPr>
          <p:cNvSpPr>
            <a:spLocks noGrp="1"/>
          </p:cNvSpPr>
          <p:nvPr>
            <p:ph sz="quarter" idx="4"/>
          </p:nvPr>
        </p:nvSpPr>
        <p:spPr>
          <a:xfrm>
            <a:off x="6172200" y="689317"/>
            <a:ext cx="5183188" cy="5500346"/>
          </a:xfrm>
        </p:spPr>
        <p:txBody>
          <a:bodyPr/>
          <a:lstStyle/>
          <a:p>
            <a:pPr marL="0" indent="0">
              <a:buNone/>
            </a:pPr>
            <a:r>
              <a:rPr lang="en-IN" dirty="0"/>
              <a:t>Decimal of 72</a:t>
            </a:r>
          </a:p>
          <a:p>
            <a:pPr marL="0" indent="0">
              <a:buNone/>
            </a:pPr>
            <a:r>
              <a:rPr lang="en-IN" dirty="0"/>
              <a:t>72=72</a:t>
            </a:r>
          </a:p>
        </p:txBody>
      </p:sp>
    </p:spTree>
    <p:extLst>
      <p:ext uri="{BB962C8B-B14F-4D97-AF65-F5344CB8AC3E}">
        <p14:creationId xmlns:p14="http://schemas.microsoft.com/office/powerpoint/2010/main" val="333145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158C-3486-474B-B7B8-BAC023567CB8}"/>
              </a:ext>
            </a:extLst>
          </p:cNvPr>
          <p:cNvSpPr>
            <a:spLocks noGrp="1"/>
          </p:cNvSpPr>
          <p:nvPr>
            <p:ph type="title"/>
          </p:nvPr>
        </p:nvSpPr>
        <p:spPr>
          <a:xfrm>
            <a:off x="839788" y="365125"/>
            <a:ext cx="10515600" cy="450801"/>
          </a:xfrm>
        </p:spPr>
        <p:txBody>
          <a:bodyPr>
            <a:normAutofit/>
          </a:bodyPr>
          <a:lstStyle/>
          <a:p>
            <a:r>
              <a:rPr lang="en-IN" sz="2400" dirty="0"/>
              <a:t>34</a:t>
            </a:r>
          </a:p>
        </p:txBody>
      </p:sp>
      <p:sp>
        <p:nvSpPr>
          <p:cNvPr id="4" name="Content Placeholder 3">
            <a:extLst>
              <a:ext uri="{FF2B5EF4-FFF2-40B4-BE49-F238E27FC236}">
                <a16:creationId xmlns:a16="http://schemas.microsoft.com/office/drawing/2014/main" id="{97AF82EA-B98F-4E1F-83F4-224A9ECFB27E}"/>
              </a:ext>
            </a:extLst>
          </p:cNvPr>
          <p:cNvSpPr>
            <a:spLocks noGrp="1"/>
          </p:cNvSpPr>
          <p:nvPr>
            <p:ph sz="half" idx="2"/>
          </p:nvPr>
        </p:nvSpPr>
        <p:spPr>
          <a:xfrm>
            <a:off x="839788" y="998806"/>
            <a:ext cx="5157787" cy="5190857"/>
          </a:xfrm>
        </p:spPr>
        <p:txBody>
          <a:bodyPr>
            <a:normAutofit fontScale="92500" lnSpcReduction="20000"/>
          </a:bodyPr>
          <a:lstStyle/>
          <a:p>
            <a:pPr marL="0" indent="0">
              <a:buNone/>
            </a:pPr>
            <a:r>
              <a:rPr lang="en-IN" dirty="0"/>
              <a:t>Decimal to Binary</a:t>
            </a:r>
          </a:p>
          <a:p>
            <a:pPr marL="0" indent="0">
              <a:buNone/>
            </a:pPr>
            <a:endParaRPr lang="en-IN" dirty="0"/>
          </a:p>
          <a:p>
            <a:pPr marL="0" indent="0">
              <a:buNone/>
            </a:pPr>
            <a:r>
              <a:rPr lang="en-IN" dirty="0"/>
              <a:t>2	34	</a:t>
            </a:r>
          </a:p>
          <a:p>
            <a:pPr marL="0" indent="0">
              <a:buNone/>
            </a:pPr>
            <a:r>
              <a:rPr lang="en-IN" dirty="0"/>
              <a:t>2	17	0</a:t>
            </a:r>
          </a:p>
          <a:p>
            <a:pPr marL="0" indent="0">
              <a:buNone/>
            </a:pPr>
            <a:r>
              <a:rPr lang="en-IN" dirty="0"/>
              <a:t>2	8	1</a:t>
            </a:r>
          </a:p>
          <a:p>
            <a:pPr marL="0" indent="0">
              <a:buNone/>
            </a:pPr>
            <a:r>
              <a:rPr lang="en-IN" dirty="0"/>
              <a:t>2	4	0</a:t>
            </a:r>
          </a:p>
          <a:p>
            <a:pPr marL="0" indent="0">
              <a:buNone/>
            </a:pPr>
            <a:r>
              <a:rPr lang="en-IN" dirty="0"/>
              <a:t>2	2	0</a:t>
            </a:r>
          </a:p>
          <a:p>
            <a:pPr marL="0" indent="0">
              <a:buNone/>
            </a:pPr>
            <a:r>
              <a:rPr lang="en-IN" dirty="0"/>
              <a:t>2	1	0</a:t>
            </a:r>
          </a:p>
          <a:p>
            <a:pPr marL="0" indent="0">
              <a:buNone/>
            </a:pPr>
            <a:r>
              <a:rPr lang="en-IN" dirty="0"/>
              <a:t>2	0	1</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34=100010</a:t>
            </a:r>
          </a:p>
        </p:txBody>
      </p:sp>
      <p:sp>
        <p:nvSpPr>
          <p:cNvPr id="6" name="Content Placeholder 5">
            <a:extLst>
              <a:ext uri="{FF2B5EF4-FFF2-40B4-BE49-F238E27FC236}">
                <a16:creationId xmlns:a16="http://schemas.microsoft.com/office/drawing/2014/main" id="{F12EE5BE-F2B5-4B0E-B13E-2CDFCF5112E2}"/>
              </a:ext>
            </a:extLst>
          </p:cNvPr>
          <p:cNvSpPr>
            <a:spLocks noGrp="1"/>
          </p:cNvSpPr>
          <p:nvPr>
            <p:ph sz="quarter" idx="4"/>
          </p:nvPr>
        </p:nvSpPr>
        <p:spPr>
          <a:xfrm>
            <a:off x="6172200" y="998806"/>
            <a:ext cx="5183188" cy="5190857"/>
          </a:xfrm>
        </p:spPr>
        <p:txBody>
          <a:bodyPr>
            <a:normAutofit fontScale="92500" lnSpcReduction="20000"/>
          </a:bodyPr>
          <a:lstStyle/>
          <a:p>
            <a:pPr marL="0" indent="0">
              <a:buNone/>
            </a:pPr>
            <a:r>
              <a:rPr lang="en-IN" dirty="0"/>
              <a:t>Decimal to </a:t>
            </a:r>
            <a:r>
              <a:rPr lang="en-IN" dirty="0" err="1"/>
              <a:t>Hexa</a:t>
            </a:r>
            <a:r>
              <a:rPr lang="en-IN" dirty="0"/>
              <a:t> Decimal</a:t>
            </a:r>
          </a:p>
          <a:p>
            <a:pPr marL="0" indent="0">
              <a:buNone/>
            </a:pPr>
            <a:r>
              <a:rPr lang="en-IN" dirty="0"/>
              <a:t>16	34	</a:t>
            </a:r>
          </a:p>
          <a:p>
            <a:pPr marL="0" indent="0">
              <a:buNone/>
            </a:pPr>
            <a:r>
              <a:rPr lang="en-IN" dirty="0"/>
              <a:t>16	2	2</a:t>
            </a:r>
          </a:p>
          <a:p>
            <a:pPr marL="0" indent="0">
              <a:buNone/>
            </a:pPr>
            <a:r>
              <a:rPr lang="en-IN" dirty="0"/>
              <a:t>16	0	2</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34=22</a:t>
            </a:r>
          </a:p>
          <a:p>
            <a:pPr marL="0" indent="0">
              <a:buNone/>
            </a:pPr>
            <a:endParaRPr lang="en-IN" dirty="0"/>
          </a:p>
        </p:txBody>
      </p:sp>
    </p:spTree>
    <p:extLst>
      <p:ext uri="{BB962C8B-B14F-4D97-AF65-F5344CB8AC3E}">
        <p14:creationId xmlns:p14="http://schemas.microsoft.com/office/powerpoint/2010/main" val="3637040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BAA1824-0F4C-4AB7-ACA6-80DF7120C4B5}"/>
              </a:ext>
            </a:extLst>
          </p:cNvPr>
          <p:cNvSpPr>
            <a:spLocks noGrp="1"/>
          </p:cNvSpPr>
          <p:nvPr>
            <p:ph sz="half" idx="2"/>
          </p:nvPr>
        </p:nvSpPr>
        <p:spPr>
          <a:xfrm>
            <a:off x="839788" y="436098"/>
            <a:ext cx="5157787" cy="5753565"/>
          </a:xfrm>
        </p:spPr>
        <p:txBody>
          <a:bodyPr/>
          <a:lstStyle/>
          <a:p>
            <a:pPr marL="0" indent="0">
              <a:buNone/>
            </a:pPr>
            <a:r>
              <a:rPr lang="en-IN" dirty="0"/>
              <a:t>Decimal to Octal</a:t>
            </a:r>
          </a:p>
          <a:p>
            <a:pPr marL="0" indent="0">
              <a:buNone/>
            </a:pPr>
            <a:r>
              <a:rPr lang="en-IN" dirty="0"/>
              <a:t>8	34	</a:t>
            </a:r>
          </a:p>
          <a:p>
            <a:pPr marL="0" indent="0">
              <a:buNone/>
            </a:pPr>
            <a:r>
              <a:rPr lang="en-IN" dirty="0"/>
              <a:t>8	4	2</a:t>
            </a:r>
          </a:p>
          <a:p>
            <a:pPr marL="0" indent="0">
              <a:buNone/>
            </a:pPr>
            <a:r>
              <a:rPr lang="en-IN" dirty="0"/>
              <a:t>8	0	4</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34=42</a:t>
            </a:r>
          </a:p>
          <a:p>
            <a:pPr marL="0" indent="0">
              <a:buNone/>
            </a:pPr>
            <a:endParaRPr lang="en-IN" dirty="0"/>
          </a:p>
        </p:txBody>
      </p:sp>
      <p:sp>
        <p:nvSpPr>
          <p:cNvPr id="6" name="Content Placeholder 5">
            <a:extLst>
              <a:ext uri="{FF2B5EF4-FFF2-40B4-BE49-F238E27FC236}">
                <a16:creationId xmlns:a16="http://schemas.microsoft.com/office/drawing/2014/main" id="{9B9DF913-7952-4AAE-A9C0-ACF166F29FC7}"/>
              </a:ext>
            </a:extLst>
          </p:cNvPr>
          <p:cNvSpPr>
            <a:spLocks noGrp="1"/>
          </p:cNvSpPr>
          <p:nvPr>
            <p:ph sz="quarter" idx="4"/>
          </p:nvPr>
        </p:nvSpPr>
        <p:spPr>
          <a:xfrm>
            <a:off x="6172200" y="436098"/>
            <a:ext cx="5183188" cy="5753565"/>
          </a:xfrm>
        </p:spPr>
        <p:txBody>
          <a:bodyPr/>
          <a:lstStyle/>
          <a:p>
            <a:pPr marL="0" indent="0">
              <a:buNone/>
            </a:pPr>
            <a:r>
              <a:rPr lang="en-IN" dirty="0"/>
              <a:t>Decimal to 34</a:t>
            </a:r>
          </a:p>
          <a:p>
            <a:pPr marL="0" indent="0">
              <a:buNone/>
            </a:pPr>
            <a:r>
              <a:rPr lang="en-IN" dirty="0"/>
              <a:t>34=34</a:t>
            </a:r>
          </a:p>
        </p:txBody>
      </p:sp>
    </p:spTree>
    <p:extLst>
      <p:ext uri="{BB962C8B-B14F-4D97-AF65-F5344CB8AC3E}">
        <p14:creationId xmlns:p14="http://schemas.microsoft.com/office/powerpoint/2010/main" val="4197346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1332-13AF-4DDB-94F3-AAB2E3C77E54}"/>
              </a:ext>
            </a:extLst>
          </p:cNvPr>
          <p:cNvSpPr>
            <a:spLocks noGrp="1"/>
          </p:cNvSpPr>
          <p:nvPr>
            <p:ph type="title"/>
          </p:nvPr>
        </p:nvSpPr>
        <p:spPr>
          <a:xfrm>
            <a:off x="839788" y="365125"/>
            <a:ext cx="10515600" cy="619613"/>
          </a:xfrm>
        </p:spPr>
        <p:txBody>
          <a:bodyPr>
            <a:normAutofit/>
          </a:bodyPr>
          <a:lstStyle/>
          <a:p>
            <a:r>
              <a:rPr lang="en-IN" sz="2400" dirty="0"/>
              <a:t>56</a:t>
            </a:r>
          </a:p>
        </p:txBody>
      </p:sp>
      <p:sp>
        <p:nvSpPr>
          <p:cNvPr id="4" name="Content Placeholder 3">
            <a:extLst>
              <a:ext uri="{FF2B5EF4-FFF2-40B4-BE49-F238E27FC236}">
                <a16:creationId xmlns:a16="http://schemas.microsoft.com/office/drawing/2014/main" id="{91866042-55AC-4D6A-825C-BF2E0261FF94}"/>
              </a:ext>
            </a:extLst>
          </p:cNvPr>
          <p:cNvSpPr>
            <a:spLocks noGrp="1"/>
          </p:cNvSpPr>
          <p:nvPr>
            <p:ph sz="half" idx="2"/>
          </p:nvPr>
        </p:nvSpPr>
        <p:spPr>
          <a:xfrm>
            <a:off x="839788" y="984738"/>
            <a:ext cx="5157787" cy="5204925"/>
          </a:xfrm>
        </p:spPr>
        <p:txBody>
          <a:bodyPr>
            <a:normAutofit fontScale="92500" lnSpcReduction="20000"/>
          </a:bodyPr>
          <a:lstStyle/>
          <a:p>
            <a:pPr marL="0" indent="0">
              <a:buNone/>
            </a:pPr>
            <a:r>
              <a:rPr lang="en-IN" dirty="0"/>
              <a:t>Decimal to Binary</a:t>
            </a:r>
          </a:p>
          <a:p>
            <a:pPr marL="0" indent="0">
              <a:buNone/>
            </a:pPr>
            <a:endParaRPr lang="en-IN" dirty="0"/>
          </a:p>
          <a:p>
            <a:pPr marL="0" indent="0">
              <a:buNone/>
            </a:pPr>
            <a:r>
              <a:rPr lang="en-IN" dirty="0"/>
              <a:t>2	56	</a:t>
            </a:r>
          </a:p>
          <a:p>
            <a:pPr marL="0" indent="0">
              <a:buNone/>
            </a:pPr>
            <a:r>
              <a:rPr lang="en-IN" dirty="0"/>
              <a:t>2	28	0</a:t>
            </a:r>
          </a:p>
          <a:p>
            <a:pPr marL="0" indent="0">
              <a:buNone/>
            </a:pPr>
            <a:r>
              <a:rPr lang="en-IN" dirty="0"/>
              <a:t>2	14	0</a:t>
            </a:r>
          </a:p>
          <a:p>
            <a:pPr marL="0" indent="0">
              <a:buNone/>
            </a:pPr>
            <a:r>
              <a:rPr lang="en-IN" dirty="0"/>
              <a:t>2	7	0</a:t>
            </a:r>
          </a:p>
          <a:p>
            <a:pPr marL="0" indent="0">
              <a:buNone/>
            </a:pPr>
            <a:r>
              <a:rPr lang="en-IN" dirty="0"/>
              <a:t>2	3	1</a:t>
            </a:r>
          </a:p>
          <a:p>
            <a:pPr marL="0" indent="0">
              <a:buNone/>
            </a:pPr>
            <a:r>
              <a:rPr lang="en-IN" dirty="0"/>
              <a:t>2	1	1</a:t>
            </a:r>
          </a:p>
          <a:p>
            <a:pPr marL="0" indent="0">
              <a:buNone/>
            </a:pPr>
            <a:r>
              <a:rPr lang="en-IN" dirty="0"/>
              <a:t>2	0	1</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56=111000</a:t>
            </a:r>
          </a:p>
        </p:txBody>
      </p:sp>
      <p:sp>
        <p:nvSpPr>
          <p:cNvPr id="6" name="Content Placeholder 5">
            <a:extLst>
              <a:ext uri="{FF2B5EF4-FFF2-40B4-BE49-F238E27FC236}">
                <a16:creationId xmlns:a16="http://schemas.microsoft.com/office/drawing/2014/main" id="{FB823F07-7FF4-40B7-B2F3-4C709885C8B5}"/>
              </a:ext>
            </a:extLst>
          </p:cNvPr>
          <p:cNvSpPr>
            <a:spLocks noGrp="1"/>
          </p:cNvSpPr>
          <p:nvPr>
            <p:ph sz="quarter" idx="4"/>
          </p:nvPr>
        </p:nvSpPr>
        <p:spPr>
          <a:xfrm>
            <a:off x="6172200" y="984738"/>
            <a:ext cx="5183188" cy="5204925"/>
          </a:xfrm>
        </p:spPr>
        <p:txBody>
          <a:bodyPr>
            <a:normAutofit fontScale="92500" lnSpcReduction="20000"/>
          </a:bodyPr>
          <a:lstStyle/>
          <a:p>
            <a:pPr marL="0" indent="0">
              <a:buNone/>
            </a:pPr>
            <a:r>
              <a:rPr lang="en-IN" dirty="0"/>
              <a:t>Decimal to </a:t>
            </a:r>
            <a:r>
              <a:rPr lang="en-IN" dirty="0" err="1"/>
              <a:t>Hexa</a:t>
            </a:r>
            <a:r>
              <a:rPr lang="en-IN" dirty="0"/>
              <a:t> Decimal</a:t>
            </a:r>
          </a:p>
          <a:p>
            <a:pPr marL="0" indent="0">
              <a:buNone/>
            </a:pPr>
            <a:r>
              <a:rPr lang="en-IN" dirty="0"/>
              <a:t>16	56	</a:t>
            </a:r>
          </a:p>
          <a:p>
            <a:pPr marL="0" indent="0">
              <a:buNone/>
            </a:pPr>
            <a:r>
              <a:rPr lang="en-IN" dirty="0"/>
              <a:t>16	3	8</a:t>
            </a:r>
          </a:p>
          <a:p>
            <a:pPr marL="0" indent="0">
              <a:buNone/>
            </a:pPr>
            <a:r>
              <a:rPr lang="en-IN" dirty="0"/>
              <a:t>16	0	3</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56=38</a:t>
            </a:r>
          </a:p>
        </p:txBody>
      </p:sp>
    </p:spTree>
    <p:extLst>
      <p:ext uri="{BB962C8B-B14F-4D97-AF65-F5344CB8AC3E}">
        <p14:creationId xmlns:p14="http://schemas.microsoft.com/office/powerpoint/2010/main" val="767760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2506B94-C662-430A-AA41-6EEBCDE012EC}"/>
              </a:ext>
            </a:extLst>
          </p:cNvPr>
          <p:cNvSpPr>
            <a:spLocks noGrp="1"/>
          </p:cNvSpPr>
          <p:nvPr>
            <p:ph sz="half" idx="2"/>
          </p:nvPr>
        </p:nvSpPr>
        <p:spPr>
          <a:xfrm>
            <a:off x="839788" y="562708"/>
            <a:ext cx="5157787" cy="5626955"/>
          </a:xfrm>
        </p:spPr>
        <p:txBody>
          <a:bodyPr/>
          <a:lstStyle/>
          <a:p>
            <a:pPr marL="0" indent="0">
              <a:buNone/>
            </a:pPr>
            <a:r>
              <a:rPr lang="en-IN" dirty="0"/>
              <a:t>Decimal to Octal</a:t>
            </a:r>
          </a:p>
          <a:p>
            <a:pPr marL="0" indent="0">
              <a:buNone/>
            </a:pPr>
            <a:r>
              <a:rPr lang="en-IN" dirty="0"/>
              <a:t>8	56	</a:t>
            </a:r>
          </a:p>
          <a:p>
            <a:pPr marL="0" indent="0">
              <a:buNone/>
            </a:pPr>
            <a:r>
              <a:rPr lang="en-IN" dirty="0"/>
              <a:t>8	7	0</a:t>
            </a:r>
          </a:p>
          <a:p>
            <a:pPr marL="0" indent="0">
              <a:buNone/>
            </a:pPr>
            <a:r>
              <a:rPr lang="en-IN" dirty="0"/>
              <a:t>8	0	7</a:t>
            </a:r>
          </a:p>
          <a:p>
            <a:pPr marL="0" indent="0">
              <a:buNone/>
            </a:pPr>
            <a:endParaRPr lang="en-IN" dirty="0"/>
          </a:p>
          <a:p>
            <a:pPr marL="0" indent="0">
              <a:buNone/>
            </a:pPr>
            <a:r>
              <a:rPr lang="en-IN" dirty="0"/>
              <a:t>Write the </a:t>
            </a:r>
            <a:r>
              <a:rPr lang="en-IN" dirty="0" err="1"/>
              <a:t>Ramainders</a:t>
            </a:r>
            <a:r>
              <a:rPr lang="en-IN" dirty="0"/>
              <a:t> from bottom to top</a:t>
            </a:r>
          </a:p>
          <a:p>
            <a:pPr marL="0" indent="0">
              <a:buNone/>
            </a:pPr>
            <a:r>
              <a:rPr lang="en-IN" dirty="0"/>
              <a:t>56=70</a:t>
            </a:r>
          </a:p>
        </p:txBody>
      </p:sp>
      <p:sp>
        <p:nvSpPr>
          <p:cNvPr id="6" name="Content Placeholder 5">
            <a:extLst>
              <a:ext uri="{FF2B5EF4-FFF2-40B4-BE49-F238E27FC236}">
                <a16:creationId xmlns:a16="http://schemas.microsoft.com/office/drawing/2014/main" id="{D9B50875-B122-4D0D-B722-80894D38FE48}"/>
              </a:ext>
            </a:extLst>
          </p:cNvPr>
          <p:cNvSpPr>
            <a:spLocks noGrp="1"/>
          </p:cNvSpPr>
          <p:nvPr>
            <p:ph sz="quarter" idx="4"/>
          </p:nvPr>
        </p:nvSpPr>
        <p:spPr>
          <a:xfrm>
            <a:off x="6172200" y="562708"/>
            <a:ext cx="5183188" cy="5626955"/>
          </a:xfrm>
        </p:spPr>
        <p:txBody>
          <a:bodyPr/>
          <a:lstStyle/>
          <a:p>
            <a:pPr marL="0" indent="0">
              <a:buNone/>
            </a:pPr>
            <a:r>
              <a:rPr lang="en-IN" dirty="0"/>
              <a:t>Decimal of 56</a:t>
            </a:r>
          </a:p>
          <a:p>
            <a:pPr marL="0" indent="0">
              <a:buNone/>
            </a:pPr>
            <a:r>
              <a:rPr lang="en-IN" dirty="0"/>
              <a:t>56=56</a:t>
            </a:r>
          </a:p>
        </p:txBody>
      </p:sp>
    </p:spTree>
    <p:extLst>
      <p:ext uri="{BB962C8B-B14F-4D97-AF65-F5344CB8AC3E}">
        <p14:creationId xmlns:p14="http://schemas.microsoft.com/office/powerpoint/2010/main" val="374281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7099-3679-4379-B96D-1526B59A5863}"/>
              </a:ext>
            </a:extLst>
          </p:cNvPr>
          <p:cNvSpPr>
            <a:spLocks noGrp="1"/>
          </p:cNvSpPr>
          <p:nvPr>
            <p:ph type="title"/>
          </p:nvPr>
        </p:nvSpPr>
        <p:spPr>
          <a:xfrm>
            <a:off x="838200" y="365125"/>
            <a:ext cx="10515600" cy="563343"/>
          </a:xfrm>
        </p:spPr>
        <p:txBody>
          <a:bodyPr>
            <a:normAutofit/>
          </a:bodyPr>
          <a:lstStyle/>
          <a:p>
            <a:r>
              <a:rPr lang="en-IN" sz="2400" b="1" dirty="0"/>
              <a:t>Conditional statement(if, else)</a:t>
            </a:r>
          </a:p>
        </p:txBody>
      </p:sp>
      <p:sp>
        <p:nvSpPr>
          <p:cNvPr id="3" name="Content Placeholder 2">
            <a:extLst>
              <a:ext uri="{FF2B5EF4-FFF2-40B4-BE49-F238E27FC236}">
                <a16:creationId xmlns:a16="http://schemas.microsoft.com/office/drawing/2014/main" id="{BF03A507-7FD1-4708-8BCE-41D17A8FBE6D}"/>
              </a:ext>
            </a:extLst>
          </p:cNvPr>
          <p:cNvSpPr>
            <a:spLocks noGrp="1"/>
          </p:cNvSpPr>
          <p:nvPr>
            <p:ph idx="1"/>
          </p:nvPr>
        </p:nvSpPr>
        <p:spPr>
          <a:xfrm>
            <a:off x="838200" y="928468"/>
            <a:ext cx="10515600" cy="5248495"/>
          </a:xfrm>
        </p:spPr>
        <p:txBody>
          <a:bodyPr/>
          <a:lstStyle/>
          <a:p>
            <a:pPr marL="0" indent="0">
              <a:buNone/>
            </a:pPr>
            <a:r>
              <a:rPr lang="en-IN" dirty="0"/>
              <a:t>Java has the following conditional statements:</a:t>
            </a:r>
          </a:p>
          <a:p>
            <a:pPr marL="0" indent="0">
              <a:buNone/>
            </a:pPr>
            <a:endParaRPr lang="en-IN" dirty="0"/>
          </a:p>
          <a:p>
            <a:r>
              <a:rPr lang="en-IN" dirty="0"/>
              <a:t>Use </a:t>
            </a:r>
            <a:r>
              <a:rPr lang="en-IN" b="1" dirty="0"/>
              <a:t>if</a:t>
            </a:r>
            <a:r>
              <a:rPr lang="en-IN" dirty="0"/>
              <a:t> to specify a block of code to be executed, if a specified condition is true</a:t>
            </a:r>
          </a:p>
          <a:p>
            <a:r>
              <a:rPr lang="en-IN" dirty="0"/>
              <a:t>Use </a:t>
            </a:r>
            <a:r>
              <a:rPr lang="en-IN" b="1" dirty="0"/>
              <a:t>else</a:t>
            </a:r>
            <a:r>
              <a:rPr lang="en-IN" dirty="0"/>
              <a:t> to specify a block of code to be executed, if the same condition is false</a:t>
            </a:r>
          </a:p>
          <a:p>
            <a:r>
              <a:rPr lang="en-IN" dirty="0"/>
              <a:t>Use </a:t>
            </a:r>
            <a:r>
              <a:rPr lang="en-IN" b="1" dirty="0"/>
              <a:t>else if </a:t>
            </a:r>
            <a:r>
              <a:rPr lang="en-IN" dirty="0"/>
              <a:t>to specify a new condition to test, if the first condition is false</a:t>
            </a:r>
          </a:p>
          <a:p>
            <a:r>
              <a:rPr lang="en-IN" dirty="0"/>
              <a:t>Use </a:t>
            </a:r>
            <a:r>
              <a:rPr lang="en-IN" b="1" dirty="0"/>
              <a:t>switch</a:t>
            </a:r>
            <a:r>
              <a:rPr lang="en-IN" dirty="0"/>
              <a:t> to specify many alternative blocks of code to be executed</a:t>
            </a:r>
          </a:p>
          <a:p>
            <a:pPr marL="0" indent="0">
              <a:buNone/>
            </a:pPr>
            <a:endParaRPr lang="en-IN" dirty="0"/>
          </a:p>
        </p:txBody>
      </p:sp>
    </p:spTree>
    <p:extLst>
      <p:ext uri="{BB962C8B-B14F-4D97-AF65-F5344CB8AC3E}">
        <p14:creationId xmlns:p14="http://schemas.microsoft.com/office/powerpoint/2010/main" val="291746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B296-A109-420B-940E-2C00CBD4FF94}"/>
              </a:ext>
            </a:extLst>
          </p:cNvPr>
          <p:cNvSpPr>
            <a:spLocks noGrp="1"/>
          </p:cNvSpPr>
          <p:nvPr>
            <p:ph type="title"/>
          </p:nvPr>
        </p:nvSpPr>
        <p:spPr>
          <a:xfrm>
            <a:off x="838200" y="365126"/>
            <a:ext cx="10515600" cy="788426"/>
          </a:xfrm>
        </p:spPr>
        <p:txBody>
          <a:bodyPr/>
          <a:lstStyle/>
          <a:p>
            <a:r>
              <a:rPr lang="en-IN" dirty="0"/>
              <a:t>The if Statement</a:t>
            </a:r>
          </a:p>
        </p:txBody>
      </p:sp>
      <p:sp>
        <p:nvSpPr>
          <p:cNvPr id="3" name="Content Placeholder 2">
            <a:extLst>
              <a:ext uri="{FF2B5EF4-FFF2-40B4-BE49-F238E27FC236}">
                <a16:creationId xmlns:a16="http://schemas.microsoft.com/office/drawing/2014/main" id="{00DFE56A-90FE-4C3A-AE90-78B8A5062F5D}"/>
              </a:ext>
            </a:extLst>
          </p:cNvPr>
          <p:cNvSpPr>
            <a:spLocks noGrp="1"/>
          </p:cNvSpPr>
          <p:nvPr>
            <p:ph idx="1"/>
          </p:nvPr>
        </p:nvSpPr>
        <p:spPr/>
        <p:txBody>
          <a:bodyPr/>
          <a:lstStyle/>
          <a:p>
            <a:r>
              <a:rPr lang="en-IN" dirty="0"/>
              <a:t>Use the if statement to specify a block of Java code to be executed if a condition is true.</a:t>
            </a:r>
          </a:p>
          <a:p>
            <a:pPr marL="0" indent="0">
              <a:buNone/>
            </a:pPr>
            <a:endParaRPr lang="en-IN" dirty="0"/>
          </a:p>
          <a:p>
            <a:r>
              <a:rPr lang="en-IN"/>
              <a:t>Syntax</a:t>
            </a:r>
            <a:endParaRPr lang="en-IN" dirty="0"/>
          </a:p>
          <a:p>
            <a:r>
              <a:rPr lang="en-IN" dirty="0"/>
              <a:t>if (condition)</a:t>
            </a:r>
          </a:p>
          <a:p>
            <a:r>
              <a:rPr lang="en-IN" dirty="0"/>
              <a:t>{</a:t>
            </a:r>
          </a:p>
          <a:p>
            <a:r>
              <a:rPr lang="en-IN" dirty="0"/>
              <a:t>  // block of code to be executed if the condition is true</a:t>
            </a:r>
          </a:p>
          <a:p>
            <a:r>
              <a:rPr lang="en-IN" dirty="0"/>
              <a:t>}</a:t>
            </a:r>
          </a:p>
        </p:txBody>
      </p:sp>
    </p:spTree>
    <p:extLst>
      <p:ext uri="{BB962C8B-B14F-4D97-AF65-F5344CB8AC3E}">
        <p14:creationId xmlns:p14="http://schemas.microsoft.com/office/powerpoint/2010/main" val="387451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56CC-3DFB-4D38-9C68-91D52EEB371B}"/>
              </a:ext>
            </a:extLst>
          </p:cNvPr>
          <p:cNvSpPr>
            <a:spLocks noGrp="1"/>
          </p:cNvSpPr>
          <p:nvPr>
            <p:ph type="title"/>
          </p:nvPr>
        </p:nvSpPr>
        <p:spPr/>
        <p:txBody>
          <a:bodyPr>
            <a:normAutofit/>
          </a:bodyPr>
          <a:lstStyle/>
          <a:p>
            <a:r>
              <a:rPr lang="en-IN" sz="2000" dirty="0"/>
              <a:t>In the example below, we test two values to find out if 20 is greater than 18. If the condition is true, print some text:</a:t>
            </a:r>
          </a:p>
        </p:txBody>
      </p:sp>
      <p:sp>
        <p:nvSpPr>
          <p:cNvPr id="3" name="Content Placeholder 2">
            <a:extLst>
              <a:ext uri="{FF2B5EF4-FFF2-40B4-BE49-F238E27FC236}">
                <a16:creationId xmlns:a16="http://schemas.microsoft.com/office/drawing/2014/main" id="{C5140A8A-97C4-48B4-AFEB-A9E8CBF0F160}"/>
              </a:ext>
            </a:extLst>
          </p:cNvPr>
          <p:cNvSpPr>
            <a:spLocks noGrp="1"/>
          </p:cNvSpPr>
          <p:nvPr>
            <p:ph idx="1"/>
          </p:nvPr>
        </p:nvSpPr>
        <p:spPr/>
        <p:txBody>
          <a:bodyPr>
            <a:normAutofit fontScale="77500" lnSpcReduction="20000"/>
          </a:bodyPr>
          <a:lstStyle/>
          <a:p>
            <a:pPr marL="0" indent="0">
              <a:buNone/>
            </a:pPr>
            <a:r>
              <a:rPr lang="en-IN" dirty="0"/>
              <a:t>if (10 &gt; 9)</a:t>
            </a:r>
          </a:p>
          <a:p>
            <a:pPr marL="0" indent="0">
              <a:buNone/>
            </a:pPr>
            <a:r>
              <a:rPr lang="en-IN" dirty="0"/>
              <a:t>{</a:t>
            </a:r>
          </a:p>
          <a:p>
            <a:pPr marL="0" indent="0">
              <a:buNone/>
            </a:pPr>
            <a:r>
              <a:rPr lang="en-IN" dirty="0"/>
              <a:t> </a:t>
            </a:r>
            <a:r>
              <a:rPr lang="en-IN" dirty="0" err="1"/>
              <a:t>System.out.println</a:t>
            </a:r>
            <a:r>
              <a:rPr lang="en-IN" dirty="0"/>
              <a:t>(“10 is greater than 9");</a:t>
            </a:r>
          </a:p>
          <a:p>
            <a:pPr marL="0" indent="0">
              <a:buNone/>
            </a:pPr>
            <a:r>
              <a:rPr lang="en-IN" dirty="0"/>
              <a:t>}</a:t>
            </a:r>
          </a:p>
          <a:p>
            <a:pPr marL="0" indent="0">
              <a:buNone/>
            </a:pPr>
            <a:endParaRPr lang="en-IN" dirty="0"/>
          </a:p>
          <a:p>
            <a:pPr marL="0" indent="0">
              <a:buNone/>
            </a:pPr>
            <a:r>
              <a:rPr lang="en-IN" dirty="0"/>
              <a:t>Example 2:</a:t>
            </a:r>
          </a:p>
          <a:p>
            <a:pPr marL="0" indent="0">
              <a:buNone/>
            </a:pPr>
            <a:r>
              <a:rPr lang="en-IN" dirty="0"/>
              <a:t>int x = 30;</a:t>
            </a:r>
          </a:p>
          <a:p>
            <a:pPr marL="0" indent="0">
              <a:buNone/>
            </a:pPr>
            <a:r>
              <a:rPr lang="en-IN" dirty="0"/>
              <a:t>int y = 29;</a:t>
            </a:r>
          </a:p>
          <a:p>
            <a:pPr marL="0" indent="0">
              <a:buNone/>
            </a:pPr>
            <a:r>
              <a:rPr lang="en-IN" dirty="0"/>
              <a:t>if (x &gt; y)</a:t>
            </a:r>
          </a:p>
          <a:p>
            <a:pPr marL="0" indent="0">
              <a:buNone/>
            </a:pPr>
            <a:r>
              <a:rPr lang="en-IN" dirty="0"/>
              <a:t> {</a:t>
            </a:r>
          </a:p>
          <a:p>
            <a:pPr marL="0" indent="0">
              <a:buNone/>
            </a:pPr>
            <a:r>
              <a:rPr lang="en-IN" dirty="0"/>
              <a:t>  </a:t>
            </a:r>
            <a:r>
              <a:rPr lang="en-IN" dirty="0" err="1"/>
              <a:t>System.out.println</a:t>
            </a:r>
            <a:r>
              <a:rPr lang="en-IN" dirty="0"/>
              <a:t>("x is greater than y");</a:t>
            </a:r>
          </a:p>
          <a:p>
            <a:pPr marL="0" indent="0">
              <a:buNone/>
            </a:pPr>
            <a:r>
              <a:rPr lang="en-IN" dirty="0"/>
              <a:t>}</a:t>
            </a:r>
          </a:p>
        </p:txBody>
      </p:sp>
    </p:spTree>
    <p:extLst>
      <p:ext uri="{BB962C8B-B14F-4D97-AF65-F5344CB8AC3E}">
        <p14:creationId xmlns:p14="http://schemas.microsoft.com/office/powerpoint/2010/main" val="206274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5047-E221-4B85-90FF-BD7C017377E1}"/>
              </a:ext>
            </a:extLst>
          </p:cNvPr>
          <p:cNvSpPr>
            <a:spLocks noGrp="1"/>
          </p:cNvSpPr>
          <p:nvPr>
            <p:ph type="title"/>
          </p:nvPr>
        </p:nvSpPr>
        <p:spPr>
          <a:xfrm>
            <a:off x="838200" y="365126"/>
            <a:ext cx="10515600" cy="521140"/>
          </a:xfrm>
        </p:spPr>
        <p:txBody>
          <a:bodyPr>
            <a:normAutofit/>
          </a:bodyPr>
          <a:lstStyle/>
          <a:p>
            <a:r>
              <a:rPr lang="en-IN" sz="2400" b="1" dirty="0"/>
              <a:t>The else Statement</a:t>
            </a:r>
          </a:p>
        </p:txBody>
      </p:sp>
      <p:sp>
        <p:nvSpPr>
          <p:cNvPr id="3" name="Content Placeholder 2">
            <a:extLst>
              <a:ext uri="{FF2B5EF4-FFF2-40B4-BE49-F238E27FC236}">
                <a16:creationId xmlns:a16="http://schemas.microsoft.com/office/drawing/2014/main" id="{C24DB574-7DBF-4A5A-84BD-48537B602A97}"/>
              </a:ext>
            </a:extLst>
          </p:cNvPr>
          <p:cNvSpPr>
            <a:spLocks noGrp="1"/>
          </p:cNvSpPr>
          <p:nvPr>
            <p:ph idx="1"/>
          </p:nvPr>
        </p:nvSpPr>
        <p:spPr>
          <a:xfrm>
            <a:off x="838200" y="886266"/>
            <a:ext cx="10515600" cy="5290697"/>
          </a:xfrm>
        </p:spPr>
        <p:txBody>
          <a:bodyPr>
            <a:normAutofit/>
          </a:bodyPr>
          <a:lstStyle/>
          <a:p>
            <a:r>
              <a:rPr lang="en-IN" sz="2400" dirty="0"/>
              <a:t>Use the else statement to specify a block of code to be executed if the condition is false.</a:t>
            </a:r>
          </a:p>
          <a:p>
            <a:pPr marL="0" indent="0">
              <a:buNone/>
            </a:pPr>
            <a:endParaRPr lang="en-IN" sz="2400" dirty="0"/>
          </a:p>
          <a:p>
            <a:r>
              <a:rPr lang="en-IN" dirty="0"/>
              <a:t>Syntax</a:t>
            </a:r>
          </a:p>
          <a:p>
            <a:pPr marL="0" indent="0">
              <a:buNone/>
            </a:pPr>
            <a:endParaRPr lang="en-IN" dirty="0"/>
          </a:p>
          <a:p>
            <a:pPr marL="0" indent="0">
              <a:buNone/>
            </a:pPr>
            <a:r>
              <a:rPr lang="en-IN" sz="2400" dirty="0"/>
              <a:t>if (condition) {</a:t>
            </a:r>
          </a:p>
          <a:p>
            <a:pPr marL="0" indent="0">
              <a:buNone/>
            </a:pPr>
            <a:r>
              <a:rPr lang="en-IN" sz="2400" dirty="0"/>
              <a:t>  // block of code to be executed if the condition is true</a:t>
            </a:r>
          </a:p>
          <a:p>
            <a:pPr marL="0" indent="0">
              <a:buNone/>
            </a:pPr>
            <a:r>
              <a:rPr lang="en-IN" sz="2400" dirty="0"/>
              <a:t>} else {</a:t>
            </a:r>
          </a:p>
          <a:p>
            <a:pPr marL="0" indent="0">
              <a:buNone/>
            </a:pPr>
            <a:r>
              <a:rPr lang="en-IN" sz="2400" dirty="0"/>
              <a:t>  // block of code to be executed if the condition is false</a:t>
            </a:r>
          </a:p>
          <a:p>
            <a:pPr marL="0" indent="0">
              <a:buNone/>
            </a:pPr>
            <a:r>
              <a:rPr lang="en-IN" sz="2400" dirty="0"/>
              <a:t>}</a:t>
            </a:r>
          </a:p>
          <a:p>
            <a:pPr marL="0" indent="0">
              <a:buNone/>
            </a:pPr>
            <a:endParaRPr lang="en-IN" sz="2400" dirty="0"/>
          </a:p>
        </p:txBody>
      </p:sp>
    </p:spTree>
    <p:extLst>
      <p:ext uri="{BB962C8B-B14F-4D97-AF65-F5344CB8AC3E}">
        <p14:creationId xmlns:p14="http://schemas.microsoft.com/office/powerpoint/2010/main" val="295960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9B58F-E694-410E-B0A8-6A367105DFDF}"/>
              </a:ext>
            </a:extLst>
          </p:cNvPr>
          <p:cNvSpPr>
            <a:spLocks noGrp="1"/>
          </p:cNvSpPr>
          <p:nvPr>
            <p:ph idx="1"/>
          </p:nvPr>
        </p:nvSpPr>
        <p:spPr>
          <a:xfrm>
            <a:off x="838200" y="323557"/>
            <a:ext cx="10515600" cy="5853406"/>
          </a:xfrm>
        </p:spPr>
        <p:txBody>
          <a:bodyPr/>
          <a:lstStyle/>
          <a:p>
            <a:r>
              <a:rPr lang="en-IN" dirty="0"/>
              <a:t>Example</a:t>
            </a:r>
          </a:p>
          <a:p>
            <a:pPr marL="0" indent="0">
              <a:buNone/>
            </a:pPr>
            <a:r>
              <a:rPr lang="en-IN" dirty="0"/>
              <a:t>int time = 20;</a:t>
            </a:r>
          </a:p>
          <a:p>
            <a:pPr marL="0" indent="0">
              <a:buNone/>
            </a:pPr>
            <a:r>
              <a:rPr lang="en-IN" dirty="0"/>
              <a:t>if (time &lt; 12) {</a:t>
            </a:r>
          </a:p>
          <a:p>
            <a:pPr marL="0" indent="0">
              <a:buNone/>
            </a:pPr>
            <a:r>
              <a:rPr lang="en-IN" dirty="0"/>
              <a:t>  </a:t>
            </a:r>
            <a:r>
              <a:rPr lang="en-IN" dirty="0" err="1"/>
              <a:t>System.out.println</a:t>
            </a:r>
            <a:r>
              <a:rPr lang="en-IN" dirty="0"/>
              <a:t>("Good day.");</a:t>
            </a:r>
          </a:p>
          <a:p>
            <a:pPr marL="0" indent="0">
              <a:buNone/>
            </a:pPr>
            <a:r>
              <a:rPr lang="en-IN" dirty="0"/>
              <a:t>} else {</a:t>
            </a:r>
          </a:p>
          <a:p>
            <a:pPr marL="0" indent="0">
              <a:buNone/>
            </a:pPr>
            <a:r>
              <a:rPr lang="en-IN" dirty="0"/>
              <a:t>  </a:t>
            </a:r>
            <a:r>
              <a:rPr lang="en-IN" dirty="0" err="1"/>
              <a:t>System.out.println</a:t>
            </a:r>
            <a:r>
              <a:rPr lang="en-IN" dirty="0"/>
              <a:t>("Good evening.");</a:t>
            </a:r>
          </a:p>
          <a:p>
            <a:pPr marL="0" indent="0">
              <a:buNone/>
            </a:pPr>
            <a:r>
              <a:rPr lang="en-IN" dirty="0"/>
              <a:t>}</a:t>
            </a:r>
          </a:p>
          <a:p>
            <a:pPr marL="0" indent="0">
              <a:buNone/>
            </a:pPr>
            <a:r>
              <a:rPr lang="en-IN" dirty="0"/>
              <a:t>// Outputs "Good evening."</a:t>
            </a:r>
          </a:p>
        </p:txBody>
      </p:sp>
    </p:spTree>
    <p:extLst>
      <p:ext uri="{BB962C8B-B14F-4D97-AF65-F5344CB8AC3E}">
        <p14:creationId xmlns:p14="http://schemas.microsoft.com/office/powerpoint/2010/main" val="346767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5CC4-DEBC-4561-944B-BDE6F2EE0EEB}"/>
              </a:ext>
            </a:extLst>
          </p:cNvPr>
          <p:cNvSpPr>
            <a:spLocks noGrp="1"/>
          </p:cNvSpPr>
          <p:nvPr>
            <p:ph type="title"/>
          </p:nvPr>
        </p:nvSpPr>
        <p:spPr>
          <a:xfrm>
            <a:off x="838200" y="365125"/>
            <a:ext cx="10515600" cy="661817"/>
          </a:xfrm>
        </p:spPr>
        <p:txBody>
          <a:bodyPr>
            <a:normAutofit/>
          </a:bodyPr>
          <a:lstStyle/>
          <a:p>
            <a:r>
              <a:rPr lang="en-IN" sz="2800" b="1" dirty="0"/>
              <a:t>The else if Statement</a:t>
            </a:r>
          </a:p>
        </p:txBody>
      </p:sp>
      <p:sp>
        <p:nvSpPr>
          <p:cNvPr id="3" name="Content Placeholder 2">
            <a:extLst>
              <a:ext uri="{FF2B5EF4-FFF2-40B4-BE49-F238E27FC236}">
                <a16:creationId xmlns:a16="http://schemas.microsoft.com/office/drawing/2014/main" id="{A4BC327C-6232-430A-A3D0-620FF3321229}"/>
              </a:ext>
            </a:extLst>
          </p:cNvPr>
          <p:cNvSpPr>
            <a:spLocks noGrp="1"/>
          </p:cNvSpPr>
          <p:nvPr>
            <p:ph idx="1"/>
          </p:nvPr>
        </p:nvSpPr>
        <p:spPr>
          <a:xfrm>
            <a:off x="838200" y="1026942"/>
            <a:ext cx="10515600" cy="5150021"/>
          </a:xfrm>
        </p:spPr>
        <p:txBody>
          <a:bodyPr>
            <a:normAutofit/>
          </a:bodyPr>
          <a:lstStyle/>
          <a:p>
            <a:r>
              <a:rPr lang="en-IN" sz="2400" dirty="0"/>
              <a:t>Use the else if statement to specify a new condition if the first condition is false.</a:t>
            </a:r>
          </a:p>
          <a:p>
            <a:r>
              <a:rPr lang="en-IN" dirty="0"/>
              <a:t>Syntax</a:t>
            </a:r>
          </a:p>
          <a:p>
            <a:pPr marL="0" indent="0">
              <a:buNone/>
            </a:pPr>
            <a:r>
              <a:rPr lang="en-IN" sz="2400" dirty="0"/>
              <a:t>if (condition1) {</a:t>
            </a:r>
          </a:p>
          <a:p>
            <a:pPr marL="0" indent="0">
              <a:buNone/>
            </a:pPr>
            <a:r>
              <a:rPr lang="en-IN" sz="2400" dirty="0"/>
              <a:t>  // block of code to be executed if condition1 is true</a:t>
            </a:r>
          </a:p>
          <a:p>
            <a:pPr marL="0" indent="0">
              <a:buNone/>
            </a:pPr>
            <a:r>
              <a:rPr lang="en-IN" sz="2400" dirty="0"/>
              <a:t>} else if (condition2) {</a:t>
            </a:r>
          </a:p>
          <a:p>
            <a:pPr marL="0" indent="0">
              <a:buNone/>
            </a:pPr>
            <a:r>
              <a:rPr lang="en-IN" sz="2400" dirty="0"/>
              <a:t>  // block of code to be executed if the condition1 is false and condition2 is true</a:t>
            </a:r>
          </a:p>
          <a:p>
            <a:pPr marL="0" indent="0">
              <a:buNone/>
            </a:pPr>
            <a:r>
              <a:rPr lang="en-IN" sz="2400" dirty="0"/>
              <a:t>} else {</a:t>
            </a:r>
          </a:p>
          <a:p>
            <a:pPr marL="0" indent="0">
              <a:buNone/>
            </a:pPr>
            <a:r>
              <a:rPr lang="en-IN" sz="2400" dirty="0"/>
              <a:t>  // block of code to be executed if the condition1 is false and condition2 is false</a:t>
            </a:r>
          </a:p>
          <a:p>
            <a:pPr marL="0" indent="0">
              <a:buNone/>
            </a:pPr>
            <a:r>
              <a:rPr lang="en-IN" sz="2400" dirty="0"/>
              <a:t>}</a:t>
            </a:r>
          </a:p>
        </p:txBody>
      </p:sp>
    </p:spTree>
    <p:extLst>
      <p:ext uri="{BB962C8B-B14F-4D97-AF65-F5344CB8AC3E}">
        <p14:creationId xmlns:p14="http://schemas.microsoft.com/office/powerpoint/2010/main" val="3250470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2129</Words>
  <Application>Microsoft Office PowerPoint</Application>
  <PresentationFormat>Widescreen</PresentationFormat>
  <Paragraphs>386</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Assignment-3</vt:lpstr>
      <vt:lpstr>Assignment</vt:lpstr>
      <vt:lpstr>1 - Eclipse has its own compiler. Why it use machine jre to execute code.</vt:lpstr>
      <vt:lpstr>Conditional statement(if, else)</vt:lpstr>
      <vt:lpstr>The if Statement</vt:lpstr>
      <vt:lpstr>In the example below, we test two values to find out if 20 is greater than 18. If the condition is true, print some text:</vt:lpstr>
      <vt:lpstr>The else Statement</vt:lpstr>
      <vt:lpstr>PowerPoint Presentation</vt:lpstr>
      <vt:lpstr>The else if Statement</vt:lpstr>
      <vt:lpstr>Example</vt:lpstr>
      <vt:lpstr>Loops :- Loops can execute a block of code as long as a specified condition is reached. Loops are handy because they save time, reduce errors, and they make code more readable.</vt:lpstr>
      <vt:lpstr>In the example below, the code in the loop will run, over and over again, as long as a variable (i) is less than 5:</vt:lpstr>
      <vt:lpstr>The Do/While Loop</vt:lpstr>
      <vt:lpstr>The example below uses a do/while loop. The loop will always be executed at least once, even if the condition is false, because the code block is executed before the condition is tested:</vt:lpstr>
      <vt:lpstr>Java For Loop</vt:lpstr>
      <vt:lpstr>The example below will print the numbers 0 to 4:</vt:lpstr>
      <vt:lpstr>For-Each Loop</vt:lpstr>
      <vt:lpstr>The following example outputs all elements in the cars array, using a "for-each" loop:</vt:lpstr>
      <vt:lpstr>2 – Change below numbers in binary, Octal, Decimal , Hexadecimal   32, 45, 67, 97,5,72,34,56</vt:lpstr>
      <vt:lpstr>PowerPoint Presentation</vt:lpstr>
      <vt:lpstr>45</vt:lpstr>
      <vt:lpstr>PowerPoint Presentation</vt:lpstr>
      <vt:lpstr>67</vt:lpstr>
      <vt:lpstr>PowerPoint Presentation</vt:lpstr>
      <vt:lpstr>97</vt:lpstr>
      <vt:lpstr>PowerPoint Presentation</vt:lpstr>
      <vt:lpstr>5</vt:lpstr>
      <vt:lpstr>PowerPoint Presentation</vt:lpstr>
      <vt:lpstr>72</vt:lpstr>
      <vt:lpstr>PowerPoint Presentation</vt:lpstr>
      <vt:lpstr>34</vt:lpstr>
      <vt:lpstr>PowerPoint Presentation</vt:lpstr>
      <vt:lpstr>56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dc:title>
  <dc:creator>Vaibhav</dc:creator>
  <cp:lastModifiedBy>parnita.kulkarni.jiem .</cp:lastModifiedBy>
  <cp:revision>39</cp:revision>
  <dcterms:created xsi:type="dcterms:W3CDTF">2020-04-08T12:29:04Z</dcterms:created>
  <dcterms:modified xsi:type="dcterms:W3CDTF">2020-04-10T08:36:22Z</dcterms:modified>
</cp:coreProperties>
</file>