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1"/>
  </p:normalViewPr>
  <p:slideViewPr>
    <p:cSldViewPr snapToGrid="0" snapToObjects="1">
      <p:cViewPr varScale="1">
        <p:scale>
          <a:sx n="96" d="100"/>
          <a:sy n="9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38476" y="1285875"/>
            <a:ext cx="10974413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1929191" y="2500312"/>
            <a:ext cx="10262809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0" name="Subtitle 8"/>
          <p:cNvSpPr>
            <a:spLocks noGrp="1"/>
          </p:cNvSpPr>
          <p:nvPr>
            <p:ph type="subTitle" idx="1"/>
          </p:nvPr>
        </p:nvSpPr>
        <p:spPr>
          <a:xfrm>
            <a:off x="1819124" y="2857500"/>
            <a:ext cx="8534400" cy="1214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31">
                <a:solidFill>
                  <a:schemeClr val="tx2"/>
                </a:solidFill>
              </a:defRPr>
            </a:lvl1pPr>
            <a:lvl2pPr marL="453099" indent="0" algn="ctr">
              <a:buNone/>
            </a:lvl2pPr>
            <a:lvl3pPr marL="906199" indent="0" algn="ctr">
              <a:buNone/>
            </a:lvl3pPr>
            <a:lvl4pPr marL="1359298" indent="0" algn="ctr">
              <a:buNone/>
            </a:lvl4pPr>
            <a:lvl5pPr marL="1812398" indent="0" algn="ctr">
              <a:buNone/>
            </a:lvl5pPr>
            <a:lvl6pPr marL="2265498" indent="0" algn="ctr">
              <a:buNone/>
            </a:lvl6pPr>
            <a:lvl7pPr marL="2718597" indent="0" algn="ctr">
              <a:buNone/>
            </a:lvl7pPr>
            <a:lvl8pPr marL="3171697" indent="0" algn="ctr">
              <a:buNone/>
            </a:lvl8pPr>
            <a:lvl9pPr marL="3624796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838476" y="4286250"/>
            <a:ext cx="7063619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88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838476" y="4786312"/>
            <a:ext cx="7063619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21659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quarter" idx="1"/>
          </p:nvPr>
        </p:nvSpPr>
        <p:spPr>
          <a:xfrm>
            <a:off x="4572000" y="2071687"/>
            <a:ext cx="7136190" cy="3714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870857" y="2071687"/>
            <a:ext cx="3483429" cy="1785938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89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6763" y="4643438"/>
            <a:ext cx="12008555" cy="9078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620" tIns="45310" rIns="90620" bIns="45310" anchor="ctr"/>
          <a:lstStyle/>
          <a:p>
            <a:pPr algn="ctr">
              <a:defRPr/>
            </a:pPr>
            <a:endParaRPr lang="en-US" sz="1688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63" y="4714875"/>
            <a:ext cx="12008555" cy="4911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620" tIns="45310" rIns="90620" bIns="45310" anchor="ctr"/>
          <a:lstStyle/>
          <a:p>
            <a:pPr algn="ctr">
              <a:defRPr/>
            </a:pPr>
            <a:endParaRPr lang="en-US" sz="16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buNone/>
              <a:defRPr sz="2813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38">
                <a:solidFill>
                  <a:schemeClr val="bg2"/>
                </a:solidFill>
              </a:defRPr>
            </a:lvl1pPr>
            <a:lvl2pPr>
              <a:defRPr sz="1219"/>
            </a:lvl2pPr>
            <a:lvl3pPr>
              <a:defRPr sz="1031"/>
            </a:lvl3pPr>
            <a:lvl4pPr>
              <a:defRPr sz="938"/>
            </a:lvl4pPr>
            <a:lvl5pPr>
              <a:defRPr sz="938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62" y="642938"/>
            <a:ext cx="12002498" cy="38576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75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743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/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428625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28625"/>
            <a:ext cx="12192000" cy="71438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286500"/>
            <a:ext cx="12192000" cy="26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88" b="0" i="0" u="none" strike="noStrike" kern="1200" baseline="300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 2016 Brown University</a:t>
            </a:r>
          </a:p>
        </p:txBody>
      </p:sp>
      <p:pic>
        <p:nvPicPr>
          <p:cNvPr id="8" name="Picture 7" descr="Brown Logo_2016_2 Color Process HZ_24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433268"/>
            <a:ext cx="5418667" cy="19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EC8E-6081-A843-BB03-940AC371F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C9FC-3F8A-204B-9D60-9D4922D0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8469-3A85-9849-B589-7736D2EE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1DE-A680-2B47-AFBA-3B33A94AFFB4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79DC-2509-FD4B-9E60-2596EF46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8CD8-6AF6-A84D-A1B9-216E4A8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459E-9D2B-684B-A280-A9D60615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0571" y="1928813"/>
            <a:ext cx="109744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1800578" y="3286125"/>
            <a:ext cx="8534400" cy="785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531">
                <a:solidFill>
                  <a:schemeClr val="tx2"/>
                </a:solidFill>
              </a:defRPr>
            </a:lvl1pPr>
            <a:lvl2pPr marL="453099" indent="0" algn="ctr">
              <a:buNone/>
            </a:lvl2pPr>
            <a:lvl3pPr marL="906199" indent="0" algn="ctr">
              <a:buNone/>
            </a:lvl3pPr>
            <a:lvl4pPr marL="1359298" indent="0" algn="ctr">
              <a:buNone/>
            </a:lvl4pPr>
            <a:lvl5pPr marL="1812398" indent="0" algn="ctr">
              <a:buNone/>
            </a:lvl5pPr>
            <a:lvl6pPr marL="2265498" indent="0" algn="ctr">
              <a:buNone/>
            </a:lvl6pPr>
            <a:lvl7pPr marL="2718597" indent="0" algn="ctr">
              <a:buNone/>
            </a:lvl7pPr>
            <a:lvl8pPr marL="3171697" indent="0" algn="ctr">
              <a:buNone/>
            </a:lvl8pPr>
            <a:lvl9pPr marL="3624796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838476" y="4368626"/>
            <a:ext cx="8515048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endParaRPr lang="en-US" sz="168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838476" y="4868689"/>
            <a:ext cx="8515048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22941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0919581" cy="378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000"/>
            </a:lvl1pPr>
            <a:lvl2pPr>
              <a:lnSpc>
                <a:spcPct val="120000"/>
              </a:lnSpc>
              <a:defRPr sz="2438"/>
            </a:lvl2pPr>
            <a:lvl3pPr>
              <a:lnSpc>
                <a:spcPct val="120000"/>
              </a:lnSpc>
              <a:defRPr sz="2438"/>
            </a:lvl3pPr>
            <a:lvl4pPr>
              <a:lnSpc>
                <a:spcPct val="120000"/>
              </a:lnSpc>
              <a:defRPr sz="2438"/>
            </a:lvl4pPr>
            <a:lvl5pPr>
              <a:lnSpc>
                <a:spcPct val="120000"/>
              </a:lnSpc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8943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0919581" cy="378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000"/>
            </a:lvl1pPr>
            <a:lvl2pPr>
              <a:lnSpc>
                <a:spcPct val="120000"/>
              </a:lnSpc>
              <a:defRPr sz="2438"/>
            </a:lvl2pPr>
            <a:lvl3pPr>
              <a:lnSpc>
                <a:spcPct val="120000"/>
              </a:lnSpc>
              <a:defRPr sz="2438"/>
            </a:lvl3pPr>
            <a:lvl4pPr>
              <a:lnSpc>
                <a:spcPct val="120000"/>
              </a:lnSpc>
              <a:defRPr sz="2438"/>
            </a:lvl4pPr>
            <a:lvl5pPr>
              <a:lnSpc>
                <a:spcPct val="120000"/>
              </a:lnSpc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7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2071687"/>
            <a:ext cx="5321905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387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2071687"/>
            <a:ext cx="5321905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27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95" y="2000250"/>
            <a:ext cx="5225143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6286" y="2000250"/>
            <a:ext cx="5321905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774095" y="3000375"/>
            <a:ext cx="5225143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3000375"/>
            <a:ext cx="5321905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1390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74095" y="2000250"/>
            <a:ext cx="5225143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6286" y="2000250"/>
            <a:ext cx="5321905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774095" y="3000375"/>
            <a:ext cx="5225143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3000375"/>
            <a:ext cx="5321905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52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0" y="2071687"/>
            <a:ext cx="7136190" cy="3714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870857" y="2071687"/>
            <a:ext cx="3483429" cy="1785938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1055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428625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428625"/>
            <a:ext cx="12192000" cy="71438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028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9714" y="5817704"/>
            <a:ext cx="1816302" cy="78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382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75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28625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6pPr>
      <a:lvl7pPr marL="857250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7pPr>
      <a:lvl8pPr marL="1285875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8pPr>
      <a:lvl9pPr marL="1714500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9pPr>
    </p:titleStyle>
    <p:bodyStyle>
      <a:lvl1pPr marL="270867" indent="-270867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53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3223" indent="-226219" algn="l" rtl="0" eaLnBrk="1" fontAlgn="base" hangingPunct="1">
        <a:spcBef>
          <a:spcPts val="364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344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15578" indent="-226219" algn="l" rtl="0" eaLnBrk="1" fontAlgn="base" hangingPunct="1">
        <a:spcBef>
          <a:spcPts val="364"/>
        </a:spcBef>
        <a:spcAft>
          <a:spcPct val="0"/>
        </a:spcAft>
        <a:buClr>
          <a:srgbClr val="D6ACAB"/>
        </a:buClr>
        <a:buSzPct val="85000"/>
        <a:buFont typeface="Wingdings 2" charset="2"/>
        <a:buChar char="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86445" indent="-226219" algn="l" rtl="0" eaLnBrk="1" fontAlgn="base" hangingPunct="1">
        <a:spcBef>
          <a:spcPts val="364"/>
        </a:spcBef>
        <a:spcAft>
          <a:spcPct val="0"/>
        </a:spcAft>
        <a:buClr>
          <a:srgbClr val="3667C4"/>
        </a:buClr>
        <a:buSzPct val="80000"/>
        <a:buFont typeface="Wingdings 2" charset="2"/>
        <a:buChar char="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358801" indent="-226219" algn="l" rtl="0" eaLnBrk="1" fontAlgn="base" hangingPunct="1">
        <a:spcBef>
          <a:spcPts val="364"/>
        </a:spcBef>
        <a:spcAft>
          <a:spcPct val="0"/>
        </a:spcAft>
        <a:buClr>
          <a:srgbClr val="3667C4"/>
        </a:buClr>
        <a:buChar char="o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31158" indent="-226550" algn="l" rtl="0" eaLnBrk="1" latinLnBrk="0" hangingPunct="1">
        <a:spcBef>
          <a:spcPts val="367"/>
        </a:spcBef>
        <a:buClr>
          <a:schemeClr val="accent3"/>
        </a:buClr>
        <a:buChar char="•"/>
        <a:defRPr kumimoji="0" sz="178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03018" indent="-226550" algn="l" rtl="0" eaLnBrk="1" latinLnBrk="0" hangingPunct="1">
        <a:spcBef>
          <a:spcPts val="367"/>
        </a:spcBef>
        <a:buClr>
          <a:schemeClr val="accent2"/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2174877" indent="-226550" algn="l" rtl="0" eaLnBrk="1" latinLnBrk="0" hangingPunct="1">
        <a:spcBef>
          <a:spcPts val="367"/>
        </a:spcBef>
        <a:buClr>
          <a:schemeClr val="accent1">
            <a:tint val="60000"/>
          </a:schemeClr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2446737" indent="-226550" algn="l" rtl="0" eaLnBrk="1" latinLnBrk="0" hangingPunct="1">
        <a:spcBef>
          <a:spcPts val="367"/>
        </a:spcBef>
        <a:buClr>
          <a:schemeClr val="accent2">
            <a:tint val="60000"/>
          </a:schemeClr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2838-30D1-634E-8D4C-79FC287CC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DiscoverEngine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54C-D1BD-FF43-9720-1951B229B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8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4B82D-745C-2C4F-91F5-9B809CD561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Abstract, Intro, Conclusion = most important, first impression of research paper</a:t>
            </a:r>
          </a:p>
          <a:p>
            <a:r>
              <a:rPr lang="en-US" dirty="0"/>
              <a:t>Motivation: Everyday thing read abstracts first</a:t>
            </a:r>
          </a:p>
          <a:p>
            <a:r>
              <a:rPr lang="en-US" dirty="0" err="1"/>
              <a:t>DiscoverEngine</a:t>
            </a:r>
            <a:r>
              <a:rPr lang="en-US" dirty="0"/>
              <a:t> driven by human qualitative evaluations, prone to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7928-E897-7B43-8817-9E745BE6C6B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19A62-C268-9343-B9F1-42849CB1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Are evaluator’s ratings affected/biased by their first impressions of a paper? </a:t>
            </a:r>
          </a:p>
        </p:txBody>
      </p:sp>
    </p:spTree>
    <p:extLst>
      <p:ext uri="{BB962C8B-B14F-4D97-AF65-F5344CB8AC3E}">
        <p14:creationId xmlns:p14="http://schemas.microsoft.com/office/powerpoint/2010/main" val="160254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F55E8-E6E1-1045-83B4-1E01279F55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73BB-020D-FC4D-9B16-CFA07B14DA5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D32AAD-A9A7-354E-81F6-29671A05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178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1F998-ED77-6640-AFCD-5709CE19C6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505-4EDA-7140-B0B9-726C9B6D76E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86D32-C732-E840-AA57-32A6FBAB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Results</a:t>
            </a:r>
          </a:p>
        </p:txBody>
      </p:sp>
    </p:spTree>
    <p:extLst>
      <p:ext uri="{BB962C8B-B14F-4D97-AF65-F5344CB8AC3E}">
        <p14:creationId xmlns:p14="http://schemas.microsoft.com/office/powerpoint/2010/main" val="28606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59E05-941C-DB4E-BD69-974DE594EB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971D-316B-6C45-A72C-400303FF287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1E0752-E64B-AB4C-9647-B3224100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Conclusion/Impact</a:t>
            </a:r>
          </a:p>
        </p:txBody>
      </p:sp>
    </p:spTree>
    <p:extLst>
      <p:ext uri="{BB962C8B-B14F-4D97-AF65-F5344CB8AC3E}">
        <p14:creationId xmlns:p14="http://schemas.microsoft.com/office/powerpoint/2010/main" val="260630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wn Powerpoint Template_A_v1">
  <a:themeElements>
    <a:clrScheme name="Brown Theme">
      <a:dk1>
        <a:srgbClr val="000000"/>
      </a:dk1>
      <a:lt1>
        <a:sysClr val="window" lastClr="FFFFFF"/>
      </a:lt1>
      <a:dk2>
        <a:srgbClr val="575F6D"/>
      </a:dk2>
      <a:lt2>
        <a:srgbClr val="85939F"/>
      </a:lt2>
      <a:accent1>
        <a:srgbClr val="DF0000"/>
      </a:accent1>
      <a:accent2>
        <a:srgbClr val="FFFFFF"/>
      </a:accent2>
      <a:accent3>
        <a:srgbClr val="43BFE5"/>
      </a:accent3>
      <a:accent4>
        <a:srgbClr val="FFBE23"/>
      </a:accent4>
      <a:accent5>
        <a:srgbClr val="3E281F"/>
      </a:accent5>
      <a:accent6>
        <a:srgbClr val="85939F"/>
      </a:accent6>
      <a:hlink>
        <a:srgbClr val="A7A18B"/>
      </a:hlink>
      <a:folHlink>
        <a:srgbClr val="002B5E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55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Franklin Gothic Book</vt:lpstr>
      <vt:lpstr>Georgia</vt:lpstr>
      <vt:lpstr>Wingdings 2</vt:lpstr>
      <vt:lpstr>Brown Powerpoint Template_A_v1</vt:lpstr>
      <vt:lpstr>DiscoverEngine</vt:lpstr>
      <vt:lpstr>Question: Are evaluator’s ratings affected/biased by their first impressions of a paper? </vt:lpstr>
      <vt:lpstr>Visualization</vt:lpstr>
      <vt:lpstr>Methodology &amp; Results</vt:lpstr>
      <vt:lpstr>Conclusion/Impact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2018-03-04T06:40:01Z</dcterms:created>
  <dcterms:modified xsi:type="dcterms:W3CDTF">2018-03-04T06:51:16Z</dcterms:modified>
</cp:coreProperties>
</file>