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01"/>
  </p:normalViewPr>
  <p:slideViewPr>
    <p:cSldViewPr snapToGrid="0" snapToObjects="1">
      <p:cViewPr varScale="1">
        <p:scale>
          <a:sx n="88" d="100"/>
          <a:sy n="88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38476" y="1285875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1929191" y="2500312"/>
            <a:ext cx="10262809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0" name="Subtitle 8"/>
          <p:cNvSpPr>
            <a:spLocks noGrp="1"/>
          </p:cNvSpPr>
          <p:nvPr>
            <p:ph type="subTitle" idx="1"/>
          </p:nvPr>
        </p:nvSpPr>
        <p:spPr>
          <a:xfrm>
            <a:off x="1819124" y="2857500"/>
            <a:ext cx="8534400" cy="1214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38476" y="4286250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838476" y="4786312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1659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89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6763" y="4643438"/>
            <a:ext cx="12008555" cy="9078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63" y="4714875"/>
            <a:ext cx="12008555" cy="4911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buNone/>
              <a:defRPr sz="2813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38">
                <a:solidFill>
                  <a:schemeClr val="bg2"/>
                </a:solidFill>
              </a:defRPr>
            </a:lvl1pPr>
            <a:lvl2pPr>
              <a:defRPr sz="1219"/>
            </a:lvl2pPr>
            <a:lvl3pPr>
              <a:defRPr sz="1031"/>
            </a:lvl3pPr>
            <a:lvl4pPr>
              <a:defRPr sz="938"/>
            </a:lvl4pPr>
            <a:lvl5pPr>
              <a:defRPr sz="938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62" y="642938"/>
            <a:ext cx="12002498" cy="38576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7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/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286500"/>
            <a:ext cx="12192000" cy="26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88" b="0" i="0" u="none" strike="noStrike" kern="1200" baseline="300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 2016 Brown University</a:t>
            </a:r>
          </a:p>
        </p:txBody>
      </p:sp>
      <p:pic>
        <p:nvPicPr>
          <p:cNvPr id="8" name="Picture 7" descr="Brown Logo_2016_2 Color Process HZ_24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433268"/>
            <a:ext cx="5418667" cy="19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EC8E-6081-A843-BB03-940AC371F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C9FC-3F8A-204B-9D60-9D4922D0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8469-3A85-9849-B589-7736D2EE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1DE-A680-2B47-AFBA-3B33A94AFFB4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9DC-2509-FD4B-9E60-2596EF46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8CD8-6AF6-A84D-A1B9-216E4A8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459E-9D2B-684B-A280-A9D60615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0571" y="1928813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1800578" y="3286125"/>
            <a:ext cx="8534400" cy="785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838476" y="4368626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838476" y="4868689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2941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894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7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387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2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1390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52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055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28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714" y="5817704"/>
            <a:ext cx="1816302" cy="78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82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75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2862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6pPr>
      <a:lvl7pPr marL="85725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7pPr>
      <a:lvl8pPr marL="128587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8pPr>
      <a:lvl9pPr marL="171450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9pPr>
    </p:titleStyle>
    <p:bodyStyle>
      <a:lvl1pPr marL="270867" indent="-270867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53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3223" indent="-226219" algn="l" rtl="0" eaLnBrk="1" fontAlgn="base" hangingPunct="1">
        <a:spcBef>
          <a:spcPts val="364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344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15578" indent="-226219" algn="l" rtl="0" eaLnBrk="1" fontAlgn="base" hangingPunct="1">
        <a:spcBef>
          <a:spcPts val="364"/>
        </a:spcBef>
        <a:spcAft>
          <a:spcPct val="0"/>
        </a:spcAft>
        <a:buClr>
          <a:srgbClr val="D6ACAB"/>
        </a:buClr>
        <a:buSzPct val="85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86445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SzPct val="80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58801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Char char="o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31158" indent="-226550" algn="l" rtl="0" eaLnBrk="1" latinLnBrk="0" hangingPunct="1">
        <a:spcBef>
          <a:spcPts val="367"/>
        </a:spcBef>
        <a:buClr>
          <a:schemeClr val="accent3"/>
        </a:buClr>
        <a:buChar char="•"/>
        <a:defRPr kumimoji="0" sz="178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3018" indent="-226550" algn="l" rtl="0" eaLnBrk="1" latinLnBrk="0" hangingPunct="1">
        <a:spcBef>
          <a:spcPts val="367"/>
        </a:spcBef>
        <a:buClr>
          <a:schemeClr val="accent2"/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2174877" indent="-226550" algn="l" rtl="0" eaLnBrk="1" latinLnBrk="0" hangingPunct="1">
        <a:spcBef>
          <a:spcPts val="367"/>
        </a:spcBef>
        <a:buClr>
          <a:schemeClr val="accent1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2446737" indent="-226550" algn="l" rtl="0" eaLnBrk="1" latinLnBrk="0" hangingPunct="1">
        <a:spcBef>
          <a:spcPts val="367"/>
        </a:spcBef>
        <a:buClr>
          <a:schemeClr val="accent2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838-30D1-634E-8D4C-79FC287CC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DiscoveryEngine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54C-D1BD-FF43-9720-1951B229B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Jong Ha Lee and Vaibhav Ramamoorthy </a:t>
            </a:r>
          </a:p>
          <a:p>
            <a:r>
              <a:rPr lang="en-US" dirty="0"/>
              <a:t>U.C. Berkeley</a:t>
            </a:r>
          </a:p>
          <a:p>
            <a:r>
              <a:rPr lang="en-US" dirty="0"/>
              <a:t>Mar 04 2018</a:t>
            </a:r>
          </a:p>
        </p:txBody>
      </p:sp>
    </p:spTree>
    <p:extLst>
      <p:ext uri="{BB962C8B-B14F-4D97-AF65-F5344CB8AC3E}">
        <p14:creationId xmlns:p14="http://schemas.microsoft.com/office/powerpoint/2010/main" val="29557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4B82D-745C-2C4F-91F5-9B809CD561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collection process prone to bias</a:t>
            </a:r>
          </a:p>
          <a:p>
            <a:pPr lvl="1"/>
            <a:r>
              <a:rPr lang="en-US" sz="1838" dirty="0"/>
              <a:t>Evaluators self-select which papers to read</a:t>
            </a:r>
          </a:p>
          <a:p>
            <a:pPr lvl="1"/>
            <a:r>
              <a:rPr lang="en-US" sz="1838" dirty="0"/>
              <a:t>Evaluations are conducted through a qualitative process</a:t>
            </a:r>
          </a:p>
          <a:p>
            <a:r>
              <a:rPr lang="en-US" sz="2400" dirty="0"/>
              <a:t>Papers are often lengthy so readers gain main idea from certain sections</a:t>
            </a:r>
          </a:p>
          <a:p>
            <a:pPr lvl="1"/>
            <a:r>
              <a:rPr lang="en-US" sz="1840" dirty="0"/>
              <a:t>Abstract is usually the first</a:t>
            </a:r>
          </a:p>
          <a:p>
            <a:r>
              <a:rPr lang="en-US" sz="2402" dirty="0"/>
              <a:t>How do we measure the bias effect of that first impression?</a:t>
            </a:r>
          </a:p>
          <a:p>
            <a:pPr lvl="1"/>
            <a:r>
              <a:rPr lang="en-US" sz="1840" dirty="0"/>
              <a:t>We baseline using </a:t>
            </a:r>
            <a:r>
              <a:rPr lang="en-US" sz="1840" dirty="0" err="1"/>
              <a:t>Altmetric</a:t>
            </a:r>
            <a:r>
              <a:rPr lang="en-US" sz="1840" dirty="0"/>
              <a:t> score – a parallel approach to </a:t>
            </a:r>
            <a:r>
              <a:rPr lang="en-US" sz="1840" dirty="0" err="1"/>
              <a:t>DiscoveryEngine’s</a:t>
            </a:r>
            <a:r>
              <a:rPr lang="en-US" sz="1840" dirty="0"/>
              <a:t> initial work on comparing Discovery Value scores to existing metrics for research paper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19A62-C268-9343-B9F1-42849CB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Are evaluators’ ratings affected/biased by their first impressions of the research paper? </a:t>
            </a:r>
          </a:p>
        </p:txBody>
      </p:sp>
    </p:spTree>
    <p:extLst>
      <p:ext uri="{BB962C8B-B14F-4D97-AF65-F5344CB8AC3E}">
        <p14:creationId xmlns:p14="http://schemas.microsoft.com/office/powerpoint/2010/main" val="160254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F55E8-E6E1-1045-83B4-1E01279F5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73BB-020D-FC4D-9B16-CFA07B14DA5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D32AAD-A9A7-354E-81F6-29671A0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178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1F998-ED77-6640-AFCD-5709CE19C6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4587021"/>
          </a:xfrm>
        </p:spPr>
        <p:txBody>
          <a:bodyPr>
            <a:normAutofit/>
          </a:bodyPr>
          <a:lstStyle/>
          <a:p>
            <a:r>
              <a:rPr lang="en-US" dirty="0"/>
              <a:t>Linear regression with the following features</a:t>
            </a:r>
          </a:p>
          <a:p>
            <a:pPr lvl="1"/>
            <a:r>
              <a:rPr lang="en-US" sz="1600" dirty="0"/>
              <a:t>Number of characters in abstract</a:t>
            </a:r>
          </a:p>
          <a:p>
            <a:pPr lvl="1"/>
            <a:r>
              <a:rPr lang="en-US" sz="1600" dirty="0"/>
              <a:t>Number of digits in abstract</a:t>
            </a:r>
          </a:p>
          <a:p>
            <a:pPr lvl="1"/>
            <a:r>
              <a:rPr lang="en-US" sz="1600" dirty="0"/>
              <a:t>Count of words “findings” and “results”</a:t>
            </a:r>
          </a:p>
          <a:p>
            <a:pPr lvl="1"/>
            <a:r>
              <a:rPr lang="en-US" sz="1600" dirty="0"/>
              <a:t>Year of publication</a:t>
            </a:r>
          </a:p>
          <a:p>
            <a:pPr lvl="1"/>
            <a:r>
              <a:rPr lang="en-US" sz="1600" dirty="0"/>
              <a:t>*Version ID of evaluation form</a:t>
            </a:r>
          </a:p>
          <a:p>
            <a:pPr lvl="1"/>
            <a:r>
              <a:rPr lang="en-US" sz="1600" dirty="0"/>
              <a:t>*Expertise level of evaluator</a:t>
            </a:r>
          </a:p>
          <a:p>
            <a:pPr lvl="1"/>
            <a:r>
              <a:rPr lang="en-US" sz="1600" dirty="0"/>
              <a:t>Count of Discovery Value synonyms</a:t>
            </a:r>
          </a:p>
          <a:p>
            <a:pPr lvl="1"/>
            <a:r>
              <a:rPr lang="en-US" sz="1600" dirty="0"/>
              <a:t>Count of </a:t>
            </a:r>
            <a:r>
              <a:rPr lang="en-US" sz="1600" dirty="0" err="1"/>
              <a:t>Actionability</a:t>
            </a:r>
            <a:r>
              <a:rPr lang="en-US" sz="1600" dirty="0"/>
              <a:t> synonyms</a:t>
            </a:r>
          </a:p>
          <a:p>
            <a:pPr lvl="1"/>
            <a:r>
              <a:rPr lang="en-US" sz="1600" dirty="0"/>
              <a:t>Count of Confidence/Concreteness synonyms</a:t>
            </a:r>
          </a:p>
          <a:p>
            <a:pPr lvl="1"/>
            <a:r>
              <a:rPr lang="en-US" sz="1600" dirty="0" err="1"/>
              <a:t>Altmetric</a:t>
            </a:r>
            <a:r>
              <a:rPr lang="en-US" sz="1600" dirty="0"/>
              <a:t> and *log(</a:t>
            </a:r>
            <a:r>
              <a:rPr lang="en-US" sz="1600" dirty="0" err="1"/>
              <a:t>Altmetric</a:t>
            </a:r>
            <a:r>
              <a:rPr lang="en-US" sz="1600" dirty="0"/>
              <a:t>)</a:t>
            </a:r>
          </a:p>
          <a:p>
            <a:pPr lvl="1"/>
            <a:endParaRPr lang="en-US" sz="1840" dirty="0"/>
          </a:p>
          <a:p>
            <a:pPr lvl="1"/>
            <a:endParaRPr lang="en-US" sz="184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505-4EDA-7140-B0B9-726C9B6D76E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Few of the abstract-specific features were significant in predicting any of the ratings</a:t>
            </a:r>
          </a:p>
          <a:p>
            <a:pPr lvl="1"/>
            <a:r>
              <a:rPr lang="en-US" sz="1840" dirty="0"/>
              <a:t>Exception: Abstracts with higher instances of the words “findings” and “results” received better confidence/concreteness scores</a:t>
            </a:r>
          </a:p>
          <a:p>
            <a:r>
              <a:rPr lang="en-US" sz="2440" dirty="0"/>
              <a:t>Little evidence that abstract-based bias caused Discovery scores to deviate from </a:t>
            </a:r>
            <a:r>
              <a:rPr lang="en-US" sz="2440" dirty="0" err="1"/>
              <a:t>Altmetric</a:t>
            </a:r>
            <a:endParaRPr lang="en-US" sz="244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86D32-C732-E840-AA57-32A6FBAB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7B39A-5C6D-C645-B5B1-9C4D68416B73}"/>
              </a:ext>
            </a:extLst>
          </p:cNvPr>
          <p:cNvGrpSpPr/>
          <p:nvPr/>
        </p:nvGrpSpPr>
        <p:grpSpPr>
          <a:xfrm>
            <a:off x="5664200" y="2382043"/>
            <a:ext cx="6527800" cy="3022600"/>
            <a:chOff x="1296377" y="1643063"/>
            <a:chExt cx="6527800" cy="3022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CFD48F-6CCA-CC47-83A2-5F349404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377" y="1643063"/>
              <a:ext cx="6527800" cy="1765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B0C790-E4DA-D340-81AD-1649EB9E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477" y="3408363"/>
              <a:ext cx="645160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6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7A72A2-B2AD-424C-97BD-5486254881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40" dirty="0"/>
              <a:t>Validates accuracy of evaluation data of academic papers through a self-selected process</a:t>
            </a:r>
          </a:p>
          <a:p>
            <a:r>
              <a:rPr lang="en-US" sz="2440" dirty="0"/>
              <a:t>First impressions from the abstract do not seem to influence bias evaluators’ ratings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1E0752-E64B-AB4C-9647-B3224100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Impact</a:t>
            </a:r>
          </a:p>
        </p:txBody>
      </p:sp>
    </p:spTree>
    <p:extLst>
      <p:ext uri="{BB962C8B-B14F-4D97-AF65-F5344CB8AC3E}">
        <p14:creationId xmlns:p14="http://schemas.microsoft.com/office/powerpoint/2010/main" val="260630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wn Powerpoint Template_A_v1">
  <a:themeElements>
    <a:clrScheme name="Brown Theme">
      <a:dk1>
        <a:srgbClr val="000000"/>
      </a:dk1>
      <a:lt1>
        <a:sysClr val="window" lastClr="FFFFFF"/>
      </a:lt1>
      <a:dk2>
        <a:srgbClr val="575F6D"/>
      </a:dk2>
      <a:lt2>
        <a:srgbClr val="85939F"/>
      </a:lt2>
      <a:accent1>
        <a:srgbClr val="DF0000"/>
      </a:accent1>
      <a:accent2>
        <a:srgbClr val="FFFFFF"/>
      </a:accent2>
      <a:accent3>
        <a:srgbClr val="43BFE5"/>
      </a:accent3>
      <a:accent4>
        <a:srgbClr val="FFBE23"/>
      </a:accent4>
      <a:accent5>
        <a:srgbClr val="3E281F"/>
      </a:accent5>
      <a:accent6>
        <a:srgbClr val="85939F"/>
      </a:accent6>
      <a:hlink>
        <a:srgbClr val="A7A18B"/>
      </a:hlink>
      <a:folHlink>
        <a:srgbClr val="002B5E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248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Franklin Gothic Book</vt:lpstr>
      <vt:lpstr>Georgia</vt:lpstr>
      <vt:lpstr>Wingdings 2</vt:lpstr>
      <vt:lpstr>Brown Powerpoint Template_A_v1</vt:lpstr>
      <vt:lpstr>DiscoveryEngine</vt:lpstr>
      <vt:lpstr>Question: Are evaluators’ ratings affected/biased by their first impressions of the research paper? </vt:lpstr>
      <vt:lpstr>Visualization</vt:lpstr>
      <vt:lpstr>Methodology and Results</vt:lpstr>
      <vt:lpstr>Conclusion and Impact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Vaibhav Ramamoorthy</cp:lastModifiedBy>
  <cp:revision>11</cp:revision>
  <dcterms:created xsi:type="dcterms:W3CDTF">2018-03-04T06:40:01Z</dcterms:created>
  <dcterms:modified xsi:type="dcterms:W3CDTF">2018-03-04T08:06:35Z</dcterms:modified>
</cp:coreProperties>
</file>