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01"/>
  </p:normalViewPr>
  <p:slideViewPr>
    <p:cSldViewPr snapToGrid="0" snapToObjects="1">
      <p:cViewPr varScale="1">
        <p:scale>
          <a:sx n="96" d="100"/>
          <a:sy n="96" d="100"/>
        </p:scale>
        <p:origin x="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38476" y="1285875"/>
            <a:ext cx="10974413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1929191" y="2500312"/>
            <a:ext cx="10262809" cy="1489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  <p:sp>
        <p:nvSpPr>
          <p:cNvPr id="10" name="Subtitle 8"/>
          <p:cNvSpPr>
            <a:spLocks noGrp="1"/>
          </p:cNvSpPr>
          <p:nvPr>
            <p:ph type="subTitle" idx="1"/>
          </p:nvPr>
        </p:nvSpPr>
        <p:spPr>
          <a:xfrm>
            <a:off x="1819124" y="2857500"/>
            <a:ext cx="8534400" cy="1214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531">
                <a:solidFill>
                  <a:schemeClr val="tx2"/>
                </a:solidFill>
              </a:defRPr>
            </a:lvl1pPr>
            <a:lvl2pPr marL="453099" indent="0" algn="ctr">
              <a:buNone/>
            </a:lvl2pPr>
            <a:lvl3pPr marL="906199" indent="0" algn="ctr">
              <a:buNone/>
            </a:lvl3pPr>
            <a:lvl4pPr marL="1359298" indent="0" algn="ctr">
              <a:buNone/>
            </a:lvl4pPr>
            <a:lvl5pPr marL="1812398" indent="0" algn="ctr">
              <a:buNone/>
            </a:lvl5pPr>
            <a:lvl6pPr marL="2265498" indent="0" algn="ctr">
              <a:buNone/>
            </a:lvl6pPr>
            <a:lvl7pPr marL="2718597" indent="0" algn="ctr">
              <a:buNone/>
            </a:lvl7pPr>
            <a:lvl8pPr marL="3171697" indent="0" algn="ctr">
              <a:buNone/>
            </a:lvl8pPr>
            <a:lvl9pPr marL="3624796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838476" y="4286250"/>
            <a:ext cx="7063619" cy="34624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endParaRPr lang="en-US" sz="1688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838476" y="4786312"/>
            <a:ext cx="7063619" cy="34624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endParaRPr lang="en-US" sz="1688" dirty="0"/>
          </a:p>
        </p:txBody>
      </p:sp>
    </p:spTree>
    <p:extLst>
      <p:ext uri="{BB962C8B-B14F-4D97-AF65-F5344CB8AC3E}">
        <p14:creationId xmlns:p14="http://schemas.microsoft.com/office/powerpoint/2010/main" val="216590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quarter" idx="1"/>
          </p:nvPr>
        </p:nvSpPr>
        <p:spPr>
          <a:xfrm>
            <a:off x="4572000" y="2071687"/>
            <a:ext cx="7136190" cy="3714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 rot="10800000" flipV="1">
            <a:off x="870857" y="2071687"/>
            <a:ext cx="3483429" cy="1785938"/>
          </a:xfrm>
          <a:prstGeom prst="round2SameRect">
            <a:avLst>
              <a:gd name="adj1" fmla="val 981"/>
              <a:gd name="adj2" fmla="val 0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3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9896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96763" y="4643438"/>
            <a:ext cx="12008555" cy="9078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620" tIns="45310" rIns="90620" bIns="45310" anchor="ctr"/>
          <a:lstStyle/>
          <a:p>
            <a:pPr algn="ctr">
              <a:defRPr/>
            </a:pPr>
            <a:endParaRPr lang="en-US" sz="1688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763" y="4714875"/>
            <a:ext cx="12008555" cy="49113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620" tIns="45310" rIns="90620" bIns="45310" anchor="ctr"/>
          <a:lstStyle/>
          <a:p>
            <a:pPr algn="ctr">
              <a:defRPr/>
            </a:pPr>
            <a:endParaRPr lang="en-US" sz="1688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buNone/>
              <a:defRPr sz="2813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38">
                <a:solidFill>
                  <a:schemeClr val="bg2"/>
                </a:solidFill>
              </a:defRPr>
            </a:lvl1pPr>
            <a:lvl2pPr>
              <a:defRPr sz="1219"/>
            </a:lvl2pPr>
            <a:lvl3pPr>
              <a:defRPr sz="1031"/>
            </a:lvl3pPr>
            <a:lvl4pPr>
              <a:defRPr sz="938"/>
            </a:lvl4pPr>
            <a:lvl5pPr>
              <a:defRPr sz="938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6762" y="642938"/>
            <a:ext cx="12002498" cy="385762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75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7434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w/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0"/>
            <a:ext cx="12192000" cy="428625"/>
          </a:xfrm>
          <a:prstGeom prst="rect">
            <a:avLst/>
          </a:prstGeom>
          <a:solidFill>
            <a:srgbClr val="3E281F"/>
          </a:solidFill>
          <a:ln w="0">
            <a:noFill/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88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428625"/>
            <a:ext cx="12192000" cy="71438"/>
          </a:xfrm>
          <a:prstGeom prst="rect">
            <a:avLst/>
          </a:prstGeom>
          <a:solidFill>
            <a:srgbClr val="DF0000"/>
          </a:solidFill>
          <a:ln w="0">
            <a:noFill/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88" dirty="0">
              <a:solidFill>
                <a:schemeClr val="lt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05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0" y="6286500"/>
            <a:ext cx="12192000" cy="26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688" b="0" i="0" u="none" strike="noStrike" kern="1200" baseline="300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rPr>
              <a:t>© 2016 Brown University</a:t>
            </a:r>
          </a:p>
        </p:txBody>
      </p:sp>
      <p:pic>
        <p:nvPicPr>
          <p:cNvPr id="8" name="Picture 7" descr="Brown Logo_2016_2 Color Process HZ_240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7" y="2433268"/>
            <a:ext cx="5418667" cy="197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4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1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EC8E-6081-A843-BB03-940AC371F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FC9FC-3F8A-204B-9D60-9D4922D03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38469-3A85-9849-B589-7736D2EE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1DE-A680-2B47-AFBA-3B33A94AFFB4}" type="datetimeFigureOut">
              <a:rPr lang="en-US" smtClean="0"/>
              <a:t>3/4/18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A79DC-2509-FD4B-9E60-2596EF46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B8CD8-6AF6-A84D-A1B9-216E4A82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459E-9D2B-684B-A280-A9D60615C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9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80571" y="1928813"/>
            <a:ext cx="109744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8"/>
          <p:cNvSpPr>
            <a:spLocks noGrp="1"/>
          </p:cNvSpPr>
          <p:nvPr>
            <p:ph type="subTitle" idx="1"/>
          </p:nvPr>
        </p:nvSpPr>
        <p:spPr>
          <a:xfrm>
            <a:off x="1800578" y="3286125"/>
            <a:ext cx="8534400" cy="7858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531">
                <a:solidFill>
                  <a:schemeClr val="tx2"/>
                </a:solidFill>
              </a:defRPr>
            </a:lvl1pPr>
            <a:lvl2pPr marL="453099" indent="0" algn="ctr">
              <a:buNone/>
            </a:lvl2pPr>
            <a:lvl3pPr marL="906199" indent="0" algn="ctr">
              <a:buNone/>
            </a:lvl3pPr>
            <a:lvl4pPr marL="1359298" indent="0" algn="ctr">
              <a:buNone/>
            </a:lvl4pPr>
            <a:lvl5pPr marL="1812398" indent="0" algn="ctr">
              <a:buNone/>
            </a:lvl5pPr>
            <a:lvl6pPr marL="2265498" indent="0" algn="ctr">
              <a:buNone/>
            </a:lvl6pPr>
            <a:lvl7pPr marL="2718597" indent="0" algn="ctr">
              <a:buNone/>
            </a:lvl7pPr>
            <a:lvl8pPr marL="3171697" indent="0" algn="ctr">
              <a:buNone/>
            </a:lvl8pPr>
            <a:lvl9pPr marL="3624796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838476" y="4368626"/>
            <a:ext cx="8515048" cy="34624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endParaRPr lang="en-US" sz="1688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838476" y="4868689"/>
            <a:ext cx="8515048" cy="346249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endParaRPr lang="en-US" sz="1688" dirty="0"/>
          </a:p>
        </p:txBody>
      </p:sp>
    </p:spTree>
    <p:extLst>
      <p:ext uri="{BB962C8B-B14F-4D97-AF65-F5344CB8AC3E}">
        <p14:creationId xmlns:p14="http://schemas.microsoft.com/office/powerpoint/2010/main" val="229415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Slid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788609" y="2071687"/>
            <a:ext cx="10919581" cy="3786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3000"/>
            </a:lvl1pPr>
            <a:lvl2pPr>
              <a:lnSpc>
                <a:spcPct val="120000"/>
              </a:lnSpc>
              <a:defRPr sz="2438"/>
            </a:lvl2pPr>
            <a:lvl3pPr>
              <a:lnSpc>
                <a:spcPct val="120000"/>
              </a:lnSpc>
              <a:defRPr sz="2438"/>
            </a:lvl3pPr>
            <a:lvl4pPr>
              <a:lnSpc>
                <a:spcPct val="120000"/>
              </a:lnSpc>
              <a:defRPr sz="2438"/>
            </a:lvl4pPr>
            <a:lvl5pPr>
              <a:lnSpc>
                <a:spcPct val="120000"/>
              </a:lnSpc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774095" y="642938"/>
            <a:ext cx="10934095" cy="1000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870857" y="1714500"/>
            <a:ext cx="11321143" cy="1489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48943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7"/>
          <p:cNvSpPr>
            <a:spLocks noGrp="1"/>
          </p:cNvSpPr>
          <p:nvPr>
            <p:ph sz="quarter" idx="1"/>
          </p:nvPr>
        </p:nvSpPr>
        <p:spPr>
          <a:xfrm>
            <a:off x="788609" y="2071687"/>
            <a:ext cx="10919581" cy="3786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3000"/>
            </a:lvl1pPr>
            <a:lvl2pPr>
              <a:lnSpc>
                <a:spcPct val="120000"/>
              </a:lnSpc>
              <a:defRPr sz="2438"/>
            </a:lvl2pPr>
            <a:lvl3pPr>
              <a:lnSpc>
                <a:spcPct val="120000"/>
              </a:lnSpc>
              <a:defRPr sz="2438"/>
            </a:lvl3pPr>
            <a:lvl4pPr>
              <a:lnSpc>
                <a:spcPct val="120000"/>
              </a:lnSpc>
              <a:defRPr sz="2438"/>
            </a:lvl4pPr>
            <a:lvl5pPr>
              <a:lnSpc>
                <a:spcPct val="120000"/>
              </a:lnSpc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78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774095" y="2071687"/>
            <a:ext cx="5225143" cy="36433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386286" y="2071687"/>
            <a:ext cx="5321905" cy="36433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Straight Connector 14"/>
          <p:cNvCxnSpPr>
            <a:cxnSpLocks noChangeShapeType="1"/>
          </p:cNvCxnSpPr>
          <p:nvPr userDrawn="1"/>
        </p:nvCxnSpPr>
        <p:spPr bwMode="auto">
          <a:xfrm>
            <a:off x="870857" y="1714500"/>
            <a:ext cx="11321143" cy="1489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74095" y="642938"/>
            <a:ext cx="10934095" cy="1000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13879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8"/>
          <p:cNvSpPr>
            <a:spLocks noGrp="1"/>
          </p:cNvSpPr>
          <p:nvPr>
            <p:ph sz="quarter" idx="1"/>
          </p:nvPr>
        </p:nvSpPr>
        <p:spPr>
          <a:xfrm>
            <a:off x="774095" y="2071687"/>
            <a:ext cx="5225143" cy="36433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2"/>
          </p:nvPr>
        </p:nvSpPr>
        <p:spPr>
          <a:xfrm>
            <a:off x="6386286" y="2071687"/>
            <a:ext cx="5321905" cy="36433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527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095" y="2000250"/>
            <a:ext cx="5225143" cy="647700"/>
          </a:xfrm>
          <a:prstGeom prst="rect">
            <a:avLst/>
          </a:prstGeom>
          <a:noFill/>
          <a:ln w="12700" cap="sq" cmpd="sng" algn="ctr">
            <a:noFill/>
            <a:prstDash val="solid"/>
          </a:ln>
        </p:spPr>
        <p:txBody>
          <a:bodyPr anchor="t">
            <a:normAutofit/>
          </a:bodyPr>
          <a:lstStyle>
            <a:lvl1pPr marL="0" indent="0">
              <a:buNone/>
              <a:defRPr sz="2438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969" b="1"/>
            </a:lvl2pPr>
            <a:lvl3pPr>
              <a:buNone/>
              <a:defRPr sz="1781" b="1"/>
            </a:lvl3pPr>
            <a:lvl4pPr>
              <a:buNone/>
              <a:defRPr sz="1594" b="1"/>
            </a:lvl4pPr>
            <a:lvl5pPr>
              <a:buNone/>
              <a:defRPr sz="1594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6286" y="2000250"/>
            <a:ext cx="5321905" cy="647700"/>
          </a:xfrm>
          <a:prstGeom prst="rect">
            <a:avLst/>
          </a:prstGeom>
          <a:noFill/>
          <a:ln w="12700" cap="sq" cmpd="sng" algn="ctr">
            <a:noFill/>
            <a:prstDash val="solid"/>
          </a:ln>
        </p:spPr>
        <p:txBody>
          <a:bodyPr anchor="t">
            <a:normAutofit/>
          </a:bodyPr>
          <a:lstStyle>
            <a:lvl1pPr marL="0" indent="0">
              <a:buNone/>
              <a:defRPr sz="2438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969" b="1"/>
            </a:lvl2pPr>
            <a:lvl3pPr>
              <a:buNone/>
              <a:defRPr sz="1781" b="1"/>
            </a:lvl3pPr>
            <a:lvl4pPr>
              <a:buNone/>
              <a:defRPr sz="1594" b="1"/>
            </a:lvl4pPr>
            <a:lvl5pPr>
              <a:buNone/>
              <a:defRPr sz="1594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870857" y="1714500"/>
            <a:ext cx="11321143" cy="1489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  <p:sp>
        <p:nvSpPr>
          <p:cNvPr id="14" name="Content Placeholder 8"/>
          <p:cNvSpPr>
            <a:spLocks noGrp="1"/>
          </p:cNvSpPr>
          <p:nvPr>
            <p:ph sz="quarter" idx="15"/>
          </p:nvPr>
        </p:nvSpPr>
        <p:spPr>
          <a:xfrm>
            <a:off x="774095" y="3000375"/>
            <a:ext cx="5225143" cy="2714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"/>
          </p:nvPr>
        </p:nvSpPr>
        <p:spPr>
          <a:xfrm>
            <a:off x="6386286" y="3000375"/>
            <a:ext cx="5321905" cy="2714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774095" y="642938"/>
            <a:ext cx="10934095" cy="1000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13909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774095" y="2000250"/>
            <a:ext cx="5225143" cy="647700"/>
          </a:xfrm>
          <a:prstGeom prst="rect">
            <a:avLst/>
          </a:prstGeom>
          <a:noFill/>
          <a:ln w="12700" cap="sq" cmpd="sng" algn="ctr">
            <a:noFill/>
            <a:prstDash val="solid"/>
          </a:ln>
        </p:spPr>
        <p:txBody>
          <a:bodyPr anchor="t">
            <a:normAutofit/>
          </a:bodyPr>
          <a:lstStyle>
            <a:lvl1pPr marL="0" indent="0">
              <a:buNone/>
              <a:defRPr sz="2438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969" b="1"/>
            </a:lvl2pPr>
            <a:lvl3pPr>
              <a:buNone/>
              <a:defRPr sz="1781" b="1"/>
            </a:lvl3pPr>
            <a:lvl4pPr>
              <a:buNone/>
              <a:defRPr sz="1594" b="1"/>
            </a:lvl4pPr>
            <a:lvl5pPr>
              <a:buNone/>
              <a:defRPr sz="1594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6286" y="2000250"/>
            <a:ext cx="5321905" cy="647700"/>
          </a:xfrm>
          <a:prstGeom prst="rect">
            <a:avLst/>
          </a:prstGeom>
          <a:noFill/>
          <a:ln w="12700" cap="sq" cmpd="sng" algn="ctr">
            <a:noFill/>
            <a:prstDash val="solid"/>
          </a:ln>
        </p:spPr>
        <p:txBody>
          <a:bodyPr anchor="t">
            <a:normAutofit/>
          </a:bodyPr>
          <a:lstStyle>
            <a:lvl1pPr marL="0" indent="0">
              <a:buNone/>
              <a:defRPr sz="2438" b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1969" b="1"/>
            </a:lvl2pPr>
            <a:lvl3pPr>
              <a:buNone/>
              <a:defRPr sz="1781" b="1"/>
            </a:lvl3pPr>
            <a:lvl4pPr>
              <a:buNone/>
              <a:defRPr sz="1594" b="1"/>
            </a:lvl4pPr>
            <a:lvl5pPr>
              <a:buNone/>
              <a:defRPr sz="1594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/>
          </p:nvPr>
        </p:nvSpPr>
        <p:spPr>
          <a:xfrm>
            <a:off x="774095" y="3000375"/>
            <a:ext cx="5225143" cy="2714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"/>
          </p:nvPr>
        </p:nvSpPr>
        <p:spPr>
          <a:xfrm>
            <a:off x="6386286" y="3000375"/>
            <a:ext cx="5321905" cy="2714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052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Slid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572000" y="2071687"/>
            <a:ext cx="7136190" cy="37147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38"/>
            </a:lvl1pPr>
            <a:lvl2pPr>
              <a:defRPr sz="2438"/>
            </a:lvl2pPr>
            <a:lvl3pPr>
              <a:defRPr sz="2438"/>
            </a:lvl3pPr>
            <a:lvl4pPr>
              <a:defRPr sz="2438"/>
            </a:lvl4pPr>
            <a:lvl5pPr>
              <a:defRPr sz="243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 rot="10800000" flipV="1">
            <a:off x="870857" y="2071687"/>
            <a:ext cx="3483429" cy="1785938"/>
          </a:xfrm>
          <a:prstGeom prst="round2SameRect">
            <a:avLst>
              <a:gd name="adj1" fmla="val 981"/>
              <a:gd name="adj2" fmla="val 0"/>
            </a:avLst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13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870857" y="1714500"/>
            <a:ext cx="11321143" cy="1489"/>
          </a:xfrm>
          <a:prstGeom prst="line">
            <a:avLst/>
          </a:prstGeom>
          <a:noFill/>
          <a:ln w="19050">
            <a:solidFill>
              <a:srgbClr val="DF0000"/>
            </a:solidFill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74095" y="642938"/>
            <a:ext cx="10934095" cy="1000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cap="non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10556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0"/>
            <a:ext cx="12192000" cy="428625"/>
          </a:xfrm>
          <a:prstGeom prst="rect">
            <a:avLst/>
          </a:prstGeom>
          <a:solidFill>
            <a:srgbClr val="3E281F"/>
          </a:solidFill>
          <a:ln w="0">
            <a:noFill/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88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428625"/>
            <a:ext cx="12192000" cy="71438"/>
          </a:xfrm>
          <a:prstGeom prst="rect">
            <a:avLst/>
          </a:prstGeom>
          <a:solidFill>
            <a:srgbClr val="DF0000"/>
          </a:solidFill>
          <a:ln w="0">
            <a:noFill/>
            <a:round/>
            <a:headEnd/>
            <a:tailEnd/>
          </a:ln>
          <a:effectLst>
            <a:outerShdw dist="25400" dir="5400000" algn="t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688" dirty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1028" name="Picture 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69714" y="5817704"/>
            <a:ext cx="1816302" cy="781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382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75" kern="1200">
          <a:solidFill>
            <a:schemeClr val="accent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5pPr>
      <a:lvl6pPr marL="428625"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</a:defRPr>
      </a:lvl6pPr>
      <a:lvl7pPr marL="857250"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</a:defRPr>
      </a:lvl7pPr>
      <a:lvl8pPr marL="1285875"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</a:defRPr>
      </a:lvl8pPr>
      <a:lvl9pPr marL="1714500" algn="l" rtl="0" eaLnBrk="1" fontAlgn="base" hangingPunct="1">
        <a:spcBef>
          <a:spcPct val="0"/>
        </a:spcBef>
        <a:spcAft>
          <a:spcPct val="0"/>
        </a:spcAft>
        <a:defRPr sz="3938">
          <a:solidFill>
            <a:schemeClr val="tx2"/>
          </a:solidFill>
          <a:latin typeface="Franklin Gothic Book" pitchFamily="34" charset="0"/>
        </a:defRPr>
      </a:lvl9pPr>
    </p:titleStyle>
    <p:bodyStyle>
      <a:lvl1pPr marL="270867" indent="-270867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531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43223" indent="-226219" algn="l" rtl="0" eaLnBrk="1" fontAlgn="base" hangingPunct="1">
        <a:spcBef>
          <a:spcPts val="364"/>
        </a:spcBef>
        <a:spcAft>
          <a:spcPct val="0"/>
        </a:spcAft>
        <a:buClr>
          <a:schemeClr val="accent2"/>
        </a:buClr>
        <a:buSzPct val="85000"/>
        <a:buFont typeface="Wingdings 2" charset="2"/>
        <a:buChar char=""/>
        <a:defRPr sz="2344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15578" indent="-226219" algn="l" rtl="0" eaLnBrk="1" fontAlgn="base" hangingPunct="1">
        <a:spcBef>
          <a:spcPts val="364"/>
        </a:spcBef>
        <a:spcAft>
          <a:spcPct val="0"/>
        </a:spcAft>
        <a:buClr>
          <a:srgbClr val="D6ACAB"/>
        </a:buClr>
        <a:buSzPct val="85000"/>
        <a:buFont typeface="Wingdings 2" charset="2"/>
        <a:buChar char=""/>
        <a:defRPr sz="1969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086445" indent="-226219" algn="l" rtl="0" eaLnBrk="1" fontAlgn="base" hangingPunct="1">
        <a:spcBef>
          <a:spcPts val="364"/>
        </a:spcBef>
        <a:spcAft>
          <a:spcPct val="0"/>
        </a:spcAft>
        <a:buClr>
          <a:srgbClr val="3667C4"/>
        </a:buClr>
        <a:buSzPct val="80000"/>
        <a:buFont typeface="Wingdings 2" charset="2"/>
        <a:buChar char=""/>
        <a:defRPr sz="1969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358801" indent="-226219" algn="l" rtl="0" eaLnBrk="1" fontAlgn="base" hangingPunct="1">
        <a:spcBef>
          <a:spcPts val="364"/>
        </a:spcBef>
        <a:spcAft>
          <a:spcPct val="0"/>
        </a:spcAft>
        <a:buClr>
          <a:srgbClr val="3667C4"/>
        </a:buClr>
        <a:buChar char="o"/>
        <a:defRPr sz="1969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631158" indent="-226550" algn="l" rtl="0" eaLnBrk="1" latinLnBrk="0" hangingPunct="1">
        <a:spcBef>
          <a:spcPts val="367"/>
        </a:spcBef>
        <a:buClr>
          <a:schemeClr val="accent3"/>
        </a:buClr>
        <a:buChar char="•"/>
        <a:defRPr kumimoji="0" sz="178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03018" indent="-226550" algn="l" rtl="0" eaLnBrk="1" latinLnBrk="0" hangingPunct="1">
        <a:spcBef>
          <a:spcPts val="367"/>
        </a:spcBef>
        <a:buClr>
          <a:schemeClr val="accent2"/>
        </a:buClr>
        <a:buChar char="•"/>
        <a:defRPr kumimoji="0"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2174877" indent="-226550" algn="l" rtl="0" eaLnBrk="1" latinLnBrk="0" hangingPunct="1">
        <a:spcBef>
          <a:spcPts val="367"/>
        </a:spcBef>
        <a:buClr>
          <a:schemeClr val="accent1">
            <a:tint val="60000"/>
          </a:schemeClr>
        </a:buClr>
        <a:buChar char="•"/>
        <a:defRPr kumimoji="0"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2446737" indent="-226550" algn="l" rtl="0" eaLnBrk="1" latinLnBrk="0" hangingPunct="1">
        <a:spcBef>
          <a:spcPts val="367"/>
        </a:spcBef>
        <a:buClr>
          <a:schemeClr val="accent2">
            <a:tint val="60000"/>
          </a:schemeClr>
        </a:buClr>
        <a:buChar char="•"/>
        <a:defRPr kumimoji="0" sz="17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lot.ly/~jonghalee/1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2838-30D1-634E-8D4C-79FC287CC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500" dirty="0" err="1"/>
              <a:t>DiscoveryEngine</a:t>
            </a:r>
            <a:r>
              <a:rPr lang="en-US" sz="4500" dirty="0"/>
              <a:t>: Analyzing First Impression Bias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3154C-D1BD-FF43-9720-1951B229B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Jong Ha Lee and Vaibhav Ramamoorthy </a:t>
            </a:r>
          </a:p>
          <a:p>
            <a:r>
              <a:rPr lang="en-US" dirty="0"/>
              <a:t>UC Berkeley</a:t>
            </a:r>
          </a:p>
          <a:p>
            <a:r>
              <a:rPr lang="en-US" dirty="0"/>
              <a:t>March 04, 2018</a:t>
            </a:r>
          </a:p>
        </p:txBody>
      </p:sp>
    </p:spTree>
    <p:extLst>
      <p:ext uri="{BB962C8B-B14F-4D97-AF65-F5344CB8AC3E}">
        <p14:creationId xmlns:p14="http://schemas.microsoft.com/office/powerpoint/2010/main" val="295578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F4B82D-745C-2C4F-91F5-9B809CD561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DiscoveryEngine’s</a:t>
            </a:r>
            <a:r>
              <a:rPr lang="en-US" sz="2400" dirty="0"/>
              <a:t> data collection process prone to bias</a:t>
            </a:r>
          </a:p>
          <a:p>
            <a:pPr lvl="1"/>
            <a:r>
              <a:rPr lang="en-US" sz="1838" dirty="0"/>
              <a:t>Evaluators self-select which papers to read</a:t>
            </a:r>
          </a:p>
          <a:p>
            <a:pPr lvl="1"/>
            <a:r>
              <a:rPr lang="en-US" sz="1838" dirty="0"/>
              <a:t>Evaluations are conducted through a qualitative process</a:t>
            </a:r>
          </a:p>
          <a:p>
            <a:r>
              <a:rPr lang="en-US" sz="2400" dirty="0"/>
              <a:t>Readers determine their perceptions of papers from certain sections</a:t>
            </a:r>
          </a:p>
          <a:p>
            <a:pPr lvl="1"/>
            <a:r>
              <a:rPr lang="en-US" sz="1840" b="1" dirty="0"/>
              <a:t>Abstract </a:t>
            </a:r>
            <a:r>
              <a:rPr lang="en-US" sz="1840" dirty="0"/>
              <a:t>is the most formative</a:t>
            </a:r>
            <a:endParaRPr lang="en-US" sz="1840" b="1" dirty="0"/>
          </a:p>
          <a:p>
            <a:r>
              <a:rPr lang="en-US" sz="2402" dirty="0"/>
              <a:t>How do we measure the effect of abstract on reader’s ratings?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B19A62-C268-9343-B9F1-42849CB1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Question: Are evaluators’ ratings affected by their first impressions of the research paper? </a:t>
            </a:r>
          </a:p>
        </p:txBody>
      </p:sp>
    </p:spTree>
    <p:extLst>
      <p:ext uri="{BB962C8B-B14F-4D97-AF65-F5344CB8AC3E}">
        <p14:creationId xmlns:p14="http://schemas.microsoft.com/office/powerpoint/2010/main" val="160254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21F998-ED77-6640-AFCD-5709CE19C66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74095" y="2071687"/>
            <a:ext cx="5225143" cy="4587021"/>
          </a:xfrm>
        </p:spPr>
        <p:txBody>
          <a:bodyPr>
            <a:normAutofit/>
          </a:bodyPr>
          <a:lstStyle/>
          <a:p>
            <a:r>
              <a:rPr lang="en-US" dirty="0"/>
              <a:t>Linear regression with the following features</a:t>
            </a:r>
          </a:p>
          <a:p>
            <a:pPr lvl="1"/>
            <a:r>
              <a:rPr lang="en-US" sz="1600" dirty="0"/>
              <a:t>Number of characters in abstract</a:t>
            </a:r>
          </a:p>
          <a:p>
            <a:pPr lvl="1"/>
            <a:r>
              <a:rPr lang="en-US" sz="1600" dirty="0"/>
              <a:t>Number of digits in abstract</a:t>
            </a:r>
          </a:p>
          <a:p>
            <a:pPr lvl="1"/>
            <a:r>
              <a:rPr lang="en-US" sz="1600" dirty="0"/>
              <a:t>Count of words “findings” and “results”</a:t>
            </a:r>
          </a:p>
          <a:p>
            <a:pPr lvl="1"/>
            <a:r>
              <a:rPr lang="en-US" sz="1600" dirty="0"/>
              <a:t>Year of publication</a:t>
            </a:r>
          </a:p>
          <a:p>
            <a:pPr lvl="1"/>
            <a:r>
              <a:rPr lang="en-US" sz="1600" dirty="0"/>
              <a:t>*Version ID of evaluation form</a:t>
            </a:r>
          </a:p>
          <a:p>
            <a:pPr lvl="1"/>
            <a:r>
              <a:rPr lang="en-US" sz="1600" dirty="0"/>
              <a:t>*Expertise level of evaluator</a:t>
            </a:r>
          </a:p>
          <a:p>
            <a:pPr lvl="1"/>
            <a:r>
              <a:rPr lang="en-US" sz="1600" dirty="0"/>
              <a:t>Count of Discovery Value synonyms</a:t>
            </a:r>
          </a:p>
          <a:p>
            <a:pPr lvl="1"/>
            <a:r>
              <a:rPr lang="en-US" sz="1600" dirty="0"/>
              <a:t>Count of </a:t>
            </a:r>
            <a:r>
              <a:rPr lang="en-US" sz="1600" dirty="0" err="1"/>
              <a:t>Actionability</a:t>
            </a:r>
            <a:r>
              <a:rPr lang="en-US" sz="1600" dirty="0"/>
              <a:t> synonyms</a:t>
            </a:r>
          </a:p>
          <a:p>
            <a:pPr lvl="1"/>
            <a:r>
              <a:rPr lang="en-US" sz="1600" dirty="0"/>
              <a:t>Count of Confidence/Concreteness synonyms</a:t>
            </a:r>
          </a:p>
          <a:p>
            <a:pPr lvl="1"/>
            <a:r>
              <a:rPr lang="en-US" sz="1600" dirty="0" err="1"/>
              <a:t>Altmetric</a:t>
            </a:r>
            <a:r>
              <a:rPr lang="en-US" sz="1600" dirty="0"/>
              <a:t> and *log(</a:t>
            </a:r>
            <a:r>
              <a:rPr lang="en-US" sz="1600" dirty="0" err="1"/>
              <a:t>Altmetric</a:t>
            </a:r>
            <a:r>
              <a:rPr lang="en-US" sz="1600" dirty="0"/>
              <a:t>)</a:t>
            </a:r>
          </a:p>
          <a:p>
            <a:pPr lvl="1"/>
            <a:endParaRPr lang="en-US" sz="1840" dirty="0"/>
          </a:p>
          <a:p>
            <a:pPr lvl="1"/>
            <a:endParaRPr lang="en-US" sz="184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C505-4EDA-7140-B0B9-726C9B6D76E9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Few of the abstract-specific features were significant in predicting any of the ratings</a:t>
            </a:r>
          </a:p>
          <a:p>
            <a:pPr lvl="1"/>
            <a:r>
              <a:rPr lang="en-US" sz="1840" dirty="0"/>
              <a:t>Exception: Abstracts with higher instances of the words “findings” and “results” received better confidence/concreteness scores</a:t>
            </a:r>
          </a:p>
          <a:p>
            <a:r>
              <a:rPr lang="en-US" sz="2440" dirty="0"/>
              <a:t>Little evidence that abstract-based bias caused Discovery scores to deviate from </a:t>
            </a:r>
            <a:r>
              <a:rPr lang="en-US" sz="2440" dirty="0" err="1"/>
              <a:t>Altmetric</a:t>
            </a:r>
            <a:endParaRPr lang="en-US" sz="244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86D32-C732-E840-AA57-32A6FBAB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Results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87B39A-5C6D-C645-B5B1-9C4D68416B73}"/>
              </a:ext>
            </a:extLst>
          </p:cNvPr>
          <p:cNvGrpSpPr/>
          <p:nvPr/>
        </p:nvGrpSpPr>
        <p:grpSpPr>
          <a:xfrm>
            <a:off x="5664200" y="2382043"/>
            <a:ext cx="6527800" cy="3022600"/>
            <a:chOff x="1296377" y="1643063"/>
            <a:chExt cx="6527800" cy="3022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CFD48F-6CCA-CC47-83A2-5F349404A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6377" y="1643063"/>
              <a:ext cx="6527800" cy="17653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DB0C790-E4DA-D340-81AD-1649EB9E5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4477" y="3408363"/>
              <a:ext cx="6451600" cy="1257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067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hlinkClick r:id="rId2"/>
            <a:extLst>
              <a:ext uri="{FF2B5EF4-FFF2-40B4-BE49-F238E27FC236}">
                <a16:creationId xmlns:a16="http://schemas.microsoft.com/office/drawing/2014/main" id="{A32802D5-D272-4043-9350-9E837CBFBCDC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2683702" y="711907"/>
            <a:ext cx="7599984" cy="580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1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7A72A2-B2AD-424C-97BD-5486254881D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88609" y="2071687"/>
            <a:ext cx="11138348" cy="3786188"/>
          </a:xfrm>
        </p:spPr>
        <p:txBody>
          <a:bodyPr>
            <a:normAutofit/>
          </a:bodyPr>
          <a:lstStyle/>
          <a:p>
            <a:r>
              <a:rPr lang="en-US" sz="2440" dirty="0"/>
              <a:t>Explored possibility of first impressions on affecting </a:t>
            </a:r>
            <a:r>
              <a:rPr lang="en-US" sz="2440" dirty="0" err="1"/>
              <a:t>DiscoverEngine’s</a:t>
            </a:r>
            <a:r>
              <a:rPr lang="en-US" sz="2440" dirty="0"/>
              <a:t> ratings</a:t>
            </a:r>
          </a:p>
          <a:p>
            <a:r>
              <a:rPr lang="en-US" sz="2440" dirty="0"/>
              <a:t>Regression showed no significant impact of bias-related abstract metrics</a:t>
            </a:r>
          </a:p>
          <a:p>
            <a:r>
              <a:rPr lang="en-US" sz="2440" dirty="0"/>
              <a:t>Next Steps: </a:t>
            </a:r>
          </a:p>
          <a:p>
            <a:pPr lvl="1"/>
            <a:r>
              <a:rPr lang="en-US" sz="1878" dirty="0"/>
              <a:t>Include covariates regarding paper’s relevance to current research trends</a:t>
            </a:r>
          </a:p>
          <a:p>
            <a:pPr lvl="1"/>
            <a:r>
              <a:rPr lang="en-US" sz="1878" dirty="0"/>
              <a:t>Impact of authors’ reputation and pedigree on evaluator’s ratings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1E0752-E64B-AB4C-9647-B3224100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Impact</a:t>
            </a:r>
          </a:p>
        </p:txBody>
      </p:sp>
    </p:spTree>
    <p:extLst>
      <p:ext uri="{BB962C8B-B14F-4D97-AF65-F5344CB8AC3E}">
        <p14:creationId xmlns:p14="http://schemas.microsoft.com/office/powerpoint/2010/main" val="2606301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own Powerpoint Template_A_v1">
  <a:themeElements>
    <a:clrScheme name="Brown Theme">
      <a:dk1>
        <a:srgbClr val="000000"/>
      </a:dk1>
      <a:lt1>
        <a:sysClr val="window" lastClr="FFFFFF"/>
      </a:lt1>
      <a:dk2>
        <a:srgbClr val="575F6D"/>
      </a:dk2>
      <a:lt2>
        <a:srgbClr val="85939F"/>
      </a:lt2>
      <a:accent1>
        <a:srgbClr val="DF0000"/>
      </a:accent1>
      <a:accent2>
        <a:srgbClr val="FFFFFF"/>
      </a:accent2>
      <a:accent3>
        <a:srgbClr val="43BFE5"/>
      </a:accent3>
      <a:accent4>
        <a:srgbClr val="FFBE23"/>
      </a:accent4>
      <a:accent5>
        <a:srgbClr val="3E281F"/>
      </a:accent5>
      <a:accent6>
        <a:srgbClr val="85939F"/>
      </a:accent6>
      <a:hlink>
        <a:srgbClr val="A7A18B"/>
      </a:hlink>
      <a:folHlink>
        <a:srgbClr val="002B5E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235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Franklin Gothic Book</vt:lpstr>
      <vt:lpstr>Georgia</vt:lpstr>
      <vt:lpstr>Wingdings 2</vt:lpstr>
      <vt:lpstr>Brown Powerpoint Template_A_v1</vt:lpstr>
      <vt:lpstr>DiscoveryEngine: Analyzing First Impression Bias</vt:lpstr>
      <vt:lpstr>Question: Are evaluators’ ratings affected by their first impressions of the research paper? </vt:lpstr>
      <vt:lpstr>Methodology and Results</vt:lpstr>
      <vt:lpstr>PowerPoint Presentation</vt:lpstr>
      <vt:lpstr>Conclusion and Impact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17</cp:revision>
  <dcterms:created xsi:type="dcterms:W3CDTF">2018-03-04T06:40:01Z</dcterms:created>
  <dcterms:modified xsi:type="dcterms:W3CDTF">2018-03-04T08:40:45Z</dcterms:modified>
</cp:coreProperties>
</file>