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5E3"/>
    <a:srgbClr val="FFFFFF"/>
    <a:srgbClr val="966D17"/>
    <a:srgbClr val="FBFDF7"/>
    <a:srgbClr val="FAF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70841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0046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E9F37-DD28-1742-A74A-4A9FFA819BD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293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1694784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E9F37-DD28-1742-A74A-4A9FFA819BD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807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19637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984233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92531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41385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622A6C-D4ED-C24E-82CA-60FD6111C329}"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147969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376907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5622A6C-D4ED-C24E-82CA-60FD6111C329}" type="datetimeFigureOut">
              <a:rPr lang="en-US" smtClean="0"/>
              <a:t>12/30/23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71478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5622A6C-D4ED-C24E-82CA-60FD6111C329}" type="datetimeFigureOut">
              <a:rPr lang="en-US" smtClean="0"/>
              <a:t>12/30/23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38441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22A6C-D4ED-C24E-82CA-60FD6111C329}" type="datetimeFigureOut">
              <a:rPr lang="en-US" smtClean="0"/>
              <a:t>12/30/23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63783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187435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5622A6C-D4ED-C24E-82CA-60FD6111C329}"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E9F37-DD28-1742-A74A-4A9FFA819BD7}" type="slidenum">
              <a:rPr lang="en-US" smtClean="0"/>
              <a:t>‹#›</a:t>
            </a:fld>
            <a:endParaRPr lang="en-US"/>
          </a:p>
        </p:txBody>
      </p:sp>
    </p:spTree>
    <p:extLst>
      <p:ext uri="{BB962C8B-B14F-4D97-AF65-F5344CB8AC3E}">
        <p14:creationId xmlns:p14="http://schemas.microsoft.com/office/powerpoint/2010/main" val="237743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622A6C-D4ED-C24E-82CA-60FD6111C329}" type="datetimeFigureOut">
              <a:rPr lang="en-US" smtClean="0"/>
              <a:t>12/30/23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6E9F37-DD28-1742-A74A-4A9FFA819BD7}" type="slidenum">
              <a:rPr lang="en-US" smtClean="0"/>
              <a:t>‹#›</a:t>
            </a:fld>
            <a:endParaRPr lang="en-US"/>
          </a:p>
        </p:txBody>
      </p:sp>
    </p:spTree>
    <p:extLst>
      <p:ext uri="{BB962C8B-B14F-4D97-AF65-F5344CB8AC3E}">
        <p14:creationId xmlns:p14="http://schemas.microsoft.com/office/powerpoint/2010/main" val="87280298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666E5F6-71A9-D4CF-5E1C-3215C7CF7677}"/>
              </a:ext>
            </a:extLst>
          </p:cNvPr>
          <p:cNvSpPr txBox="1"/>
          <p:nvPr/>
        </p:nvSpPr>
        <p:spPr>
          <a:xfrm>
            <a:off x="390526" y="300037"/>
            <a:ext cx="11801474" cy="1384995"/>
          </a:xfrm>
          <a:prstGeom prst="rect">
            <a:avLst/>
          </a:prstGeom>
          <a:noFill/>
        </p:spPr>
        <p:txBody>
          <a:bodyPr wrap="square" rtlCol="0">
            <a:spAutoFit/>
          </a:bodyPr>
          <a:lstStyle/>
          <a:p>
            <a:pPr algn="ctr"/>
            <a:r>
              <a:rPr lang="en-US" sz="2800" dirty="0"/>
              <a:t>Efficient Graph-Based Solution for the Travelling Salesman Problem with Apache Giraph and Hadoop</a:t>
            </a:r>
          </a:p>
          <a:p>
            <a:pPr algn="ctr"/>
            <a:endParaRPr lang="en-US" sz="2800" dirty="0"/>
          </a:p>
        </p:txBody>
      </p:sp>
      <p:pic>
        <p:nvPicPr>
          <p:cNvPr id="20" name="Picture 19">
            <a:extLst>
              <a:ext uri="{FF2B5EF4-FFF2-40B4-BE49-F238E27FC236}">
                <a16:creationId xmlns:a16="http://schemas.microsoft.com/office/drawing/2014/main" id="{D7A6532D-738D-EE4A-0A78-D096A4E67449}"/>
              </a:ext>
            </a:extLst>
          </p:cNvPr>
          <p:cNvPicPr>
            <a:picLocks noChangeAspect="1"/>
          </p:cNvPicPr>
          <p:nvPr/>
        </p:nvPicPr>
        <p:blipFill>
          <a:blip r:embed="rId2"/>
          <a:stretch>
            <a:fillRect/>
          </a:stretch>
        </p:blipFill>
        <p:spPr>
          <a:xfrm>
            <a:off x="3509158" y="1785937"/>
            <a:ext cx="5173684" cy="4171950"/>
          </a:xfrm>
          <a:prstGeom prst="rect">
            <a:avLst/>
          </a:prstGeom>
        </p:spPr>
      </p:pic>
      <p:sp>
        <p:nvSpPr>
          <p:cNvPr id="21" name="TextBox 20">
            <a:extLst>
              <a:ext uri="{FF2B5EF4-FFF2-40B4-BE49-F238E27FC236}">
                <a16:creationId xmlns:a16="http://schemas.microsoft.com/office/drawing/2014/main" id="{3BA6F075-09CA-D305-C049-8F382A978A4A}"/>
              </a:ext>
            </a:extLst>
          </p:cNvPr>
          <p:cNvSpPr txBox="1"/>
          <p:nvPr/>
        </p:nvSpPr>
        <p:spPr>
          <a:xfrm>
            <a:off x="9187667" y="6188631"/>
            <a:ext cx="3004333" cy="369332"/>
          </a:xfrm>
          <a:prstGeom prst="rect">
            <a:avLst/>
          </a:prstGeom>
          <a:noFill/>
        </p:spPr>
        <p:txBody>
          <a:bodyPr wrap="square" rtlCol="0">
            <a:spAutoFit/>
          </a:bodyPr>
          <a:lstStyle/>
          <a:p>
            <a:r>
              <a:rPr lang="en-US" dirty="0"/>
              <a:t>Vaibhav Ramakrishnan</a:t>
            </a:r>
          </a:p>
        </p:txBody>
      </p:sp>
    </p:spTree>
    <p:extLst>
      <p:ext uri="{BB962C8B-B14F-4D97-AF65-F5344CB8AC3E}">
        <p14:creationId xmlns:p14="http://schemas.microsoft.com/office/powerpoint/2010/main" val="93084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920F64-4F1E-B501-F97B-CD20B4623F4D}"/>
              </a:ext>
            </a:extLst>
          </p:cNvPr>
          <p:cNvPicPr>
            <a:picLocks noChangeAspect="1"/>
          </p:cNvPicPr>
          <p:nvPr/>
        </p:nvPicPr>
        <p:blipFill>
          <a:blip r:embed="rId2"/>
          <a:stretch>
            <a:fillRect/>
          </a:stretch>
        </p:blipFill>
        <p:spPr>
          <a:xfrm>
            <a:off x="7273926" y="4007302"/>
            <a:ext cx="4117946" cy="2398038"/>
          </a:xfrm>
          <a:prstGeom prst="rect">
            <a:avLst/>
          </a:prstGeom>
          <a:solidFill>
            <a:srgbClr val="FFFFFF"/>
          </a:solidFill>
          <a:ln>
            <a:noFill/>
          </a:ln>
          <a:effectLst>
            <a:softEdge rad="0"/>
          </a:effectLst>
        </p:spPr>
      </p:pic>
      <p:sp>
        <p:nvSpPr>
          <p:cNvPr id="2" name="Title 1">
            <a:extLst>
              <a:ext uri="{FF2B5EF4-FFF2-40B4-BE49-F238E27FC236}">
                <a16:creationId xmlns:a16="http://schemas.microsoft.com/office/drawing/2014/main" id="{1779503D-C0BA-F19B-3E33-E0DAA42C49B9}"/>
              </a:ext>
            </a:extLst>
          </p:cNvPr>
          <p:cNvSpPr>
            <a:spLocks noGrp="1"/>
          </p:cNvSpPr>
          <p:nvPr>
            <p:ph type="title"/>
          </p:nvPr>
        </p:nvSpPr>
        <p:spPr>
          <a:xfrm>
            <a:off x="1640156" y="452660"/>
            <a:ext cx="8911687" cy="1280890"/>
          </a:xfrm>
        </p:spPr>
        <p:txBody>
          <a:bodyPr/>
          <a:lstStyle/>
          <a:p>
            <a:r>
              <a:rPr lang="en-US" dirty="0"/>
              <a:t>Project Overview</a:t>
            </a:r>
          </a:p>
        </p:txBody>
      </p:sp>
      <p:sp>
        <p:nvSpPr>
          <p:cNvPr id="3" name="Content Placeholder 2">
            <a:extLst>
              <a:ext uri="{FF2B5EF4-FFF2-40B4-BE49-F238E27FC236}">
                <a16:creationId xmlns:a16="http://schemas.microsoft.com/office/drawing/2014/main" id="{892BFF2F-4C4D-E55E-F372-A47C668D00F1}"/>
              </a:ext>
            </a:extLst>
          </p:cNvPr>
          <p:cNvSpPr>
            <a:spLocks noGrp="1"/>
          </p:cNvSpPr>
          <p:nvPr>
            <p:ph idx="1"/>
          </p:nvPr>
        </p:nvSpPr>
        <p:spPr>
          <a:xfrm>
            <a:off x="674687" y="1203953"/>
            <a:ext cx="11083925" cy="3777622"/>
          </a:xfrm>
        </p:spPr>
        <p:txBody>
          <a:bodyPr>
            <a:normAutofit/>
          </a:bodyPr>
          <a:lstStyle/>
          <a:p>
            <a:pPr marL="162900">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Travelling Salesman Problem (TSP) is to determine the most efficient route that visits multiple   </a:t>
            </a:r>
          </a:p>
          <a:p>
            <a:pPr marL="0" indent="0">
              <a:spcBef>
                <a:spcPts val="0"/>
              </a:spcBef>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cities exactly once and returns to the starting city, thereby minimizing the total distance travelled. </a:t>
            </a:r>
          </a:p>
          <a:p>
            <a:pPr marL="162900">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implement TSP, we have used Apache Giraph in conjunction with Apache Hadoop.</a:t>
            </a:r>
          </a:p>
          <a:p>
            <a:pPr marL="162900">
              <a:spcBef>
                <a:spcPts val="0"/>
              </a:spcBef>
            </a:pPr>
            <a:r>
              <a:rPr lang="en-IN" dirty="0">
                <a:latin typeface="Calibri" panose="020F0502020204030204" pitchFamily="34" charset="0"/>
                <a:ea typeface="Calibri" panose="020F0502020204030204" pitchFamily="34" charset="0"/>
                <a:cs typeface="Times New Roman" panose="02020603050405020304" pitchFamily="18" charset="0"/>
              </a:rPr>
              <a:t>Apache Giraph is an open-source graph processing system that is built on Apache Hadoop.</a:t>
            </a:r>
          </a:p>
          <a:p>
            <a:pPr marL="162900">
              <a:spcBef>
                <a:spcPts val="0"/>
              </a:spcBef>
            </a:pPr>
            <a:r>
              <a:rPr lang="en-IN" b="0" i="0" u="none" strike="noStrike" dirty="0">
                <a:solidFill>
                  <a:srgbClr val="374151"/>
                </a:solidFill>
                <a:effectLst/>
                <a:latin typeface="Söhne"/>
              </a:rPr>
              <a:t>Giraph is designed to process graphs at scale and can handle complex graph algorithms, including TSP</a:t>
            </a:r>
            <a:r>
              <a:rPr lang="en-IN" dirty="0">
                <a:solidFill>
                  <a:srgbClr val="374151"/>
                </a:solidFill>
                <a:latin typeface="Calibri" panose="020F0502020204030204" pitchFamily="34" charset="0"/>
                <a:cs typeface="Times New Roman" panose="02020603050405020304" pitchFamily="18" charset="0"/>
              </a:rPr>
              <a:t>.</a:t>
            </a:r>
          </a:p>
          <a:p>
            <a:pPr marL="162900">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Hadoop provides a distributed storage and processing framework that allows Giraph to operate on large graphs </a:t>
            </a:r>
          </a:p>
          <a:p>
            <a:pPr marL="0" indent="0">
              <a:spcBef>
                <a:spcPts val="0"/>
              </a:spcBef>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across multiple nodes. By using Giraph with Hadoop, we can efficiently solve TSP and other graph-based problems. </a:t>
            </a:r>
          </a:p>
          <a:p>
            <a:pPr marL="162900">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we installed Java, Hadoop, and Giraph, configured them properly, and implemented TSP using a GitHub repository. </a:t>
            </a:r>
          </a:p>
          <a:p>
            <a:pPr marL="162900">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We then ran the Giraph JAR command to obtain the results</a:t>
            </a:r>
          </a:p>
          <a:p>
            <a:pPr marL="162900"/>
            <a:endParaRPr lang="en-US" dirty="0"/>
          </a:p>
        </p:txBody>
      </p:sp>
      <p:pic>
        <p:nvPicPr>
          <p:cNvPr id="10" name="Picture 9">
            <a:extLst>
              <a:ext uri="{FF2B5EF4-FFF2-40B4-BE49-F238E27FC236}">
                <a16:creationId xmlns:a16="http://schemas.microsoft.com/office/drawing/2014/main" id="{AC104790-C7A4-F23F-5BFB-509E579E4D74}"/>
              </a:ext>
            </a:extLst>
          </p:cNvPr>
          <p:cNvPicPr>
            <a:picLocks noChangeAspect="1"/>
          </p:cNvPicPr>
          <p:nvPr/>
        </p:nvPicPr>
        <p:blipFill rotWithShape="1">
          <a:blip r:embed="rId3"/>
          <a:srcRect t="7270" r="3142"/>
          <a:stretch/>
        </p:blipFill>
        <p:spPr>
          <a:xfrm>
            <a:off x="1747838" y="4007302"/>
            <a:ext cx="4452937" cy="2398038"/>
          </a:xfrm>
          <a:prstGeom prst="rect">
            <a:avLst/>
          </a:prstGeom>
        </p:spPr>
      </p:pic>
      <p:sp>
        <p:nvSpPr>
          <p:cNvPr id="11" name="TextBox 10">
            <a:extLst>
              <a:ext uri="{FF2B5EF4-FFF2-40B4-BE49-F238E27FC236}">
                <a16:creationId xmlns:a16="http://schemas.microsoft.com/office/drawing/2014/main" id="{575F1CFC-EF78-F6C3-BC74-5297F9A1293A}"/>
              </a:ext>
            </a:extLst>
          </p:cNvPr>
          <p:cNvSpPr txBox="1"/>
          <p:nvPr/>
        </p:nvSpPr>
        <p:spPr>
          <a:xfrm>
            <a:off x="2659857" y="6405340"/>
            <a:ext cx="4452937" cy="307777"/>
          </a:xfrm>
          <a:prstGeom prst="rect">
            <a:avLst/>
          </a:prstGeom>
          <a:noFill/>
        </p:spPr>
        <p:txBody>
          <a:bodyPr wrap="square" rtlCol="0">
            <a:spAutoFit/>
          </a:bodyPr>
          <a:lstStyle/>
          <a:p>
            <a:r>
              <a:rPr lang="en-US" sz="1400" i="1" dirty="0"/>
              <a:t>Fig.1 – Animation of the TSP</a:t>
            </a:r>
          </a:p>
        </p:txBody>
      </p:sp>
      <p:sp>
        <p:nvSpPr>
          <p:cNvPr id="12" name="TextBox 11">
            <a:extLst>
              <a:ext uri="{FF2B5EF4-FFF2-40B4-BE49-F238E27FC236}">
                <a16:creationId xmlns:a16="http://schemas.microsoft.com/office/drawing/2014/main" id="{B7BF3E8F-7F68-9BC1-4FD6-B5ECAA6B4079}"/>
              </a:ext>
            </a:extLst>
          </p:cNvPr>
          <p:cNvSpPr txBox="1"/>
          <p:nvPr/>
        </p:nvSpPr>
        <p:spPr>
          <a:xfrm>
            <a:off x="7305675" y="6405340"/>
            <a:ext cx="4452937" cy="307777"/>
          </a:xfrm>
          <a:prstGeom prst="rect">
            <a:avLst/>
          </a:prstGeom>
          <a:noFill/>
        </p:spPr>
        <p:txBody>
          <a:bodyPr wrap="square" rtlCol="0">
            <a:spAutoFit/>
          </a:bodyPr>
          <a:lstStyle/>
          <a:p>
            <a:r>
              <a:rPr lang="en-US" sz="1400" i="1" dirty="0"/>
              <a:t>Fig. 2 – Basic vision of the vertexes from Giraph</a:t>
            </a:r>
          </a:p>
        </p:txBody>
      </p:sp>
    </p:spTree>
    <p:extLst>
      <p:ext uri="{BB962C8B-B14F-4D97-AF65-F5344CB8AC3E}">
        <p14:creationId xmlns:p14="http://schemas.microsoft.com/office/powerpoint/2010/main" val="242288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0C13-F98D-8CB5-DF9F-D868AA3E2E99}"/>
              </a:ext>
            </a:extLst>
          </p:cNvPr>
          <p:cNvSpPr>
            <a:spLocks noGrp="1"/>
          </p:cNvSpPr>
          <p:nvPr>
            <p:ph type="title"/>
          </p:nvPr>
        </p:nvSpPr>
        <p:spPr>
          <a:xfrm>
            <a:off x="1521362" y="306333"/>
            <a:ext cx="8911687" cy="1280890"/>
          </a:xfrm>
        </p:spPr>
        <p:txBody>
          <a:bodyPr/>
          <a:lstStyle/>
          <a:p>
            <a:r>
              <a:rPr lang="en-US" dirty="0"/>
              <a:t>Implementation</a:t>
            </a:r>
          </a:p>
        </p:txBody>
      </p:sp>
      <p:sp>
        <p:nvSpPr>
          <p:cNvPr id="3" name="Content Placeholder 2">
            <a:extLst>
              <a:ext uri="{FF2B5EF4-FFF2-40B4-BE49-F238E27FC236}">
                <a16:creationId xmlns:a16="http://schemas.microsoft.com/office/drawing/2014/main" id="{E8B21C04-75CB-319F-C49F-233CB18BE5CB}"/>
              </a:ext>
            </a:extLst>
          </p:cNvPr>
          <p:cNvSpPr>
            <a:spLocks noGrp="1"/>
          </p:cNvSpPr>
          <p:nvPr>
            <p:ph idx="1"/>
          </p:nvPr>
        </p:nvSpPr>
        <p:spPr>
          <a:xfrm>
            <a:off x="946149" y="1190624"/>
            <a:ext cx="10910054" cy="4202785"/>
          </a:xfrm>
        </p:spPr>
        <p:txBody>
          <a:bodyPr>
            <a:normAutofit/>
          </a:bodyPr>
          <a:lstStyle/>
          <a:p>
            <a:pPr marL="0">
              <a:spcBef>
                <a:spcPts val="600"/>
              </a:spcBef>
            </a:pPr>
            <a:r>
              <a:rPr lang="en-US" dirty="0">
                <a:latin typeface="Calibri" panose="020F0502020204030204" pitchFamily="34" charset="0"/>
                <a:cs typeface="Times New Roman" panose="02020603050405020304" pitchFamily="18" charset="0"/>
              </a:rPr>
              <a:t>Installed Java 1.8, Hadoop 1.2.1, and Apache Giraph 1.4.</a:t>
            </a:r>
          </a:p>
          <a:p>
            <a:pPr marL="0">
              <a:spcBef>
                <a:spcPts val="600"/>
              </a:spcBef>
            </a:pPr>
            <a:r>
              <a:rPr lang="en-US" dirty="0">
                <a:latin typeface="Calibri" panose="020F0502020204030204" pitchFamily="34" charset="0"/>
                <a:cs typeface="Times New Roman" panose="02020603050405020304" pitchFamily="18" charset="0"/>
              </a:rPr>
              <a:t>Configured Hadoop and Giraph settings.</a:t>
            </a:r>
          </a:p>
          <a:p>
            <a:pPr marL="0">
              <a:spcBef>
                <a:spcPts val="600"/>
              </a:spcBef>
            </a:pPr>
            <a:r>
              <a:rPr lang="en-US" dirty="0">
                <a:latin typeface="Calibri" panose="020F0502020204030204" pitchFamily="34" charset="0"/>
                <a:cs typeface="Times New Roman" panose="02020603050405020304" pitchFamily="18" charset="0"/>
              </a:rPr>
              <a:t>Downloaded TSP.java and input file from GitHub repository.</a:t>
            </a:r>
          </a:p>
          <a:p>
            <a:pPr marL="0">
              <a:spcBef>
                <a:spcPts val="600"/>
              </a:spcBef>
            </a:pPr>
            <a:r>
              <a:rPr lang="en-US" dirty="0">
                <a:latin typeface="Calibri" panose="020F0502020204030204" pitchFamily="34" charset="0"/>
                <a:cs typeface="Times New Roman" panose="02020603050405020304" pitchFamily="18" charset="0"/>
              </a:rPr>
              <a:t>Compiled using maven and Giraph JAR files.</a:t>
            </a:r>
          </a:p>
          <a:p>
            <a:pPr marL="0">
              <a:spcBef>
                <a:spcPts val="600"/>
              </a:spcBef>
            </a:pPr>
            <a:r>
              <a:rPr lang="en-US" dirty="0">
                <a:latin typeface="Calibri" panose="020F0502020204030204" pitchFamily="34" charset="0"/>
                <a:cs typeface="Times New Roman" panose="02020603050405020304" pitchFamily="18" charset="0"/>
              </a:rPr>
              <a:t>The input file contained a list of vertices and their corresponding edges and edge weights in the graph format.</a:t>
            </a:r>
          </a:p>
          <a:p>
            <a:pPr marL="0">
              <a:spcBef>
                <a:spcPts val="600"/>
              </a:spcBef>
            </a:pPr>
            <a:r>
              <a:rPr lang="en-US" dirty="0">
                <a:latin typeface="Calibri" panose="020F0502020204030204" pitchFamily="34" charset="0"/>
                <a:cs typeface="Times New Roman" panose="02020603050405020304" pitchFamily="18" charset="0"/>
              </a:rPr>
              <a:t>The edges between the vertices represented the distance between two cities.</a:t>
            </a:r>
          </a:p>
          <a:p>
            <a:pPr marL="0">
              <a:spcBef>
                <a:spcPts val="600"/>
              </a:spcBef>
            </a:pPr>
            <a:r>
              <a:rPr lang="en-US" dirty="0">
                <a:latin typeface="Calibri" panose="020F0502020204030204" pitchFamily="34" charset="0"/>
                <a:cs typeface="Times New Roman" panose="02020603050405020304" pitchFamily="18" charset="0"/>
              </a:rPr>
              <a:t>The output file contained the minimum distance and the order in which the cities were visited to achieve it.</a:t>
            </a:r>
          </a:p>
          <a:p>
            <a:pPr marL="0">
              <a:spcBef>
                <a:spcPts val="600"/>
              </a:spcBef>
            </a:pPr>
            <a:endParaRPr lang="en-US" dirty="0"/>
          </a:p>
        </p:txBody>
      </p:sp>
      <p:sp>
        <p:nvSpPr>
          <p:cNvPr id="7" name="TextBox 6">
            <a:extLst>
              <a:ext uri="{FF2B5EF4-FFF2-40B4-BE49-F238E27FC236}">
                <a16:creationId xmlns:a16="http://schemas.microsoft.com/office/drawing/2014/main" id="{8CC32BB2-4ECD-D98C-EEB6-A425137492D3}"/>
              </a:ext>
            </a:extLst>
          </p:cNvPr>
          <p:cNvSpPr txBox="1"/>
          <p:nvPr/>
        </p:nvSpPr>
        <p:spPr>
          <a:xfrm>
            <a:off x="1690334" y="6123811"/>
            <a:ext cx="4738341" cy="307777"/>
          </a:xfrm>
          <a:prstGeom prst="rect">
            <a:avLst/>
          </a:prstGeom>
          <a:noFill/>
        </p:spPr>
        <p:txBody>
          <a:bodyPr wrap="square" rtlCol="0">
            <a:spAutoFit/>
          </a:bodyPr>
          <a:lstStyle/>
          <a:p>
            <a:r>
              <a:rPr lang="en-US" sz="1400" i="1" dirty="0"/>
              <a:t>Fig. 3 – Input file contents from GitHub repository</a:t>
            </a:r>
          </a:p>
        </p:txBody>
      </p:sp>
      <p:pic>
        <p:nvPicPr>
          <p:cNvPr id="10" name="Picture 9">
            <a:extLst>
              <a:ext uri="{FF2B5EF4-FFF2-40B4-BE49-F238E27FC236}">
                <a16:creationId xmlns:a16="http://schemas.microsoft.com/office/drawing/2014/main" id="{95CADFAA-A887-7142-1163-D44854163F26}"/>
              </a:ext>
            </a:extLst>
          </p:cNvPr>
          <p:cNvPicPr>
            <a:picLocks noChangeAspect="1"/>
          </p:cNvPicPr>
          <p:nvPr/>
        </p:nvPicPr>
        <p:blipFill>
          <a:blip r:embed="rId2"/>
          <a:stretch>
            <a:fillRect/>
          </a:stretch>
        </p:blipFill>
        <p:spPr>
          <a:xfrm>
            <a:off x="7033809" y="3765359"/>
            <a:ext cx="4658385" cy="2147865"/>
          </a:xfrm>
          <a:prstGeom prst="rect">
            <a:avLst/>
          </a:prstGeom>
        </p:spPr>
      </p:pic>
      <p:sp>
        <p:nvSpPr>
          <p:cNvPr id="11" name="TextBox 10">
            <a:extLst>
              <a:ext uri="{FF2B5EF4-FFF2-40B4-BE49-F238E27FC236}">
                <a16:creationId xmlns:a16="http://schemas.microsoft.com/office/drawing/2014/main" id="{5962C46F-20E1-AB37-936C-BAAF783AF950}"/>
              </a:ext>
            </a:extLst>
          </p:cNvPr>
          <p:cNvSpPr txBox="1"/>
          <p:nvPr/>
        </p:nvSpPr>
        <p:spPr>
          <a:xfrm>
            <a:off x="7574982" y="6123810"/>
            <a:ext cx="4281221" cy="307777"/>
          </a:xfrm>
          <a:prstGeom prst="rect">
            <a:avLst/>
          </a:prstGeom>
          <a:noFill/>
        </p:spPr>
        <p:txBody>
          <a:bodyPr wrap="square" rtlCol="0">
            <a:spAutoFit/>
          </a:bodyPr>
          <a:lstStyle/>
          <a:p>
            <a:r>
              <a:rPr lang="en-US" sz="1400" i="1" dirty="0"/>
              <a:t>Fig. 4 – Successful Maven compilation</a:t>
            </a:r>
          </a:p>
        </p:txBody>
      </p:sp>
      <p:pic>
        <p:nvPicPr>
          <p:cNvPr id="12" name="Picture 11">
            <a:extLst>
              <a:ext uri="{FF2B5EF4-FFF2-40B4-BE49-F238E27FC236}">
                <a16:creationId xmlns:a16="http://schemas.microsoft.com/office/drawing/2014/main" id="{09013B3E-2F0B-CE7E-5D15-43798AC51F1C}"/>
              </a:ext>
            </a:extLst>
          </p:cNvPr>
          <p:cNvPicPr>
            <a:picLocks noChangeAspect="1"/>
          </p:cNvPicPr>
          <p:nvPr/>
        </p:nvPicPr>
        <p:blipFill>
          <a:blip r:embed="rId3"/>
          <a:stretch>
            <a:fillRect/>
          </a:stretch>
        </p:blipFill>
        <p:spPr>
          <a:xfrm>
            <a:off x="2141804" y="4632334"/>
            <a:ext cx="3835400" cy="1280890"/>
          </a:xfrm>
          <a:prstGeom prst="rect">
            <a:avLst/>
          </a:prstGeom>
        </p:spPr>
      </p:pic>
    </p:spTree>
    <p:extLst>
      <p:ext uri="{BB962C8B-B14F-4D97-AF65-F5344CB8AC3E}">
        <p14:creationId xmlns:p14="http://schemas.microsoft.com/office/powerpoint/2010/main" val="142910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E144BF-AB30-77A8-240F-4ADE02DEFD0F}"/>
              </a:ext>
            </a:extLst>
          </p:cNvPr>
          <p:cNvPicPr>
            <a:picLocks noChangeAspect="1"/>
          </p:cNvPicPr>
          <p:nvPr/>
        </p:nvPicPr>
        <p:blipFill>
          <a:blip r:embed="rId2"/>
          <a:stretch>
            <a:fillRect/>
          </a:stretch>
        </p:blipFill>
        <p:spPr>
          <a:xfrm>
            <a:off x="1416444" y="5244566"/>
            <a:ext cx="8036095" cy="1280891"/>
          </a:xfrm>
          <a:prstGeom prst="rect">
            <a:avLst/>
          </a:prstGeom>
        </p:spPr>
      </p:pic>
      <p:sp>
        <p:nvSpPr>
          <p:cNvPr id="5" name="TextBox 4">
            <a:extLst>
              <a:ext uri="{FF2B5EF4-FFF2-40B4-BE49-F238E27FC236}">
                <a16:creationId xmlns:a16="http://schemas.microsoft.com/office/drawing/2014/main" id="{5E65EBA7-2B31-1A03-B179-7E3667B0102C}"/>
              </a:ext>
            </a:extLst>
          </p:cNvPr>
          <p:cNvSpPr txBox="1"/>
          <p:nvPr/>
        </p:nvSpPr>
        <p:spPr>
          <a:xfrm>
            <a:off x="1823015" y="6525458"/>
            <a:ext cx="7629525" cy="307777"/>
          </a:xfrm>
          <a:prstGeom prst="rect">
            <a:avLst/>
          </a:prstGeom>
          <a:noFill/>
        </p:spPr>
        <p:txBody>
          <a:bodyPr wrap="square" rtlCol="0">
            <a:spAutoFit/>
          </a:bodyPr>
          <a:lstStyle/>
          <a:p>
            <a:r>
              <a:rPr lang="en-US" sz="1400" i="1" dirty="0"/>
              <a:t>Fig. 6 – JobTracker WebGui showing progress of our implementation</a:t>
            </a:r>
          </a:p>
        </p:txBody>
      </p:sp>
      <p:sp>
        <p:nvSpPr>
          <p:cNvPr id="7" name="Title 1">
            <a:extLst>
              <a:ext uri="{FF2B5EF4-FFF2-40B4-BE49-F238E27FC236}">
                <a16:creationId xmlns:a16="http://schemas.microsoft.com/office/drawing/2014/main" id="{B75C2500-7211-32E7-9037-1A062FC7239C}"/>
              </a:ext>
            </a:extLst>
          </p:cNvPr>
          <p:cNvSpPr>
            <a:spLocks noGrp="1"/>
          </p:cNvSpPr>
          <p:nvPr>
            <p:ph type="title"/>
          </p:nvPr>
        </p:nvSpPr>
        <p:spPr>
          <a:xfrm>
            <a:off x="1640156" y="452660"/>
            <a:ext cx="8911687" cy="1280890"/>
          </a:xfrm>
        </p:spPr>
        <p:txBody>
          <a:bodyPr/>
          <a:lstStyle/>
          <a:p>
            <a:r>
              <a:rPr lang="en-US" dirty="0"/>
              <a:t>Summary of Results</a:t>
            </a:r>
          </a:p>
        </p:txBody>
      </p:sp>
      <p:sp>
        <p:nvSpPr>
          <p:cNvPr id="10" name="TextBox 9">
            <a:extLst>
              <a:ext uri="{FF2B5EF4-FFF2-40B4-BE49-F238E27FC236}">
                <a16:creationId xmlns:a16="http://schemas.microsoft.com/office/drawing/2014/main" id="{1E3B3098-A03A-28E1-081D-6FA07629AB92}"/>
              </a:ext>
            </a:extLst>
          </p:cNvPr>
          <p:cNvSpPr txBox="1"/>
          <p:nvPr/>
        </p:nvSpPr>
        <p:spPr>
          <a:xfrm rot="10800000" flipV="1">
            <a:off x="9917626" y="3922561"/>
            <a:ext cx="1838027" cy="954107"/>
          </a:xfrm>
          <a:prstGeom prst="rect">
            <a:avLst/>
          </a:prstGeom>
          <a:noFill/>
        </p:spPr>
        <p:txBody>
          <a:bodyPr wrap="square" rtlCol="0">
            <a:spAutoFit/>
          </a:bodyPr>
          <a:lstStyle/>
          <a:p>
            <a:r>
              <a:rPr lang="en-US" sz="1400" i="1" dirty="0"/>
              <a:t>Fig. 5 – Output from Travelling Salesman Problem Algorithm</a:t>
            </a:r>
          </a:p>
        </p:txBody>
      </p:sp>
      <p:sp>
        <p:nvSpPr>
          <p:cNvPr id="12" name="Content Placeholder 2">
            <a:extLst>
              <a:ext uri="{FF2B5EF4-FFF2-40B4-BE49-F238E27FC236}">
                <a16:creationId xmlns:a16="http://schemas.microsoft.com/office/drawing/2014/main" id="{B361C571-2082-8C05-0F36-3A66CEFCF7F8}"/>
              </a:ext>
            </a:extLst>
          </p:cNvPr>
          <p:cNvSpPr>
            <a:spLocks noGrp="1"/>
          </p:cNvSpPr>
          <p:nvPr>
            <p:ph idx="1"/>
          </p:nvPr>
        </p:nvSpPr>
        <p:spPr>
          <a:xfrm>
            <a:off x="976791" y="1346829"/>
            <a:ext cx="8915400" cy="3777622"/>
          </a:xfrm>
        </p:spPr>
        <p:txBody>
          <a:bodyPr>
            <a:normAutofit/>
          </a:bodyPr>
          <a:lstStyle/>
          <a:p>
            <a:pPr marL="0">
              <a:spcBef>
                <a:spcPts val="0"/>
              </a:spcBef>
            </a:pPr>
            <a:r>
              <a:rPr lang="en-US" dirty="0">
                <a:latin typeface="Calibri" panose="020F0502020204030204" pitchFamily="34" charset="0"/>
                <a:cs typeface="Times New Roman" panose="02020603050405020304" pitchFamily="18" charset="0"/>
              </a:rPr>
              <a:t>The results show that the algorithm was able to successfully find the most efficient route that visits multiple cities exactly once and returns to the starting city, thereby minimizing the total distance traveled. Look at Fig. 5 for the detailed output. </a:t>
            </a:r>
          </a:p>
          <a:p>
            <a:pPr marL="0">
              <a:spcBef>
                <a:spcPts val="0"/>
              </a:spcBef>
            </a:pPr>
            <a:r>
              <a:rPr lang="en-US" dirty="0">
                <a:latin typeface="Calibri" panose="020F0502020204030204" pitchFamily="34" charset="0"/>
                <a:cs typeface="Times New Roman" panose="02020603050405020304" pitchFamily="18" charset="0"/>
              </a:rPr>
              <a:t>Each line represents a vertex and the estimated distance between it and the rest of the graph's vertices. </a:t>
            </a:r>
          </a:p>
          <a:p>
            <a:pPr marL="0">
              <a:spcBef>
                <a:spcPts val="0"/>
              </a:spcBef>
            </a:pPr>
            <a:r>
              <a:rPr lang="en-US" dirty="0">
                <a:latin typeface="Calibri" panose="020F0502020204030204" pitchFamily="34" charset="0"/>
                <a:cs typeface="Times New Roman" panose="02020603050405020304" pitchFamily="18" charset="0"/>
              </a:rPr>
              <a:t>The line "1 0.0" represents, for example, the distance from vertex 1 to itself, which is 0.0. The line "2 10221.0" represents the 10221.0 distance between vertex 1 and vertex 2. Similarly, the line "3 1.0" depicts the 1.0 distance between vertex 1 and vertex 3. The remaining lines in the graph represent the distances between vertex 1 and other vertices.</a:t>
            </a:r>
          </a:p>
          <a:p>
            <a:pPr marL="0">
              <a:spcBef>
                <a:spcPts val="0"/>
              </a:spcBef>
            </a:pPr>
            <a:r>
              <a:rPr lang="en-US" dirty="0">
                <a:latin typeface="Calibri" panose="020F0502020204030204" pitchFamily="34" charset="0"/>
                <a:cs typeface="Times New Roman" panose="02020603050405020304" pitchFamily="18" charset="0"/>
              </a:rPr>
              <a:t>The output demonstrates the effectiveness of Apache Giraph and Hadoop in solving complex graph-based problems such as the Traveling Salesperson Problem.</a:t>
            </a:r>
          </a:p>
          <a:p>
            <a:pPr marL="0">
              <a:spcBef>
                <a:spcPts val="0"/>
              </a:spcBef>
            </a:pPr>
            <a:r>
              <a:rPr lang="en-US" dirty="0">
                <a:latin typeface="Calibri" panose="020F0502020204030204" pitchFamily="34" charset="0"/>
                <a:cs typeface="Times New Roman" panose="02020603050405020304" pitchFamily="18" charset="0"/>
              </a:rPr>
              <a:t>Fig. 6 below shows the successful implementation of the algorithm on the JobTracker WebGui </a:t>
            </a:r>
          </a:p>
        </p:txBody>
      </p:sp>
      <p:pic>
        <p:nvPicPr>
          <p:cNvPr id="13" name="Picture 12">
            <a:extLst>
              <a:ext uri="{FF2B5EF4-FFF2-40B4-BE49-F238E27FC236}">
                <a16:creationId xmlns:a16="http://schemas.microsoft.com/office/drawing/2014/main" id="{11CC8184-3866-3120-B06D-38AF3DE2D98D}"/>
              </a:ext>
            </a:extLst>
          </p:cNvPr>
          <p:cNvPicPr>
            <a:picLocks noChangeAspect="1"/>
          </p:cNvPicPr>
          <p:nvPr/>
        </p:nvPicPr>
        <p:blipFill>
          <a:blip r:embed="rId3"/>
          <a:stretch>
            <a:fillRect/>
          </a:stretch>
        </p:blipFill>
        <p:spPr>
          <a:xfrm>
            <a:off x="9917626" y="2935439"/>
            <a:ext cx="1675106" cy="965200"/>
          </a:xfrm>
          <a:prstGeom prst="rect">
            <a:avLst/>
          </a:prstGeom>
        </p:spPr>
      </p:pic>
    </p:spTree>
    <p:extLst>
      <p:ext uri="{BB962C8B-B14F-4D97-AF65-F5344CB8AC3E}">
        <p14:creationId xmlns:p14="http://schemas.microsoft.com/office/powerpoint/2010/main" val="25890997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{27F94141-0561-9842-979D-5B966684CACC}tf10001069</Template>
  <TotalTime>412</TotalTime>
  <Words>501</Words>
  <Application>Microsoft Macintosh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Söhne</vt:lpstr>
      <vt:lpstr>Wingdings 3</vt:lpstr>
      <vt:lpstr>Wisp</vt:lpstr>
      <vt:lpstr>PowerPoint Presentation</vt:lpstr>
      <vt:lpstr>Project Overview</vt:lpstr>
      <vt:lpstr>Implementation</vt:lpstr>
      <vt:lpstr>Summary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Ramakrishnan</dc:creator>
  <cp:lastModifiedBy>Vaibhav Ramakrishnan</cp:lastModifiedBy>
  <cp:revision>29</cp:revision>
  <dcterms:created xsi:type="dcterms:W3CDTF">2023-04-24T14:14:15Z</dcterms:created>
  <dcterms:modified xsi:type="dcterms:W3CDTF">2023-12-31T01:44:00Z</dcterms:modified>
</cp:coreProperties>
</file>