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69" r:id="rId5"/>
    <p:sldId id="270" r:id="rId6"/>
    <p:sldId id="266" r:id="rId7"/>
    <p:sldId id="259" r:id="rId8"/>
    <p:sldId id="260" r:id="rId9"/>
    <p:sldId id="261" r:id="rId10"/>
    <p:sldId id="265" r:id="rId11"/>
    <p:sldId id="267" r:id="rId12"/>
    <p:sldId id="268" r:id="rId13"/>
    <p:sldId id="262"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069" autoAdjust="0"/>
    <p:restoredTop sz="96478" autoAdjust="0"/>
  </p:normalViewPr>
  <p:slideViewPr>
    <p:cSldViewPr>
      <p:cViewPr varScale="1">
        <p:scale>
          <a:sx n="85" d="100"/>
          <a:sy n="85" d="100"/>
        </p:scale>
        <p:origin x="-1541"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F6C72-10D3-472E-BD65-3938D7E79CED}" type="datetimeFigureOut">
              <a:rPr lang="en-US" smtClean="0"/>
              <a:pPr/>
              <a:t>3/3/2019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B147E9-3CCB-431F-88E5-F258AD8A6F7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2B147E9-3CCB-431F-88E5-F258AD8A6F79}"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2"/>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999E9AA-2F77-4E85-AF3E-5931650F6BA0}" type="datetimeFigureOut">
              <a:rPr lang="en-US" smtClean="0"/>
              <a:pPr/>
              <a:t>3/3/2019</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58E336-3474-42F5-8C0D-F08C6FCD83F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0"/>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58E336-3474-42F5-8C0D-F08C6FCD83F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1"/>
            <a:ext cx="1777471"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58E336-3474-42F5-8C0D-F08C6FCD83F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58E336-3474-42F5-8C0D-F08C6FCD83F7}"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58E336-3474-42F5-8C0D-F08C6FCD83F7}"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658E336-3474-42F5-8C0D-F08C6FCD83F7}"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3658E336-3474-42F5-8C0D-F08C6FCD83F7}"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3658E336-3474-42F5-8C0D-F08C6FCD83F7}"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999E9AA-2F77-4E85-AF3E-5931650F6BA0}" type="datetimeFigureOut">
              <a:rPr lang="en-US" smtClean="0"/>
              <a:pPr/>
              <a:t>3/3/2019</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3658E336-3474-42F5-8C0D-F08C6FCD83F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999E9AA-2F77-4E85-AF3E-5931650F6BA0}" type="datetimeFigureOut">
              <a:rPr lang="en-US" smtClean="0"/>
              <a:pPr/>
              <a:t>3/3/2019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658E336-3474-42F5-8C0D-F08C6FCD83F7}"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999E9AA-2F77-4E85-AF3E-5931650F6BA0}" type="datetimeFigureOut">
              <a:rPr lang="en-US" smtClean="0"/>
              <a:pPr/>
              <a:t>3/3/2019</a:t>
            </a:fld>
            <a:endParaRPr lang="en-GB"/>
          </a:p>
        </p:txBody>
      </p:sp>
      <p:sp>
        <p:nvSpPr>
          <p:cNvPr id="6" name="Footer Placeholder 5"/>
          <p:cNvSpPr>
            <a:spLocks noGrp="1"/>
          </p:cNvSpPr>
          <p:nvPr>
            <p:ph type="ftr" sz="quarter" idx="11"/>
          </p:nvPr>
        </p:nvSpPr>
        <p:spPr>
          <a:xfrm>
            <a:off x="4380073" y="6407945"/>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58E336-3474-42F5-8C0D-F08C6FCD83F7}" type="slidenum">
              <a:rPr lang="en-GB" smtClean="0"/>
              <a:pPr/>
              <a:t>‹#›</a:t>
            </a:fld>
            <a:endParaRPr lang="en-GB"/>
          </a:p>
        </p:txBody>
      </p:sp>
      <p:sp>
        <p:nvSpPr>
          <p:cNvPr id="2" name="Title 1"/>
          <p:cNvSpPr>
            <a:spLocks noGrp="1"/>
          </p:cNvSpPr>
          <p:nvPr>
            <p:ph type="title"/>
          </p:nvPr>
        </p:nvSpPr>
        <p:spPr>
          <a:xfrm>
            <a:off x="228600"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5001994"/>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5001994"/>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9"/>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999E9AA-2F77-4E85-AF3E-5931650F6BA0}" type="datetimeFigureOut">
              <a:rPr lang="en-US" smtClean="0"/>
              <a:pPr/>
              <a:t>3/3/2019</a:t>
            </a:fld>
            <a:endParaRPr lang="en-GB"/>
          </a:p>
        </p:txBody>
      </p:sp>
      <p:sp>
        <p:nvSpPr>
          <p:cNvPr id="22" name="Footer Placeholder 21"/>
          <p:cNvSpPr>
            <a:spLocks noGrp="1"/>
          </p:cNvSpPr>
          <p:nvPr>
            <p:ph type="ftr" sz="quarter" idx="3"/>
          </p:nvPr>
        </p:nvSpPr>
        <p:spPr>
          <a:xfrm>
            <a:off x="4380073" y="6407945"/>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5"/>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58E336-3474-42F5-8C0D-F08C6FCD83F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Users\hp\Desktop\LED.mp4" TargetMode="Externa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Users\hp\Desktop\VID_20190302_190010.mp4" TargetMode="Externa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000108"/>
            <a:ext cx="7772400" cy="1829761"/>
          </a:xfrm>
        </p:spPr>
        <p:txBody>
          <a:bodyPr>
            <a:normAutofit/>
          </a:bodyPr>
          <a:lstStyle/>
          <a:p>
            <a:r>
              <a:rPr lang="en-GB" sz="6000" dirty="0" smtClean="0">
                <a:latin typeface="Times New Roman" pitchFamily="18" charset="0"/>
                <a:cs typeface="Times New Roman" pitchFamily="18" charset="0"/>
              </a:rPr>
              <a:t>CITD Hyderabad</a:t>
            </a:r>
            <a:endParaRPr lang="en-GB" sz="6000" dirty="0">
              <a:latin typeface="Times New Roman" pitchFamily="18" charset="0"/>
              <a:cs typeface="Times New Roman" pitchFamily="18" charset="0"/>
            </a:endParaRPr>
          </a:p>
        </p:txBody>
      </p:sp>
      <p:sp>
        <p:nvSpPr>
          <p:cNvPr id="3" name="Subtitle 2"/>
          <p:cNvSpPr>
            <a:spLocks noGrp="1"/>
          </p:cNvSpPr>
          <p:nvPr>
            <p:ph type="subTitle" idx="1"/>
          </p:nvPr>
        </p:nvSpPr>
        <p:spPr>
          <a:xfrm>
            <a:off x="857224" y="3357562"/>
            <a:ext cx="7772400" cy="1500198"/>
          </a:xfrm>
        </p:spPr>
        <p:txBody>
          <a:bodyPr>
            <a:noAutofit/>
          </a:bodyPr>
          <a:lstStyle/>
          <a:p>
            <a:r>
              <a:rPr lang="en-GB" sz="2800" dirty="0" smtClean="0"/>
              <a:t>TEAM- Yan 2</a:t>
            </a:r>
          </a:p>
          <a:p>
            <a:r>
              <a:rPr lang="en-GB" sz="2800" dirty="0" smtClean="0"/>
              <a:t>Team Leader- Amay Verma</a:t>
            </a:r>
          </a:p>
          <a:p>
            <a:r>
              <a:rPr lang="en-GB" sz="2800" dirty="0" smtClean="0"/>
              <a:t>SGSITS, Indore</a:t>
            </a:r>
          </a:p>
          <a:p>
            <a:endParaRPr lang="en-GB" sz="2800" dirty="0"/>
          </a:p>
        </p:txBody>
      </p:sp>
      <p:pic>
        <p:nvPicPr>
          <p:cNvPr id="1026" name="Picture 2" descr="C:\Users\hp\Desktop\DqTRF1oS_400x400.jpg"/>
          <p:cNvPicPr>
            <a:picLocks noChangeAspect="1" noChangeArrowheads="1"/>
          </p:cNvPicPr>
          <p:nvPr/>
        </p:nvPicPr>
        <p:blipFill>
          <a:blip r:embed="rId2"/>
          <a:srcRect/>
          <a:stretch>
            <a:fillRect/>
          </a:stretch>
        </p:blipFill>
        <p:spPr bwMode="auto">
          <a:xfrm>
            <a:off x="0" y="0"/>
            <a:ext cx="2476504" cy="247650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Pictures\Screenshots\Screenshot (72).png"/>
          <p:cNvPicPr>
            <a:picLocks noChangeAspect="1" noChangeArrowheads="1"/>
          </p:cNvPicPr>
          <p:nvPr/>
        </p:nvPicPr>
        <p:blipFill>
          <a:blip r:embed="rId2"/>
          <a:srcRect l="19531" t="28125" r="47656" b="22916"/>
          <a:stretch>
            <a:fillRect/>
          </a:stretch>
        </p:blipFill>
        <p:spPr bwMode="auto">
          <a:xfrm>
            <a:off x="500034" y="2357430"/>
            <a:ext cx="4000528" cy="3357586"/>
          </a:xfrm>
          <a:prstGeom prst="rect">
            <a:avLst/>
          </a:prstGeom>
          <a:noFill/>
        </p:spPr>
      </p:pic>
      <p:sp>
        <p:nvSpPr>
          <p:cNvPr id="3" name="Title 2"/>
          <p:cNvSpPr>
            <a:spLocks noGrp="1"/>
          </p:cNvSpPr>
          <p:nvPr>
            <p:ph type="title"/>
          </p:nvPr>
        </p:nvSpPr>
        <p:spPr>
          <a:xfrm>
            <a:off x="4357686" y="214290"/>
            <a:ext cx="3971924" cy="1143000"/>
          </a:xfrm>
        </p:spPr>
        <p:txBody>
          <a:bodyPr>
            <a:normAutofit/>
          </a:bodyPr>
          <a:lstStyle/>
          <a:p>
            <a:r>
              <a:rPr lang="en-GB" sz="3200" dirty="0" smtClean="0">
                <a:latin typeface="Times New Roman" pitchFamily="18" charset="0"/>
                <a:cs typeface="Times New Roman" pitchFamily="18" charset="0"/>
              </a:rPr>
              <a:t>Throttle Pulse Width</a:t>
            </a:r>
            <a:endParaRPr lang="en-GB" sz="3200" dirty="0">
              <a:latin typeface="Times New Roman" pitchFamily="18" charset="0"/>
              <a:cs typeface="Times New Roman" pitchFamily="18" charset="0"/>
            </a:endParaRPr>
          </a:p>
        </p:txBody>
      </p:sp>
      <p:sp>
        <p:nvSpPr>
          <p:cNvPr id="4" name="Content Placeholder 3"/>
          <p:cNvSpPr>
            <a:spLocks noGrp="1"/>
          </p:cNvSpPr>
          <p:nvPr>
            <p:ph idx="1"/>
          </p:nvPr>
        </p:nvSpPr>
        <p:spPr>
          <a:xfrm>
            <a:off x="4714876" y="3000372"/>
            <a:ext cx="3971924" cy="2019109"/>
          </a:xfrm>
          <a:ln>
            <a:solidFill>
              <a:schemeClr val="bg1"/>
            </a:solidFill>
          </a:ln>
        </p:spPr>
        <p:txBody>
          <a:bodyPr>
            <a:normAutofit/>
          </a:bodyPr>
          <a:lstStyle/>
          <a:p>
            <a:pPr algn="just">
              <a:buNone/>
            </a:pPr>
            <a:r>
              <a:rPr lang="en-GB" sz="2000" dirty="0" smtClean="0">
                <a:latin typeface="Times New Roman" pitchFamily="18" charset="0"/>
                <a:cs typeface="Times New Roman" pitchFamily="18" charset="0"/>
              </a:rPr>
              <a:t>The pulse is between 1000us and 2000us long with a 18000us to 19000us pause before the next – so a throttle of 0 would produce a pulse of 1000us and full throttle would be 2000us.</a:t>
            </a:r>
            <a:endParaRPr lang="en-GB" sz="2000" dirty="0">
              <a:latin typeface="Times New Roman" pitchFamily="18" charset="0"/>
              <a:cs typeface="Times New Roman" pitchFamily="18" charset="0"/>
            </a:endParaRPr>
          </a:p>
        </p:txBody>
      </p:sp>
      <p:pic>
        <p:nvPicPr>
          <p:cNvPr id="5" name="Picture 2" descr="C:\Users\hp\Desktop\DqTRF1oS_400x400.jpg"/>
          <p:cNvPicPr>
            <a:picLocks noChangeAspect="1" noChangeArrowheads="1"/>
          </p:cNvPicPr>
          <p:nvPr/>
        </p:nvPicPr>
        <p:blipFill>
          <a:blip r:embed="rId3"/>
          <a:srcRect/>
          <a:stretch>
            <a:fillRect/>
          </a:stretch>
        </p:blipFill>
        <p:spPr bwMode="auto">
          <a:xfrm>
            <a:off x="0" y="0"/>
            <a:ext cx="2143108" cy="2143108"/>
          </a:xfrm>
          <a:prstGeom prst="rect">
            <a:avLst/>
          </a:prstGeom>
          <a:noFill/>
        </p:spPr>
      </p:pic>
      <p:sp>
        <p:nvSpPr>
          <p:cNvPr id="7" name="Rounded Rectangle 6"/>
          <p:cNvSpPr/>
          <p:nvPr/>
        </p:nvSpPr>
        <p:spPr>
          <a:xfrm>
            <a:off x="857224" y="2786058"/>
            <a:ext cx="642942" cy="142876"/>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1ms</a:t>
            </a:r>
            <a:endParaRPr lang="en-GB" sz="1200" dirty="0">
              <a:solidFill>
                <a:schemeClr val="tx1"/>
              </a:solidFill>
            </a:endParaRPr>
          </a:p>
        </p:txBody>
      </p:sp>
      <p:sp>
        <p:nvSpPr>
          <p:cNvPr id="9" name="Rounded Rectangle 8"/>
          <p:cNvSpPr/>
          <p:nvPr/>
        </p:nvSpPr>
        <p:spPr>
          <a:xfrm>
            <a:off x="1000100" y="4500570"/>
            <a:ext cx="642942" cy="142876"/>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2ms</a:t>
            </a:r>
            <a:endParaRPr lang="en-GB" sz="12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488" y="0"/>
            <a:ext cx="4257676" cy="857248"/>
          </a:xfrm>
        </p:spPr>
        <p:txBody>
          <a:bodyPr>
            <a:normAutofit/>
          </a:bodyPr>
          <a:lstStyle/>
          <a:p>
            <a:r>
              <a:rPr lang="en-GB" sz="3200" dirty="0" smtClean="0">
                <a:latin typeface="Times New Roman" pitchFamily="18" charset="0"/>
                <a:cs typeface="Times New Roman" pitchFamily="18" charset="0"/>
              </a:rPr>
              <a:t>Signal Strength:-</a:t>
            </a:r>
            <a:endParaRPr lang="en-GB" sz="3200" dirty="0">
              <a:latin typeface="Times New Roman" pitchFamily="18" charset="0"/>
              <a:cs typeface="Times New Roman" pitchFamily="18" charset="0"/>
            </a:endParaRPr>
          </a:p>
        </p:txBody>
      </p:sp>
      <p:pic>
        <p:nvPicPr>
          <p:cNvPr id="4" name="LED.mp4">
            <a:hlinkClick r:id="" action="ppaction://media"/>
          </p:cNvPr>
          <p:cNvPicPr>
            <a:picLocks noGrp="1" noRot="1" noChangeAspect="1"/>
          </p:cNvPicPr>
          <p:nvPr>
            <p:ph idx="1"/>
            <a:videoFile r:link="rId1"/>
          </p:nvPr>
        </p:nvPicPr>
        <p:blipFill>
          <a:blip r:embed="rId3"/>
          <a:stretch>
            <a:fillRect/>
          </a:stretch>
        </p:blipFill>
        <p:spPr>
          <a:xfrm>
            <a:off x="1071538" y="1017942"/>
            <a:ext cx="8001024" cy="5840058"/>
          </a:xfrm>
          <a:prstGeom prst="rect">
            <a:avLst/>
          </a:prstGeom>
        </p:spPr>
      </p:pic>
      <p:pic>
        <p:nvPicPr>
          <p:cNvPr id="5" name="Picture 2" descr="C:\Users\hp\Desktop\DqTRF1oS_400x400.jpg"/>
          <p:cNvPicPr>
            <a:picLocks noChangeAspect="1" noChangeArrowheads="1"/>
          </p:cNvPicPr>
          <p:nvPr/>
        </p:nvPicPr>
        <p:blipFill>
          <a:blip r:embed="rId4"/>
          <a:srcRect/>
          <a:stretch>
            <a:fillRect/>
          </a:stretch>
        </p:blipFill>
        <p:spPr bwMode="auto">
          <a:xfrm>
            <a:off x="0" y="0"/>
            <a:ext cx="1428728" cy="1071546"/>
          </a:xfrm>
          <a:prstGeom prst="rect">
            <a:avLst/>
          </a:prstGeom>
          <a:noFill/>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14678" y="0"/>
            <a:ext cx="5043494" cy="785794"/>
          </a:xfrm>
        </p:spPr>
        <p:txBody>
          <a:bodyPr>
            <a:normAutofit/>
          </a:bodyPr>
          <a:lstStyle/>
          <a:p>
            <a:r>
              <a:rPr lang="en-GB" sz="3600" dirty="0" smtClean="0">
                <a:latin typeface="Times New Roman" pitchFamily="18" charset="0"/>
                <a:cs typeface="Times New Roman" pitchFamily="18" charset="0"/>
              </a:rPr>
              <a:t>Ultrasonic Detector:-</a:t>
            </a:r>
            <a:endParaRPr lang="en-GB" sz="3600" dirty="0">
              <a:latin typeface="Times New Roman" pitchFamily="18" charset="0"/>
              <a:cs typeface="Times New Roman" pitchFamily="18" charset="0"/>
            </a:endParaRPr>
          </a:p>
        </p:txBody>
      </p:sp>
      <p:pic>
        <p:nvPicPr>
          <p:cNvPr id="7" name="VID_20190302_190010.mp4">
            <a:hlinkClick r:id="" action="ppaction://media"/>
          </p:cNvPr>
          <p:cNvPicPr>
            <a:picLocks noGrp="1" noRot="1" noChangeAspect="1"/>
          </p:cNvPicPr>
          <p:nvPr>
            <p:ph idx="1"/>
            <a:videoFile r:link="rId1"/>
          </p:nvPr>
        </p:nvPicPr>
        <p:blipFill>
          <a:blip r:embed="rId3"/>
          <a:stretch>
            <a:fillRect/>
          </a:stretch>
        </p:blipFill>
        <p:spPr>
          <a:xfrm>
            <a:off x="1000100" y="714356"/>
            <a:ext cx="8096308" cy="6072230"/>
          </a:xfrm>
          <a:prstGeom prst="rect">
            <a:avLst/>
          </a:prstGeom>
        </p:spPr>
      </p:pic>
      <p:pic>
        <p:nvPicPr>
          <p:cNvPr id="9" name="Picture 2" descr="C:\Users\hp\Desktop\DqTRF1oS_400x400.jpg"/>
          <p:cNvPicPr>
            <a:picLocks noChangeAspect="1" noChangeArrowheads="1"/>
          </p:cNvPicPr>
          <p:nvPr/>
        </p:nvPicPr>
        <p:blipFill>
          <a:blip r:embed="rId4"/>
          <a:srcRect/>
          <a:stretch>
            <a:fillRect/>
          </a:stretch>
        </p:blipFill>
        <p:spPr bwMode="auto">
          <a:xfrm>
            <a:off x="0" y="0"/>
            <a:ext cx="1428728" cy="1071546"/>
          </a:xfrm>
          <a:prstGeom prst="rect">
            <a:avLst/>
          </a:prstGeom>
          <a:noFill/>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1" y="1857364"/>
            <a:ext cx="8729667" cy="4714908"/>
          </a:xfrm>
        </p:spPr>
        <p:txBody>
          <a:bodyPr>
            <a:noAutofit/>
          </a:bodyPr>
          <a:lstStyle/>
          <a:p>
            <a:pPr algn="just">
              <a:buNone/>
            </a:pPr>
            <a:r>
              <a:rPr lang="en-IN" sz="1600" dirty="0" smtClean="0">
                <a:latin typeface="Times New Roman" pitchFamily="18" charset="0"/>
                <a:cs typeface="Times New Roman" pitchFamily="18" charset="0"/>
              </a:rPr>
              <a:t> </a:t>
            </a:r>
            <a:endParaRPr lang="en-GB" sz="1600" dirty="0" smtClean="0">
              <a:latin typeface="Times New Roman" pitchFamily="18" charset="0"/>
              <a:cs typeface="Times New Roman" pitchFamily="18" charset="0"/>
            </a:endParaRPr>
          </a:p>
          <a:p>
            <a:pPr algn="just">
              <a:buNone/>
            </a:pPr>
            <a:r>
              <a:rPr lang="en-IN" sz="1600" dirty="0" smtClean="0">
                <a:latin typeface="Times New Roman" pitchFamily="18" charset="0"/>
                <a:cs typeface="Times New Roman" pitchFamily="18" charset="0"/>
              </a:rPr>
              <a:t>We have implemented a dual circuit system in the drone. </a:t>
            </a:r>
            <a:endParaRPr lang="en-GB" sz="1600" dirty="0" smtClean="0">
              <a:latin typeface="Times New Roman" pitchFamily="18" charset="0"/>
              <a:cs typeface="Times New Roman" pitchFamily="18" charset="0"/>
            </a:endParaRPr>
          </a:p>
          <a:p>
            <a:pPr algn="just">
              <a:buNone/>
            </a:pPr>
            <a:r>
              <a:rPr lang="en-IN" sz="1600" dirty="0" smtClean="0">
                <a:latin typeface="Times New Roman" pitchFamily="18" charset="0"/>
                <a:cs typeface="Times New Roman" pitchFamily="18" charset="0"/>
              </a:rPr>
              <a:t>The solution of ours include-</a:t>
            </a:r>
            <a:endParaRPr lang="en-GB" sz="1600" dirty="0" smtClean="0">
              <a:latin typeface="Times New Roman" pitchFamily="18" charset="0"/>
              <a:cs typeface="Times New Roman" pitchFamily="18" charset="0"/>
            </a:endParaRPr>
          </a:p>
          <a:p>
            <a:pPr lvl="0" algn="just"/>
            <a:r>
              <a:rPr lang="en-IN" sz="1600" dirty="0" smtClean="0">
                <a:latin typeface="Times New Roman" pitchFamily="18" charset="0"/>
                <a:cs typeface="Times New Roman" pitchFamily="18" charset="0"/>
              </a:rPr>
              <a:t>The drone will return home if the signal is lost or in case if it is hacked or hijacked.</a:t>
            </a:r>
            <a:endParaRPr lang="en-GB" sz="1600" dirty="0" smtClean="0">
              <a:latin typeface="Times New Roman" pitchFamily="18" charset="0"/>
              <a:cs typeface="Times New Roman" pitchFamily="18" charset="0"/>
            </a:endParaRPr>
          </a:p>
          <a:p>
            <a:pPr lvl="0" algn="just"/>
            <a:r>
              <a:rPr lang="en-IN" sz="1600" dirty="0" smtClean="0">
                <a:latin typeface="Times New Roman" pitchFamily="18" charset="0"/>
                <a:cs typeface="Times New Roman" pitchFamily="18" charset="0"/>
              </a:rPr>
              <a:t>There two circuits in the drone- Primary and Secondary.</a:t>
            </a:r>
            <a:endParaRPr lang="en-GB" sz="1600" dirty="0" smtClean="0">
              <a:latin typeface="Times New Roman" pitchFamily="18" charset="0"/>
              <a:cs typeface="Times New Roman" pitchFamily="18" charset="0"/>
            </a:endParaRPr>
          </a:p>
          <a:p>
            <a:pPr lvl="1" algn="just"/>
            <a:r>
              <a:rPr lang="en-IN" sz="1600" dirty="0" smtClean="0">
                <a:latin typeface="Times New Roman" pitchFamily="18" charset="0"/>
                <a:cs typeface="Times New Roman" pitchFamily="18" charset="0"/>
              </a:rPr>
              <a:t>The Primary Circuit consists of a GPS module used for navigation, </a:t>
            </a:r>
            <a:r>
              <a:rPr lang="en-IN" sz="1600" dirty="0" err="1" smtClean="0">
                <a:latin typeface="Times New Roman" pitchFamily="18" charset="0"/>
                <a:cs typeface="Times New Roman" pitchFamily="18" charset="0"/>
              </a:rPr>
              <a:t>Opamp</a:t>
            </a:r>
            <a:r>
              <a:rPr lang="en-IN" sz="1600" dirty="0" smtClean="0">
                <a:latin typeface="Times New Roman" pitchFamily="18" charset="0"/>
                <a:cs typeface="Times New Roman" pitchFamily="18" charset="0"/>
              </a:rPr>
              <a:t> to be used as a comparator for desired and the actual signal, Amplifier used for signal strengthening.</a:t>
            </a:r>
            <a:endParaRPr lang="en-GB" sz="1600" dirty="0" smtClean="0">
              <a:latin typeface="Times New Roman" pitchFamily="18" charset="0"/>
              <a:cs typeface="Times New Roman" pitchFamily="18" charset="0"/>
            </a:endParaRPr>
          </a:p>
          <a:p>
            <a:pPr lvl="1" algn="just"/>
            <a:r>
              <a:rPr lang="en-IN" sz="1600" dirty="0" smtClean="0">
                <a:latin typeface="Times New Roman" pitchFamily="18" charset="0"/>
                <a:cs typeface="Times New Roman" pitchFamily="18" charset="0"/>
              </a:rPr>
              <a:t>Secondary circuit consisting of a Radio Wave Transmitter and Receiver and Motion Sensors.</a:t>
            </a:r>
            <a:endParaRPr lang="en-GB" sz="1600" dirty="0" smtClean="0">
              <a:latin typeface="Times New Roman" pitchFamily="18" charset="0"/>
              <a:cs typeface="Times New Roman" pitchFamily="18" charset="0"/>
            </a:endParaRPr>
          </a:p>
          <a:p>
            <a:pPr lvl="0" algn="just"/>
            <a:r>
              <a:rPr lang="en-IN" sz="1600" dirty="0" smtClean="0">
                <a:latin typeface="Times New Roman" pitchFamily="18" charset="0"/>
                <a:cs typeface="Times New Roman" pitchFamily="18" charset="0"/>
              </a:rPr>
              <a:t>The signal for the drone will have a predefined range. It will be amplified if it falls below a certain value. If there is a further decrease in its strength, in that case, drone will return back home.</a:t>
            </a:r>
            <a:endParaRPr lang="en-GB" sz="1600" dirty="0" smtClean="0">
              <a:latin typeface="Times New Roman" pitchFamily="18" charset="0"/>
              <a:cs typeface="Times New Roman" pitchFamily="18" charset="0"/>
            </a:endParaRPr>
          </a:p>
          <a:p>
            <a:pPr lvl="0" algn="just"/>
            <a:r>
              <a:rPr lang="en-IN" sz="1600" dirty="0" smtClean="0">
                <a:latin typeface="Times New Roman" pitchFamily="18" charset="0"/>
                <a:cs typeface="Times New Roman" pitchFamily="18" charset="0"/>
              </a:rPr>
              <a:t>The data in the drone will have end to end encryption (cryptography) to avoid the possibilities of hacking.</a:t>
            </a:r>
          </a:p>
          <a:p>
            <a:pPr algn="just"/>
            <a:r>
              <a:rPr lang="en-IN" sz="1600" dirty="0" smtClean="0">
                <a:latin typeface="Times New Roman" pitchFamily="18" charset="0"/>
                <a:cs typeface="Times New Roman" pitchFamily="18" charset="0"/>
              </a:rPr>
              <a:t>The drone distinguishes whether it has lost the signal or it has been landed by the user by checking the status of the throttle when the transmitter shuts down. The secondary circuit will come into play when the transmitter has shut down but the throttle is not zero. </a:t>
            </a:r>
          </a:p>
          <a:p>
            <a:pPr lvl="0" algn="just"/>
            <a:endParaRPr lang="en-GB" sz="1600" dirty="0" smtClean="0">
              <a:latin typeface="Times New Roman" pitchFamily="18" charset="0"/>
              <a:cs typeface="Times New Roman" pitchFamily="18" charset="0"/>
            </a:endParaRPr>
          </a:p>
          <a:p>
            <a:pPr algn="just">
              <a:buNone/>
            </a:pPr>
            <a:endParaRPr lang="en-GB" sz="1600" dirty="0">
              <a:latin typeface="Times New Roman" pitchFamily="18" charset="0"/>
              <a:cs typeface="Times New Roman" pitchFamily="18" charset="0"/>
            </a:endParaRPr>
          </a:p>
        </p:txBody>
      </p:sp>
      <p:pic>
        <p:nvPicPr>
          <p:cNvPr id="4" name="Picture 2" descr="C:\Users\hp\Desktop\DqTRF1oS_400x400.jpg"/>
          <p:cNvPicPr>
            <a:picLocks noChangeAspect="1" noChangeArrowheads="1"/>
          </p:cNvPicPr>
          <p:nvPr/>
        </p:nvPicPr>
        <p:blipFill>
          <a:blip r:embed="rId2"/>
          <a:srcRect/>
          <a:stretch>
            <a:fillRect/>
          </a:stretch>
        </p:blipFill>
        <p:spPr bwMode="auto">
          <a:xfrm>
            <a:off x="1" y="0"/>
            <a:ext cx="2143116" cy="214311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071678"/>
            <a:ext cx="8858280" cy="4357718"/>
          </a:xfrm>
        </p:spPr>
        <p:txBody>
          <a:bodyPr>
            <a:noAutofit/>
          </a:bodyPr>
          <a:lstStyle/>
          <a:p>
            <a:pPr lvl="0"/>
            <a:r>
              <a:rPr lang="en-IN" sz="2000" dirty="0" smtClean="0">
                <a:latin typeface="Times New Roman" pitchFamily="18" charset="0"/>
                <a:cs typeface="Times New Roman" pitchFamily="18" charset="0"/>
              </a:rPr>
              <a:t>If the signal is hacked or hijacked, such that its IP address gets changed due to change in the controlling server, then the primary circuit will be deactivated and the control will be done by the secondary circuit only. </a:t>
            </a:r>
            <a:endParaRPr lang="en-GB"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If the drone is hijacked by some external means such that it's controlling server remains same, then the on-board motion sensors will detect the deviation of drone from the desired path and primary circuit will cut off.</a:t>
            </a:r>
            <a:endParaRPr lang="en-GB"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The radio wave transmitter in the secondary circuit will generate the R.F. pulse to be reflected by the nearby base stations, the drone will head towards the base station having the smallest return time.</a:t>
            </a:r>
            <a:endParaRPr lang="en-GB"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The frequency of generation of this pulse would be inversely proportional to the distance from the base station, which can be estimated by noting the return time of the previous pulse, i.e., the pulses will be generated more rapidly as the drone approaches the base station.</a:t>
            </a:r>
            <a:endParaRPr lang="en-GB" sz="2000" dirty="0" smtClean="0">
              <a:latin typeface="Times New Roman" pitchFamily="18" charset="0"/>
              <a:cs typeface="Times New Roman" pitchFamily="18" charset="0"/>
            </a:endParaRPr>
          </a:p>
          <a:p>
            <a:pPr>
              <a:buNone/>
            </a:pPr>
            <a:endParaRPr lang="en-GB" sz="2000" dirty="0">
              <a:latin typeface="Times New Roman" pitchFamily="18" charset="0"/>
              <a:cs typeface="Times New Roman" pitchFamily="18" charset="0"/>
            </a:endParaRPr>
          </a:p>
        </p:txBody>
      </p:sp>
      <p:pic>
        <p:nvPicPr>
          <p:cNvPr id="4" name="Picture 2" descr="C:\Users\hp\Desktop\DqTRF1oS_400x400.jpg"/>
          <p:cNvPicPr>
            <a:picLocks noChangeAspect="1" noChangeArrowheads="1"/>
          </p:cNvPicPr>
          <p:nvPr/>
        </p:nvPicPr>
        <p:blipFill>
          <a:blip r:embed="rId2"/>
          <a:srcRect/>
          <a:stretch>
            <a:fillRect/>
          </a:stretch>
        </p:blipFill>
        <p:spPr bwMode="auto">
          <a:xfrm>
            <a:off x="1" y="0"/>
            <a:ext cx="2143116" cy="214311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7357" y="142852"/>
            <a:ext cx="7000924" cy="6715148"/>
          </a:xfrm>
        </p:spPr>
        <p:txBody>
          <a:bodyPr>
            <a:noAutofit/>
          </a:bodyPr>
          <a:lstStyle/>
          <a:p>
            <a:r>
              <a:rPr lang="en-IN" sz="2000" dirty="0" smtClean="0">
                <a:latin typeface="Times New Roman" pitchFamily="18" charset="0"/>
                <a:cs typeface="Times New Roman" pitchFamily="18" charset="0"/>
              </a:rPr>
              <a:t>This distance dependency of the pulse generation serves a triple point purpose of randomising the pulse receiving operation thus eliminating the possibility of external interference, increasing the battery life of the drone and also increasing the precision by which the base station is located. </a:t>
            </a:r>
            <a:endParaRPr lang="en-GB"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To avoid obstacle during the return, the on-board motion sensors (ultrasonic) will be used as Inertial Navigation System.</a:t>
            </a:r>
          </a:p>
          <a:p>
            <a:pPr lvl="0"/>
            <a:r>
              <a:rPr lang="en-IN" sz="2000" dirty="0" smtClean="0">
                <a:latin typeface="Times New Roman" pitchFamily="18" charset="0"/>
                <a:cs typeface="Times New Roman" pitchFamily="18" charset="0"/>
              </a:rPr>
              <a:t>The frequency of generation of this pulse would be inversely proportional to the distance from the base station, which can be estimated by noting the return time of the previous pulse, i.e., the pulses will be generated more rapidly as the drone approaches the base station.</a:t>
            </a:r>
            <a:endParaRPr lang="en-GB"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This distance dependency of the pulse generation serves a triple point purpose of randomising the pulse receiving operation thus eliminating the possibility of external interference, increasing the battery life of the drone and also increasing the precision by which the base station is located. </a:t>
            </a:r>
            <a:endParaRPr lang="en-GB"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To avoid obstacle during the return, the on-board motion sensors (ultrasonic) will be used as Inertial Navigation System.</a:t>
            </a:r>
            <a:endParaRPr lang="en-GB" sz="2000" dirty="0" smtClean="0">
              <a:latin typeface="Times New Roman" pitchFamily="18" charset="0"/>
              <a:cs typeface="Times New Roman" pitchFamily="18" charset="0"/>
            </a:endParaRPr>
          </a:p>
          <a:p>
            <a:pPr>
              <a:buNone/>
            </a:pPr>
            <a:endParaRPr lang="en-GB" sz="2000" dirty="0">
              <a:latin typeface="Times New Roman" pitchFamily="18" charset="0"/>
              <a:cs typeface="Times New Roman" pitchFamily="18" charset="0"/>
            </a:endParaRPr>
          </a:p>
        </p:txBody>
      </p:sp>
      <p:pic>
        <p:nvPicPr>
          <p:cNvPr id="4" name="Picture 2" descr="C:\Users\hp\Desktop\DqTRF1oS_400x400.jpg"/>
          <p:cNvPicPr>
            <a:picLocks noChangeAspect="1" noChangeArrowheads="1"/>
          </p:cNvPicPr>
          <p:nvPr/>
        </p:nvPicPr>
        <p:blipFill>
          <a:blip r:embed="rId2"/>
          <a:srcRect/>
          <a:stretch>
            <a:fillRect/>
          </a:stretch>
        </p:blipFill>
        <p:spPr bwMode="auto">
          <a:xfrm>
            <a:off x="1" y="0"/>
            <a:ext cx="2143116" cy="214311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428869"/>
            <a:ext cx="8229600" cy="3597293"/>
          </a:xfrm>
        </p:spPr>
        <p:txBody>
          <a:bodyPr>
            <a:normAutofit/>
          </a:bodyPr>
          <a:lstStyle/>
          <a:p>
            <a:pPr algn="just">
              <a:buNone/>
            </a:pPr>
            <a:r>
              <a:rPr lang="en-GB" sz="2400" u="sng" dirty="0" smtClean="0">
                <a:latin typeface="Times New Roman" pitchFamily="18" charset="0"/>
                <a:cs typeface="Times New Roman" pitchFamily="18" charset="0"/>
              </a:rPr>
              <a:t>Intrusion detection and Recovery system for Drone signals</a:t>
            </a:r>
          </a:p>
          <a:p>
            <a:pPr algn="just">
              <a:buNone/>
            </a:pPr>
            <a:endParaRPr lang="en-GB" sz="2400" dirty="0" smtClean="0">
              <a:latin typeface="Times New Roman" pitchFamily="18" charset="0"/>
              <a:cs typeface="Times New Roman" pitchFamily="18" charset="0"/>
            </a:endParaRPr>
          </a:p>
          <a:p>
            <a:pPr algn="just">
              <a:buNone/>
            </a:pPr>
            <a:endParaRPr lang="en-GB" sz="2400" dirty="0" smtClean="0">
              <a:latin typeface="Times New Roman" pitchFamily="18" charset="0"/>
              <a:cs typeface="Times New Roman" pitchFamily="18" charset="0"/>
            </a:endParaRPr>
          </a:p>
          <a:p>
            <a:pPr algn="just">
              <a:buNone/>
            </a:pPr>
            <a:r>
              <a:rPr lang="en-GB" sz="2400" dirty="0" smtClean="0">
                <a:latin typeface="Times New Roman" pitchFamily="18" charset="0"/>
                <a:cs typeface="Times New Roman" pitchFamily="18" charset="0"/>
              </a:rPr>
              <a:t>Signals are far from perfect. If a signal is lost, hacked, or hijacked, the drone must either return home or be removed </a:t>
            </a:r>
            <a:r>
              <a:rPr lang="en-GB" sz="2000" dirty="0" smtClean="0">
                <a:latin typeface="Times New Roman" pitchFamily="18" charset="0"/>
                <a:cs typeface="Times New Roman" pitchFamily="18" charset="0"/>
              </a:rPr>
              <a:t>from</a:t>
            </a:r>
            <a:r>
              <a:rPr lang="en-GB" sz="2400" dirty="0" smtClean="0">
                <a:latin typeface="Times New Roman" pitchFamily="18" charset="0"/>
                <a:cs typeface="Times New Roman" pitchFamily="18" charset="0"/>
              </a:rPr>
              <a:t> danger which is the biggest challenge. </a:t>
            </a:r>
            <a:endParaRPr lang="en-GB"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r"/>
            <a:r>
              <a:rPr lang="en-GB" dirty="0" smtClean="0">
                <a:latin typeface="Times New Roman" pitchFamily="18" charset="0"/>
                <a:cs typeface="Times New Roman" pitchFamily="18" charset="0"/>
              </a:rPr>
              <a:t>Problem Statement</a:t>
            </a:r>
            <a:endParaRPr lang="en-GB" dirty="0">
              <a:latin typeface="Times New Roman" pitchFamily="18" charset="0"/>
              <a:cs typeface="Times New Roman" pitchFamily="18" charset="0"/>
            </a:endParaRPr>
          </a:p>
        </p:txBody>
      </p:sp>
      <p:pic>
        <p:nvPicPr>
          <p:cNvPr id="4" name="Picture 2" descr="C:\Users\hp\Desktop\DqTRF1oS_400x400.jpg"/>
          <p:cNvPicPr>
            <a:picLocks noChangeAspect="1" noChangeArrowheads="1"/>
          </p:cNvPicPr>
          <p:nvPr/>
        </p:nvPicPr>
        <p:blipFill>
          <a:blip r:embed="rId2"/>
          <a:srcRect/>
          <a:stretch>
            <a:fillRect/>
          </a:stretch>
        </p:blipFill>
        <p:spPr bwMode="auto">
          <a:xfrm>
            <a:off x="0" y="0"/>
            <a:ext cx="2214547" cy="221454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2357430"/>
            <a:ext cx="8572560" cy="3429024"/>
          </a:xfrm>
        </p:spPr>
        <p:txBody>
          <a:bodyPr>
            <a:normAutofit/>
          </a:bodyPr>
          <a:lstStyle/>
          <a:p>
            <a:pPr algn="r">
              <a:buNone/>
            </a:pPr>
            <a:r>
              <a:rPr lang="en-GB" sz="2400" dirty="0" smtClean="0">
                <a:latin typeface="Times New Roman" pitchFamily="18" charset="0"/>
                <a:cs typeface="Times New Roman" pitchFamily="18" charset="0"/>
              </a:rPr>
              <a:t>The </a:t>
            </a:r>
            <a:r>
              <a:rPr lang="en-GB" sz="2400" u="sng" dirty="0" smtClean="0">
                <a:latin typeface="Times New Roman" pitchFamily="18" charset="0"/>
                <a:cs typeface="Times New Roman" pitchFamily="18" charset="0"/>
              </a:rPr>
              <a:t>Intrusion detection systems </a:t>
            </a:r>
            <a:r>
              <a:rPr lang="en-GB" sz="2400" dirty="0" smtClean="0">
                <a:latin typeface="Times New Roman" pitchFamily="18" charset="0"/>
                <a:cs typeface="Times New Roman" pitchFamily="18" charset="0"/>
              </a:rPr>
              <a:t>presently don’t have much reliability therefore, they cannot be implemented at a wide level. </a:t>
            </a:r>
          </a:p>
          <a:p>
            <a:pPr>
              <a:buNone/>
            </a:pPr>
            <a:endParaRPr lang="en-GB"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Our idea mainly approaches three main problems</a:t>
            </a:r>
          </a:p>
          <a:p>
            <a:pPr marL="624078" indent="-514350">
              <a:buAutoNum type="arabicPeriod"/>
            </a:pPr>
            <a:r>
              <a:rPr lang="en-GB" sz="2400" dirty="0" smtClean="0">
                <a:latin typeface="Times New Roman" pitchFamily="18" charset="0"/>
                <a:cs typeface="Times New Roman" pitchFamily="18" charset="0"/>
              </a:rPr>
              <a:t>Signal cut-off or signal interference</a:t>
            </a:r>
          </a:p>
          <a:p>
            <a:pPr marL="624078" indent="-514350">
              <a:buAutoNum type="arabicPeriod"/>
            </a:pPr>
            <a:r>
              <a:rPr lang="en-GB" sz="2400" dirty="0" smtClean="0">
                <a:latin typeface="Times New Roman" pitchFamily="18" charset="0"/>
                <a:cs typeface="Times New Roman" pitchFamily="18" charset="0"/>
              </a:rPr>
              <a:t>Drone Hijack</a:t>
            </a:r>
          </a:p>
          <a:p>
            <a:pPr marL="624078" indent="-514350">
              <a:buAutoNum type="arabicPeriod"/>
            </a:pPr>
            <a:r>
              <a:rPr lang="en-GB" sz="2400" dirty="0" smtClean="0">
                <a:latin typeface="Times New Roman" pitchFamily="18" charset="0"/>
                <a:cs typeface="Times New Roman" pitchFamily="18" charset="0"/>
              </a:rPr>
              <a:t>Hacking of data/information </a:t>
            </a:r>
          </a:p>
          <a:p>
            <a:pPr marL="624078" indent="-514350">
              <a:buAutoNum type="arabicPeriod"/>
            </a:pPr>
            <a:endParaRPr lang="en-GB" sz="2400" dirty="0">
              <a:latin typeface="Times New Roman" pitchFamily="18" charset="0"/>
              <a:cs typeface="Times New Roman" pitchFamily="18" charset="0"/>
            </a:endParaRPr>
          </a:p>
        </p:txBody>
      </p:sp>
      <p:pic>
        <p:nvPicPr>
          <p:cNvPr id="4" name="Picture 2" descr="C:\Users\hp\Desktop\DqTRF1oS_400x400.jpg"/>
          <p:cNvPicPr>
            <a:picLocks noChangeAspect="1" noChangeArrowheads="1"/>
          </p:cNvPicPr>
          <p:nvPr/>
        </p:nvPicPr>
        <p:blipFill>
          <a:blip r:embed="rId2"/>
          <a:srcRect/>
          <a:stretch>
            <a:fillRect/>
          </a:stretch>
        </p:blipFill>
        <p:spPr bwMode="auto">
          <a:xfrm>
            <a:off x="0" y="-24"/>
            <a:ext cx="2476504" cy="24765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Pictures\Screenshots\Screenshot (66).png"/>
          <p:cNvPicPr>
            <a:picLocks noGrp="1" noChangeAspect="1" noChangeArrowheads="1"/>
          </p:cNvPicPr>
          <p:nvPr>
            <p:ph idx="1"/>
          </p:nvPr>
        </p:nvPicPr>
        <p:blipFill>
          <a:blip r:embed="rId2"/>
          <a:srcRect l="23047" t="20833" r="42969" b="25000"/>
          <a:stretch>
            <a:fillRect/>
          </a:stretch>
        </p:blipFill>
        <p:spPr bwMode="auto">
          <a:xfrm>
            <a:off x="2071670" y="1571612"/>
            <a:ext cx="5486394" cy="4918920"/>
          </a:xfrm>
          <a:prstGeom prst="rect">
            <a:avLst/>
          </a:prstGeom>
          <a:noFill/>
        </p:spPr>
      </p:pic>
      <p:sp>
        <p:nvSpPr>
          <p:cNvPr id="3" name="Title 1"/>
          <p:cNvSpPr>
            <a:spLocks noGrp="1"/>
          </p:cNvSpPr>
          <p:nvPr>
            <p:ph type="title"/>
          </p:nvPr>
        </p:nvSpPr>
        <p:spPr>
          <a:xfrm>
            <a:off x="457200" y="274638"/>
            <a:ext cx="8229600" cy="1143000"/>
          </a:xfrm>
        </p:spPr>
        <p:txBody>
          <a:bodyPr>
            <a:normAutofit/>
          </a:bodyPr>
          <a:lstStyle/>
          <a:p>
            <a:pPr algn="r"/>
            <a:r>
              <a:rPr lang="en-GB" sz="2800" dirty="0" smtClean="0">
                <a:latin typeface="Times New Roman" pitchFamily="18" charset="0"/>
                <a:cs typeface="Times New Roman" pitchFamily="18" charset="0"/>
              </a:rPr>
              <a:t>Distances from different Base Stations</a:t>
            </a:r>
            <a:endParaRPr lang="en-GB" sz="2800" dirty="0">
              <a:latin typeface="Times New Roman" pitchFamily="18" charset="0"/>
              <a:cs typeface="Times New Roman" pitchFamily="18" charset="0"/>
            </a:endParaRPr>
          </a:p>
        </p:txBody>
      </p:sp>
      <p:pic>
        <p:nvPicPr>
          <p:cNvPr id="5" name="Picture 2" descr="C:\Users\hp\Desktop\DqTRF1oS_400x400.jpg"/>
          <p:cNvPicPr>
            <a:picLocks noChangeAspect="1" noChangeArrowheads="1"/>
          </p:cNvPicPr>
          <p:nvPr/>
        </p:nvPicPr>
        <p:blipFill>
          <a:blip r:embed="rId3"/>
          <a:srcRect/>
          <a:stretch>
            <a:fillRect/>
          </a:stretch>
        </p:blipFill>
        <p:spPr bwMode="auto">
          <a:xfrm>
            <a:off x="0" y="0"/>
            <a:ext cx="2214547" cy="221454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86050" y="214290"/>
            <a:ext cx="4429156" cy="1143000"/>
          </a:xfrm>
        </p:spPr>
        <p:txBody>
          <a:bodyPr>
            <a:normAutofit/>
          </a:bodyPr>
          <a:lstStyle/>
          <a:p>
            <a:r>
              <a:rPr lang="en-GB" sz="3600" dirty="0" smtClean="0">
                <a:latin typeface="Times New Roman" pitchFamily="18" charset="0"/>
                <a:cs typeface="Times New Roman" pitchFamily="18" charset="0"/>
              </a:rPr>
              <a:t>Nearest Base-Station</a:t>
            </a:r>
            <a:endParaRPr lang="en-GB" sz="3600" dirty="0">
              <a:latin typeface="Times New Roman" pitchFamily="18" charset="0"/>
              <a:cs typeface="Times New Roman" pitchFamily="18" charset="0"/>
            </a:endParaRPr>
          </a:p>
        </p:txBody>
      </p:sp>
      <p:pic>
        <p:nvPicPr>
          <p:cNvPr id="5" name="Picture 2" descr="C:\Users\hp\Desktop\DqTRF1oS_400x400.jpg"/>
          <p:cNvPicPr>
            <a:picLocks noChangeAspect="1" noChangeArrowheads="1"/>
          </p:cNvPicPr>
          <p:nvPr/>
        </p:nvPicPr>
        <p:blipFill>
          <a:blip r:embed="rId2"/>
          <a:srcRect/>
          <a:stretch>
            <a:fillRect/>
          </a:stretch>
        </p:blipFill>
        <p:spPr bwMode="auto">
          <a:xfrm>
            <a:off x="1" y="1"/>
            <a:ext cx="2071671" cy="2071670"/>
          </a:xfrm>
          <a:prstGeom prst="rect">
            <a:avLst/>
          </a:prstGeom>
          <a:noFill/>
        </p:spPr>
      </p:pic>
      <p:sp>
        <p:nvSpPr>
          <p:cNvPr id="10" name="Content Placeholder 1"/>
          <p:cNvSpPr>
            <a:spLocks noGrp="1"/>
          </p:cNvSpPr>
          <p:nvPr>
            <p:ph idx="1"/>
          </p:nvPr>
        </p:nvSpPr>
        <p:spPr>
          <a:xfrm>
            <a:off x="5643570" y="3500438"/>
            <a:ext cx="3286148" cy="3143272"/>
          </a:xfrm>
        </p:spPr>
        <p:txBody>
          <a:bodyPr>
            <a:noAutofit/>
          </a:bodyPr>
          <a:lstStyle/>
          <a:p>
            <a:pPr>
              <a:buNone/>
            </a:pPr>
            <a:r>
              <a:rPr lang="en-GB" sz="2000" dirty="0" smtClean="0">
                <a:latin typeface="Times New Roman" pitchFamily="18" charset="0"/>
                <a:cs typeface="Times New Roman" pitchFamily="18" charset="0"/>
              </a:rPr>
              <a:t>RF Wave Transmission:-</a:t>
            </a:r>
          </a:p>
          <a:p>
            <a:pPr>
              <a:buNone/>
            </a:pPr>
            <a:r>
              <a:rPr lang="en-GB" sz="2000" dirty="0" smtClean="0">
                <a:latin typeface="Times New Roman" pitchFamily="18" charset="0"/>
                <a:cs typeface="Times New Roman" pitchFamily="18" charset="0"/>
              </a:rPr>
              <a:t>Time= t</a:t>
            </a:r>
          </a:p>
          <a:p>
            <a:pPr>
              <a:buNone/>
            </a:pPr>
            <a:r>
              <a:rPr lang="en-GB" sz="2000" dirty="0" smtClean="0">
                <a:latin typeface="Times New Roman" pitchFamily="18" charset="0"/>
                <a:cs typeface="Times New Roman" pitchFamily="18" charset="0"/>
              </a:rPr>
              <a:t>Speed= c (c= 3*10^8 m/s)</a:t>
            </a:r>
          </a:p>
          <a:p>
            <a:pPr>
              <a:buNone/>
            </a:pPr>
            <a:r>
              <a:rPr lang="en-GB" sz="2000" dirty="0" smtClean="0">
                <a:latin typeface="Times New Roman" pitchFamily="18" charset="0"/>
                <a:cs typeface="Times New Roman" pitchFamily="18" charset="0"/>
              </a:rPr>
              <a:t>Distance,D =2d</a:t>
            </a:r>
          </a:p>
          <a:p>
            <a:pPr>
              <a:buNone/>
            </a:pPr>
            <a:endParaRPr lang="en-GB"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D= c*t</a:t>
            </a:r>
          </a:p>
          <a:p>
            <a:pPr>
              <a:buNone/>
            </a:pPr>
            <a:r>
              <a:rPr lang="en-GB" sz="2000" dirty="0" smtClean="0">
                <a:latin typeface="Times New Roman" pitchFamily="18" charset="0"/>
                <a:cs typeface="Times New Roman" pitchFamily="18" charset="0"/>
              </a:rPr>
              <a:t>2d= (3*10^8)*t</a:t>
            </a:r>
          </a:p>
          <a:p>
            <a:pPr>
              <a:buNone/>
            </a:pPr>
            <a:r>
              <a:rPr lang="en-GB" sz="2000" b="1" dirty="0" smtClean="0">
                <a:solidFill>
                  <a:srgbClr val="FF0000"/>
                </a:solidFill>
                <a:latin typeface="Times New Roman" pitchFamily="18" charset="0"/>
                <a:cs typeface="Times New Roman" pitchFamily="18" charset="0"/>
              </a:rPr>
              <a:t>d= (1.5*10^8)*t</a:t>
            </a:r>
          </a:p>
        </p:txBody>
      </p:sp>
      <p:pic>
        <p:nvPicPr>
          <p:cNvPr id="1028" name="Picture 4"/>
          <p:cNvPicPr>
            <a:picLocks noChangeAspect="1" noChangeArrowheads="1"/>
          </p:cNvPicPr>
          <p:nvPr/>
        </p:nvPicPr>
        <p:blipFill>
          <a:blip r:embed="rId3"/>
          <a:srcRect l="5204" r="10324"/>
          <a:stretch>
            <a:fillRect/>
          </a:stretch>
        </p:blipFill>
        <p:spPr bwMode="auto">
          <a:xfrm>
            <a:off x="571472" y="2000240"/>
            <a:ext cx="4143404" cy="4257771"/>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5786446" y="1428736"/>
            <a:ext cx="3114678" cy="204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2066" y="500042"/>
            <a:ext cx="2000264" cy="714380"/>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Check Signal Strength</a:t>
            </a:r>
            <a:endParaRPr lang="en-GB" dirty="0"/>
          </a:p>
        </p:txBody>
      </p:sp>
      <p:sp>
        <p:nvSpPr>
          <p:cNvPr id="5" name="Rectangle 4"/>
          <p:cNvSpPr/>
          <p:nvPr/>
        </p:nvSpPr>
        <p:spPr>
          <a:xfrm>
            <a:off x="7286643" y="1428736"/>
            <a:ext cx="1643075" cy="857256"/>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Sig&lt;=LL</a:t>
            </a:r>
          </a:p>
          <a:p>
            <a:pPr algn="ctr"/>
            <a:r>
              <a:rPr lang="en-GB" dirty="0" smtClean="0"/>
              <a:t>Or</a:t>
            </a:r>
          </a:p>
          <a:p>
            <a:pPr algn="ctr"/>
            <a:r>
              <a:rPr lang="en-GB" dirty="0" smtClean="0"/>
              <a:t>Sig&gt;=UL</a:t>
            </a:r>
            <a:endParaRPr lang="en-GB" dirty="0"/>
          </a:p>
        </p:txBody>
      </p:sp>
      <p:sp>
        <p:nvSpPr>
          <p:cNvPr id="7" name="Rectangle 6"/>
          <p:cNvSpPr/>
          <p:nvPr/>
        </p:nvSpPr>
        <p:spPr>
          <a:xfrm>
            <a:off x="3214678" y="2571745"/>
            <a:ext cx="1643075" cy="785818"/>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Check PW</a:t>
            </a:r>
          </a:p>
          <a:p>
            <a:pPr algn="ctr"/>
            <a:r>
              <a:rPr lang="en-GB" dirty="0" smtClean="0"/>
              <a:t>(Throttle)</a:t>
            </a:r>
            <a:endParaRPr lang="en-GB" dirty="0"/>
          </a:p>
        </p:txBody>
      </p:sp>
      <p:sp>
        <p:nvSpPr>
          <p:cNvPr id="8" name="Rectangle 7"/>
          <p:cNvSpPr/>
          <p:nvPr/>
        </p:nvSpPr>
        <p:spPr>
          <a:xfrm>
            <a:off x="3214678" y="1428736"/>
            <a:ext cx="1643075" cy="857256"/>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LL&lt;Sig&lt;UL</a:t>
            </a:r>
            <a:endParaRPr lang="en-GB" dirty="0"/>
          </a:p>
        </p:txBody>
      </p:sp>
      <p:sp>
        <p:nvSpPr>
          <p:cNvPr id="10" name="Rectangle 9"/>
          <p:cNvSpPr/>
          <p:nvPr/>
        </p:nvSpPr>
        <p:spPr>
          <a:xfrm>
            <a:off x="3143240" y="4714884"/>
            <a:ext cx="1643075" cy="642942"/>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Take Feedback </a:t>
            </a:r>
            <a:endParaRPr lang="en-GB" dirty="0"/>
          </a:p>
        </p:txBody>
      </p:sp>
      <p:sp>
        <p:nvSpPr>
          <p:cNvPr id="11" name="Rectangle 10"/>
          <p:cNvSpPr/>
          <p:nvPr/>
        </p:nvSpPr>
        <p:spPr>
          <a:xfrm>
            <a:off x="3143240" y="3714752"/>
            <a:ext cx="1643075" cy="714380"/>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PW=1ms</a:t>
            </a:r>
            <a:endParaRPr lang="en-GB" dirty="0"/>
          </a:p>
        </p:txBody>
      </p:sp>
      <p:sp>
        <p:nvSpPr>
          <p:cNvPr id="13" name="Rectangle 12"/>
          <p:cNvSpPr/>
          <p:nvPr/>
        </p:nvSpPr>
        <p:spPr>
          <a:xfrm>
            <a:off x="3143240" y="5643578"/>
            <a:ext cx="1714512" cy="928694"/>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FF00"/>
                </a:solidFill>
              </a:rPr>
              <a:t>Switch OFF the transmitter</a:t>
            </a:r>
            <a:endParaRPr lang="en-GB" dirty="0">
              <a:solidFill>
                <a:srgbClr val="FFFF00"/>
              </a:solidFill>
            </a:endParaRPr>
          </a:p>
        </p:txBody>
      </p:sp>
      <p:sp>
        <p:nvSpPr>
          <p:cNvPr id="14" name="Rectangle 13"/>
          <p:cNvSpPr/>
          <p:nvPr/>
        </p:nvSpPr>
        <p:spPr>
          <a:xfrm>
            <a:off x="7286643" y="2571745"/>
            <a:ext cx="1643075" cy="785818"/>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Sig=LL</a:t>
            </a:r>
            <a:endParaRPr lang="en-GB" dirty="0"/>
          </a:p>
        </p:txBody>
      </p:sp>
      <p:sp>
        <p:nvSpPr>
          <p:cNvPr id="15" name="Rectangle 14"/>
          <p:cNvSpPr/>
          <p:nvPr/>
        </p:nvSpPr>
        <p:spPr>
          <a:xfrm>
            <a:off x="7358082" y="3714752"/>
            <a:ext cx="1643075" cy="714380"/>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FF00"/>
                </a:solidFill>
              </a:rPr>
              <a:t>Sec Ckt ON</a:t>
            </a:r>
            <a:endParaRPr lang="en-GB" dirty="0">
              <a:solidFill>
                <a:srgbClr val="FFFF00"/>
              </a:solidFill>
            </a:endParaRPr>
          </a:p>
        </p:txBody>
      </p:sp>
      <p:cxnSp>
        <p:nvCxnSpPr>
          <p:cNvPr id="16" name="Straight Arrow Connector 15"/>
          <p:cNvCxnSpPr>
            <a:stCxn id="8" idx="2"/>
            <a:endCxn id="7" idx="0"/>
          </p:cNvCxnSpPr>
          <p:nvPr/>
        </p:nvCxnSpPr>
        <p:spPr>
          <a:xfrm rot="5400000">
            <a:off x="3893339" y="2428869"/>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1" idx="0"/>
          </p:cNvCxnSpPr>
          <p:nvPr/>
        </p:nvCxnSpPr>
        <p:spPr>
          <a:xfrm rot="5400000">
            <a:off x="3821903" y="3500438"/>
            <a:ext cx="357189" cy="7143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0"/>
          </p:cNvCxnSpPr>
          <p:nvPr/>
        </p:nvCxnSpPr>
        <p:spPr>
          <a:xfrm rot="5400000">
            <a:off x="3821901" y="4572009"/>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3786977" y="5499909"/>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1"/>
          </p:cNvCxnSpPr>
          <p:nvPr/>
        </p:nvCxnSpPr>
        <p:spPr>
          <a:xfrm rot="10800000" flipV="1">
            <a:off x="4357687" y="857233"/>
            <a:ext cx="714380" cy="571504"/>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7072330" y="857233"/>
            <a:ext cx="571504" cy="500066"/>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4" idx="0"/>
          </p:cNvCxnSpPr>
          <p:nvPr/>
        </p:nvCxnSpPr>
        <p:spPr>
          <a:xfrm rot="5400000">
            <a:off x="7965306" y="2428869"/>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a:endCxn id="15" idx="0"/>
          </p:cNvCxnSpPr>
          <p:nvPr/>
        </p:nvCxnSpPr>
        <p:spPr>
          <a:xfrm rot="16200000" flipH="1">
            <a:off x="7965306" y="3500438"/>
            <a:ext cx="357190" cy="71439"/>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28" name="Picture 2" descr="C:\Users\hp\Desktop\DqTRF1oS_400x400.jpg"/>
          <p:cNvPicPr>
            <a:picLocks noChangeAspect="1" noChangeArrowheads="1"/>
          </p:cNvPicPr>
          <p:nvPr/>
        </p:nvPicPr>
        <p:blipFill>
          <a:blip r:embed="rId2"/>
          <a:srcRect/>
          <a:stretch>
            <a:fillRect/>
          </a:stretch>
        </p:blipFill>
        <p:spPr bwMode="auto">
          <a:xfrm>
            <a:off x="0" y="0"/>
            <a:ext cx="2143108" cy="2143108"/>
          </a:xfrm>
          <a:prstGeom prst="rect">
            <a:avLst/>
          </a:prstGeom>
          <a:noFill/>
        </p:spPr>
      </p:pic>
      <p:sp>
        <p:nvSpPr>
          <p:cNvPr id="29" name="Title 2"/>
          <p:cNvSpPr>
            <a:spLocks noGrp="1"/>
          </p:cNvSpPr>
          <p:nvPr>
            <p:ph type="title"/>
          </p:nvPr>
        </p:nvSpPr>
        <p:spPr>
          <a:xfrm>
            <a:off x="214282" y="2357430"/>
            <a:ext cx="2357454" cy="1143000"/>
          </a:xfrm>
        </p:spPr>
        <p:txBody>
          <a:bodyPr>
            <a:normAutofit/>
          </a:bodyPr>
          <a:lstStyle/>
          <a:p>
            <a:r>
              <a:rPr lang="en-GB" sz="3200" dirty="0" smtClean="0">
                <a:latin typeface="Times New Roman" pitchFamily="18" charset="0"/>
                <a:cs typeface="Times New Roman" pitchFamily="18" charset="0"/>
              </a:rPr>
              <a:t>Approach 1</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6314" y="357166"/>
            <a:ext cx="2000264" cy="714380"/>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Check Signal Strength</a:t>
            </a:r>
            <a:endParaRPr lang="en-GB" dirty="0"/>
          </a:p>
        </p:txBody>
      </p:sp>
      <p:sp>
        <p:nvSpPr>
          <p:cNvPr id="10" name="Rectangle 9"/>
          <p:cNvSpPr/>
          <p:nvPr/>
        </p:nvSpPr>
        <p:spPr>
          <a:xfrm>
            <a:off x="7000891" y="1285860"/>
            <a:ext cx="1643075" cy="857256"/>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Sig&lt;=LL</a:t>
            </a:r>
          </a:p>
          <a:p>
            <a:pPr algn="ctr"/>
            <a:r>
              <a:rPr lang="en-GB" dirty="0" smtClean="0"/>
              <a:t>Or</a:t>
            </a:r>
          </a:p>
          <a:p>
            <a:pPr algn="ctr"/>
            <a:r>
              <a:rPr lang="en-GB" dirty="0" smtClean="0"/>
              <a:t>Sig&gt;=UL</a:t>
            </a:r>
            <a:endParaRPr lang="en-GB" dirty="0"/>
          </a:p>
        </p:txBody>
      </p:sp>
      <p:sp>
        <p:nvSpPr>
          <p:cNvPr id="13" name="Rectangle 12"/>
          <p:cNvSpPr/>
          <p:nvPr/>
        </p:nvSpPr>
        <p:spPr>
          <a:xfrm>
            <a:off x="4071935" y="3571876"/>
            <a:ext cx="1785951" cy="714380"/>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Instantaneous dec</a:t>
            </a:r>
            <a:r>
              <a:rPr lang="en-GB" dirty="0"/>
              <a:t>.</a:t>
            </a:r>
          </a:p>
        </p:txBody>
      </p:sp>
      <p:sp>
        <p:nvSpPr>
          <p:cNvPr id="14" name="Rectangle 13"/>
          <p:cNvSpPr/>
          <p:nvPr/>
        </p:nvSpPr>
        <p:spPr>
          <a:xfrm>
            <a:off x="2928926" y="2428869"/>
            <a:ext cx="1643075" cy="785818"/>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Check PW</a:t>
            </a:r>
          </a:p>
          <a:p>
            <a:pPr algn="ctr"/>
            <a:r>
              <a:rPr lang="en-GB" dirty="0" smtClean="0"/>
              <a:t>(Throttle)</a:t>
            </a:r>
            <a:endParaRPr lang="en-GB" dirty="0"/>
          </a:p>
        </p:txBody>
      </p:sp>
      <p:sp>
        <p:nvSpPr>
          <p:cNvPr id="15" name="Rectangle 14"/>
          <p:cNvSpPr/>
          <p:nvPr/>
        </p:nvSpPr>
        <p:spPr>
          <a:xfrm>
            <a:off x="2928926" y="1285860"/>
            <a:ext cx="1643075" cy="857256"/>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LL&lt;Sig&lt;UL</a:t>
            </a:r>
            <a:endParaRPr lang="en-GB" dirty="0"/>
          </a:p>
        </p:txBody>
      </p:sp>
      <p:sp>
        <p:nvSpPr>
          <p:cNvPr id="31" name="Rectangle 30"/>
          <p:cNvSpPr/>
          <p:nvPr/>
        </p:nvSpPr>
        <p:spPr>
          <a:xfrm>
            <a:off x="4143373" y="4572008"/>
            <a:ext cx="1714512" cy="642942"/>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Sig=LL</a:t>
            </a:r>
            <a:endParaRPr lang="en-GB" dirty="0"/>
          </a:p>
        </p:txBody>
      </p:sp>
      <p:sp>
        <p:nvSpPr>
          <p:cNvPr id="32" name="Rectangle 31"/>
          <p:cNvSpPr/>
          <p:nvPr/>
        </p:nvSpPr>
        <p:spPr>
          <a:xfrm>
            <a:off x="1785918" y="4572008"/>
            <a:ext cx="1643075" cy="642942"/>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Sig=LL</a:t>
            </a:r>
            <a:endParaRPr lang="en-GB" dirty="0"/>
          </a:p>
        </p:txBody>
      </p:sp>
      <p:sp>
        <p:nvSpPr>
          <p:cNvPr id="33" name="Rectangle 32"/>
          <p:cNvSpPr/>
          <p:nvPr/>
        </p:nvSpPr>
        <p:spPr>
          <a:xfrm>
            <a:off x="1785918" y="3571876"/>
            <a:ext cx="1643075" cy="714380"/>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Gradual dec.</a:t>
            </a:r>
            <a:endParaRPr lang="en-GB" dirty="0"/>
          </a:p>
        </p:txBody>
      </p:sp>
      <p:sp>
        <p:nvSpPr>
          <p:cNvPr id="34" name="Rectangle 33"/>
          <p:cNvSpPr/>
          <p:nvPr/>
        </p:nvSpPr>
        <p:spPr>
          <a:xfrm>
            <a:off x="4143373" y="5500702"/>
            <a:ext cx="1714512" cy="642942"/>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FF00"/>
                </a:solidFill>
              </a:rPr>
              <a:t>Sec Ckt ON</a:t>
            </a:r>
            <a:endParaRPr lang="en-GB" dirty="0">
              <a:solidFill>
                <a:srgbClr val="FFFF00"/>
              </a:solidFill>
            </a:endParaRPr>
          </a:p>
        </p:txBody>
      </p:sp>
      <p:sp>
        <p:nvSpPr>
          <p:cNvPr id="35" name="Rectangle 34"/>
          <p:cNvSpPr/>
          <p:nvPr/>
        </p:nvSpPr>
        <p:spPr>
          <a:xfrm>
            <a:off x="1785918" y="5500702"/>
            <a:ext cx="1714512" cy="642942"/>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FF00"/>
                </a:solidFill>
              </a:rPr>
              <a:t>Safe landing</a:t>
            </a:r>
            <a:endParaRPr lang="en-GB" dirty="0">
              <a:solidFill>
                <a:srgbClr val="FFFF00"/>
              </a:solidFill>
            </a:endParaRPr>
          </a:p>
        </p:txBody>
      </p:sp>
      <p:sp>
        <p:nvSpPr>
          <p:cNvPr id="36" name="Rectangle 35"/>
          <p:cNvSpPr/>
          <p:nvPr/>
        </p:nvSpPr>
        <p:spPr>
          <a:xfrm>
            <a:off x="7000891" y="2428869"/>
            <a:ext cx="1643075" cy="785818"/>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Sig=LL</a:t>
            </a:r>
            <a:endParaRPr lang="en-GB" dirty="0"/>
          </a:p>
        </p:txBody>
      </p:sp>
      <p:sp>
        <p:nvSpPr>
          <p:cNvPr id="37" name="Rectangle 36"/>
          <p:cNvSpPr/>
          <p:nvPr/>
        </p:nvSpPr>
        <p:spPr>
          <a:xfrm>
            <a:off x="7072330" y="3571876"/>
            <a:ext cx="1643075" cy="714380"/>
          </a:xfrm>
          <a:prstGeom prst="rect">
            <a:avLst/>
          </a:prstGeom>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FF00"/>
                </a:solidFill>
              </a:rPr>
              <a:t>Sec Ckt ON</a:t>
            </a:r>
            <a:endParaRPr lang="en-GB" dirty="0">
              <a:solidFill>
                <a:srgbClr val="FFFF00"/>
              </a:solidFill>
            </a:endParaRPr>
          </a:p>
        </p:txBody>
      </p:sp>
      <p:cxnSp>
        <p:nvCxnSpPr>
          <p:cNvPr id="39" name="Straight Arrow Connector 38"/>
          <p:cNvCxnSpPr>
            <a:stCxn id="15" idx="2"/>
            <a:endCxn id="14" idx="0"/>
          </p:cNvCxnSpPr>
          <p:nvPr/>
        </p:nvCxnSpPr>
        <p:spPr>
          <a:xfrm rot="5400000">
            <a:off x="3607587" y="2285993"/>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3" idx="0"/>
          </p:cNvCxnSpPr>
          <p:nvPr/>
        </p:nvCxnSpPr>
        <p:spPr>
          <a:xfrm rot="5400000">
            <a:off x="2589596" y="3232547"/>
            <a:ext cx="357190" cy="321471"/>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3" idx="0"/>
          </p:cNvCxnSpPr>
          <p:nvPr/>
        </p:nvCxnSpPr>
        <p:spPr>
          <a:xfrm>
            <a:off x="4572001" y="3214686"/>
            <a:ext cx="392909" cy="357190"/>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3" idx="2"/>
            <a:endCxn id="32" idx="0"/>
          </p:cNvCxnSpPr>
          <p:nvPr/>
        </p:nvCxnSpPr>
        <p:spPr>
          <a:xfrm rot="5400000">
            <a:off x="2464579" y="4429133"/>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2429655" y="5357033"/>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2"/>
            <a:endCxn id="34" idx="0"/>
          </p:cNvCxnSpPr>
          <p:nvPr/>
        </p:nvCxnSpPr>
        <p:spPr>
          <a:xfrm rot="5400000">
            <a:off x="4857753" y="5357826"/>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3" idx="2"/>
            <a:endCxn id="31" idx="0"/>
          </p:cNvCxnSpPr>
          <p:nvPr/>
        </p:nvCxnSpPr>
        <p:spPr>
          <a:xfrm rot="16200000" flipH="1">
            <a:off x="4839893" y="4411273"/>
            <a:ext cx="285752" cy="35719"/>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8" idx="1"/>
          </p:cNvCxnSpPr>
          <p:nvPr/>
        </p:nvCxnSpPr>
        <p:spPr>
          <a:xfrm rot="10800000" flipV="1">
            <a:off x="4071935" y="714357"/>
            <a:ext cx="714380" cy="571504"/>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8" idx="3"/>
          </p:cNvCxnSpPr>
          <p:nvPr/>
        </p:nvCxnSpPr>
        <p:spPr>
          <a:xfrm>
            <a:off x="6786578" y="714357"/>
            <a:ext cx="571504" cy="500066"/>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0" idx="2"/>
            <a:endCxn id="36" idx="0"/>
          </p:cNvCxnSpPr>
          <p:nvPr/>
        </p:nvCxnSpPr>
        <p:spPr>
          <a:xfrm rot="5400000">
            <a:off x="7679554" y="2285993"/>
            <a:ext cx="285752" cy="1588"/>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6" idx="2"/>
            <a:endCxn id="37" idx="0"/>
          </p:cNvCxnSpPr>
          <p:nvPr/>
        </p:nvCxnSpPr>
        <p:spPr>
          <a:xfrm rot="16200000" flipH="1">
            <a:off x="7679554" y="3357562"/>
            <a:ext cx="357190" cy="71439"/>
          </a:xfrm>
          <a:prstGeom prst="straightConnector1">
            <a:avLst/>
          </a:prstGeom>
          <a:ln>
            <a:tailEnd type="arrow"/>
          </a:ln>
          <a:effectLst>
            <a:outerShdw blurRad="50800" dist="50800" dir="5400000" algn="ctr" rotWithShape="0">
              <a:schemeClr val="bg2">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25" name="Picture 2" descr="C:\Users\hp\Desktop\DqTRF1oS_400x400.jpg"/>
          <p:cNvPicPr>
            <a:picLocks noChangeAspect="1" noChangeArrowheads="1"/>
          </p:cNvPicPr>
          <p:nvPr/>
        </p:nvPicPr>
        <p:blipFill>
          <a:blip r:embed="rId3"/>
          <a:srcRect/>
          <a:stretch>
            <a:fillRect/>
          </a:stretch>
        </p:blipFill>
        <p:spPr bwMode="auto">
          <a:xfrm>
            <a:off x="0" y="0"/>
            <a:ext cx="2143108" cy="2143108"/>
          </a:xfrm>
          <a:prstGeom prst="rect">
            <a:avLst/>
          </a:prstGeom>
          <a:noFill/>
        </p:spPr>
      </p:pic>
      <p:sp>
        <p:nvSpPr>
          <p:cNvPr id="27" name="Title 2"/>
          <p:cNvSpPr txBox="1">
            <a:spLocks/>
          </p:cNvSpPr>
          <p:nvPr/>
        </p:nvSpPr>
        <p:spPr>
          <a:xfrm>
            <a:off x="142844" y="2285992"/>
            <a:ext cx="2357454"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Approach 2</a:t>
            </a:r>
            <a:endParaRPr kumimoji="0" lang="en-GB"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28794" y="285728"/>
            <a:ext cx="7072362" cy="6143668"/>
          </a:xfrm>
        </p:spPr>
        <p:txBody>
          <a:bodyPr>
            <a:noAutofit/>
          </a:bodyPr>
          <a:lstStyle/>
          <a:p>
            <a:pPr>
              <a:buNone/>
            </a:pPr>
            <a:r>
              <a:rPr lang="en-GB" sz="2000" dirty="0" smtClean="0">
                <a:latin typeface="Times New Roman" pitchFamily="18" charset="0"/>
                <a:cs typeface="Times New Roman" pitchFamily="18" charset="0"/>
              </a:rPr>
              <a:t>To tackle the above mentioned problems we have prototyped End-to-end encrypted, independent circuit based Radio pulsating system.</a:t>
            </a:r>
          </a:p>
          <a:p>
            <a:pPr>
              <a:buNone/>
            </a:pPr>
            <a:endParaRPr lang="en-GB"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1- The strength of the signal would be read as analog values by the microcontroller on the unit and the secondary circuit will be activated as soon as the value falls below a predefined parameter.</a:t>
            </a:r>
          </a:p>
          <a:p>
            <a:pPr>
              <a:buNone/>
            </a:pPr>
            <a:r>
              <a:rPr lang="en-GB" sz="2000" dirty="0" smtClean="0">
                <a:latin typeface="Times New Roman" pitchFamily="18" charset="0"/>
                <a:cs typeface="Times New Roman" pitchFamily="18" charset="0"/>
              </a:rPr>
              <a:t> 2. At the time of hijack/hack, the IP address of controlling server will be changed. Primary circuit will shut down and independent secondary circuit will take charge having no GPS or Wi-Fi connectivity. </a:t>
            </a:r>
          </a:p>
          <a:p>
            <a:pPr>
              <a:buNone/>
            </a:pPr>
            <a:r>
              <a:rPr lang="en-GB" sz="2000" dirty="0" smtClean="0">
                <a:latin typeface="Times New Roman" pitchFamily="18" charset="0"/>
                <a:cs typeface="Times New Roman" pitchFamily="18" charset="0"/>
              </a:rPr>
              <a:t>3. The secondary circuit will start to initiate the radio pulses which will reflect back from the nearest base station.</a:t>
            </a:r>
          </a:p>
          <a:p>
            <a:pPr>
              <a:buNone/>
            </a:pPr>
            <a:r>
              <a:rPr lang="en-GB" sz="2000" dirty="0" smtClean="0">
                <a:latin typeface="Times New Roman" pitchFamily="18" charset="0"/>
                <a:cs typeface="Times New Roman" pitchFamily="18" charset="0"/>
              </a:rPr>
              <a:t>4. These pulses will be generated randomly and the frequency of their generation would be inversely proportional to the return time of the previous pulse. </a:t>
            </a:r>
          </a:p>
        </p:txBody>
      </p:sp>
      <p:pic>
        <p:nvPicPr>
          <p:cNvPr id="4" name="Picture 2" descr="C:\Users\hp\Desktop\DqTRF1oS_400x400.jpg"/>
          <p:cNvPicPr>
            <a:picLocks noChangeAspect="1" noChangeArrowheads="1"/>
          </p:cNvPicPr>
          <p:nvPr/>
        </p:nvPicPr>
        <p:blipFill>
          <a:blip r:embed="rId2"/>
          <a:srcRect/>
          <a:stretch>
            <a:fillRect/>
          </a:stretch>
        </p:blipFill>
        <p:spPr bwMode="auto">
          <a:xfrm>
            <a:off x="1" y="1"/>
            <a:ext cx="2071671" cy="20716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2357430"/>
            <a:ext cx="8572560" cy="3571900"/>
          </a:xfrm>
        </p:spPr>
        <p:txBody>
          <a:bodyPr>
            <a:noAutofit/>
          </a:bodyPr>
          <a:lstStyle/>
          <a:p>
            <a:pPr>
              <a:buNone/>
            </a:pPr>
            <a:r>
              <a:rPr lang="en-GB" sz="2000" dirty="0" smtClean="0">
                <a:latin typeface="Times New Roman" pitchFamily="18" charset="0"/>
                <a:cs typeface="Times New Roman" pitchFamily="18" charset="0"/>
              </a:rPr>
              <a:t>5. The UAV will detect the nearest base station by referring to the return time of the pulse and continue to move in the assessed direction. </a:t>
            </a:r>
          </a:p>
          <a:p>
            <a:pPr>
              <a:buNone/>
            </a:pPr>
            <a:r>
              <a:rPr lang="en-GB" sz="2000" dirty="0" smtClean="0">
                <a:latin typeface="Times New Roman" pitchFamily="18" charset="0"/>
                <a:cs typeface="Times New Roman" pitchFamily="18" charset="0"/>
              </a:rPr>
              <a:t>6. The pulsating system will work till the UAV has reached the nearest base station, i.e., the return time of the pulse changes to 0. </a:t>
            </a:r>
          </a:p>
          <a:p>
            <a:pPr>
              <a:buNone/>
            </a:pPr>
            <a:r>
              <a:rPr lang="en-GB" sz="2000" dirty="0" smtClean="0">
                <a:latin typeface="Times New Roman" pitchFamily="18" charset="0"/>
                <a:cs typeface="Times New Roman" pitchFamily="18" charset="0"/>
              </a:rPr>
              <a:t>7. The unit can then be recovered by physically going to the base station or reactivating the primary circuit.</a:t>
            </a:r>
          </a:p>
          <a:p>
            <a:pPr>
              <a:buNone/>
            </a:pPr>
            <a:endParaRPr lang="en-GB" sz="2000" dirty="0"/>
          </a:p>
        </p:txBody>
      </p:sp>
      <p:pic>
        <p:nvPicPr>
          <p:cNvPr id="5" name="Picture 2" descr="C:\Users\hp\Desktop\DqTRF1oS_400x400.jpg"/>
          <p:cNvPicPr>
            <a:picLocks noChangeAspect="1" noChangeArrowheads="1"/>
          </p:cNvPicPr>
          <p:nvPr/>
        </p:nvPicPr>
        <p:blipFill>
          <a:blip r:embed="rId2"/>
          <a:srcRect/>
          <a:stretch>
            <a:fillRect/>
          </a:stretch>
        </p:blipFill>
        <p:spPr bwMode="auto">
          <a:xfrm>
            <a:off x="1" y="0"/>
            <a:ext cx="2143108" cy="214310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679</TotalTime>
  <Words>820</Words>
  <Application>Microsoft Office PowerPoint</Application>
  <PresentationFormat>On-screen Show (4:3)</PresentationFormat>
  <Paragraphs>89</Paragraphs>
  <Slides>15</Slides>
  <Notes>1</Notes>
  <HiddenSlides>0</HiddenSlides>
  <MMClips>2</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CITD Hyderabad</vt:lpstr>
      <vt:lpstr>Problem Statement</vt:lpstr>
      <vt:lpstr>Slide 3</vt:lpstr>
      <vt:lpstr>Distances from different Base Stations</vt:lpstr>
      <vt:lpstr>Nearest Base-Station</vt:lpstr>
      <vt:lpstr>Approach 1</vt:lpstr>
      <vt:lpstr>Slide 7</vt:lpstr>
      <vt:lpstr>Slide 8</vt:lpstr>
      <vt:lpstr>Slide 9</vt:lpstr>
      <vt:lpstr>Throttle Pulse Width</vt:lpstr>
      <vt:lpstr>Signal Strength:-</vt:lpstr>
      <vt:lpstr>Ultrasonic Detector:-</vt:lpstr>
      <vt:lpstr>Slide 13</vt:lpstr>
      <vt:lpstr>Slide 14</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44</cp:revision>
  <dcterms:created xsi:type="dcterms:W3CDTF">2019-03-02T05:16:58Z</dcterms:created>
  <dcterms:modified xsi:type="dcterms:W3CDTF">2019-03-03T03:52:52Z</dcterms:modified>
</cp:coreProperties>
</file>