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1" r:id="rId2"/>
    <p:sldId id="256" r:id="rId3"/>
    <p:sldId id="262" r:id="rId4"/>
    <p:sldId id="257" r:id="rId5"/>
    <p:sldId id="258" r:id="rId6"/>
    <p:sldId id="259" r:id="rId7"/>
    <p:sldId id="260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ibhav Rastogi" initials="VR" lastIdx="1" clrIdx="0">
    <p:extLst>
      <p:ext uri="{19B8F6BF-5375-455C-9EA6-DF929625EA0E}">
        <p15:presenceInfo xmlns:p15="http://schemas.microsoft.com/office/powerpoint/2012/main" userId="2297af11280df5b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Negative</a:t>
            </a:r>
            <a:r>
              <a:rPr lang="en-IN" baseline="0" dirty="0"/>
              <a:t> Feedback Categories</a:t>
            </a:r>
            <a:endParaRPr lang="en-I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4.6567303187389483E-2"/>
          <c:y val="0.17051879661562291"/>
          <c:w val="0.88963860692112273"/>
          <c:h val="0.505326044602248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Room Size</c:v>
                </c:pt>
                <c:pt idx="1">
                  <c:v>Wifi</c:v>
                </c:pt>
                <c:pt idx="2">
                  <c:v>Airconditioning</c:v>
                </c:pt>
                <c:pt idx="3">
                  <c:v>Breakfast</c:v>
                </c:pt>
                <c:pt idx="4">
                  <c:v>Room Service</c:v>
                </c:pt>
                <c:pt idx="5">
                  <c:v>Swimming Pool</c:v>
                </c:pt>
                <c:pt idx="6">
                  <c:v>Value for money</c:v>
                </c:pt>
                <c:pt idx="7">
                  <c:v>Other Reasons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</c:numCache>
            </c:numRef>
          </c:val>
          <c:extLst>
            <c:ext xmlns:c16="http://schemas.microsoft.com/office/drawing/2014/chart" uri="{C3380CC4-5D6E-409C-BE32-E72D297353CC}">
              <c16:uniqueId val="{00000000-8242-41D3-A25C-E7950D3270F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Room Size</c:v>
                </c:pt>
                <c:pt idx="1">
                  <c:v>Wifi</c:v>
                </c:pt>
                <c:pt idx="2">
                  <c:v>Airconditioning</c:v>
                </c:pt>
                <c:pt idx="3">
                  <c:v>Breakfast</c:v>
                </c:pt>
                <c:pt idx="4">
                  <c:v>Room Service</c:v>
                </c:pt>
                <c:pt idx="5">
                  <c:v>Swimming Pool</c:v>
                </c:pt>
                <c:pt idx="6">
                  <c:v>Value for money</c:v>
                </c:pt>
                <c:pt idx="7">
                  <c:v>Other Reasons</c:v>
                </c:pt>
              </c:strCache>
            </c:strRef>
          </c:cat>
          <c:val>
            <c:numRef>
              <c:f>Sheet1!$C$2:$C$9</c:f>
              <c:numCache>
                <c:formatCode>0%</c:formatCode>
                <c:ptCount val="8"/>
                <c:pt idx="0">
                  <c:v>0.38</c:v>
                </c:pt>
                <c:pt idx="1">
                  <c:v>0.11</c:v>
                </c:pt>
                <c:pt idx="2">
                  <c:v>0.09</c:v>
                </c:pt>
                <c:pt idx="3">
                  <c:v>0.08</c:v>
                </c:pt>
                <c:pt idx="4">
                  <c:v>7.0000000000000007E-2</c:v>
                </c:pt>
                <c:pt idx="5">
                  <c:v>0.06</c:v>
                </c:pt>
                <c:pt idx="6">
                  <c:v>0.05</c:v>
                </c:pt>
                <c:pt idx="7">
                  <c:v>0.16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242-41D3-A25C-E7950D3270F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Room Size</c:v>
                </c:pt>
                <c:pt idx="1">
                  <c:v>Wifi</c:v>
                </c:pt>
                <c:pt idx="2">
                  <c:v>Airconditioning</c:v>
                </c:pt>
                <c:pt idx="3">
                  <c:v>Breakfast</c:v>
                </c:pt>
                <c:pt idx="4">
                  <c:v>Room Service</c:v>
                </c:pt>
                <c:pt idx="5">
                  <c:v>Swimming Pool</c:v>
                </c:pt>
                <c:pt idx="6">
                  <c:v>Value for money</c:v>
                </c:pt>
                <c:pt idx="7">
                  <c:v>Other Reasons</c:v>
                </c:pt>
              </c:strCache>
            </c:strRef>
          </c:cat>
          <c:val>
            <c:numRef>
              <c:f>Sheet1!$D$2:$D$9</c:f>
              <c:numCache>
                <c:formatCode>General</c:formatCode>
                <c:ptCount val="8"/>
              </c:numCache>
            </c:numRef>
          </c:val>
          <c:extLst>
            <c:ext xmlns:c16="http://schemas.microsoft.com/office/drawing/2014/chart" uri="{C3380CC4-5D6E-409C-BE32-E72D297353CC}">
              <c16:uniqueId val="{00000002-8242-41D3-A25C-E7950D3270F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63346872"/>
        <c:axId val="463347528"/>
      </c:barChart>
      <c:catAx>
        <c:axId val="4633468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3347528"/>
        <c:crossesAt val="0"/>
        <c:auto val="0"/>
        <c:lblAlgn val="ctr"/>
        <c:lblOffset val="100"/>
        <c:noMultiLvlLbl val="0"/>
      </c:catAx>
      <c:valAx>
        <c:axId val="463347528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33468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Positive</a:t>
            </a:r>
            <a:r>
              <a:rPr lang="en-IN" baseline="0" dirty="0"/>
              <a:t> Feedback Categories</a:t>
            </a:r>
            <a:endParaRPr lang="en-I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Location</c:v>
                </c:pt>
                <c:pt idx="1">
                  <c:v>Staff</c:v>
                </c:pt>
                <c:pt idx="2">
                  <c:v>Rooms</c:v>
                </c:pt>
                <c:pt idx="3">
                  <c:v>Other reasons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0-D789-45EA-8E7E-19B5DD92625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Location</c:v>
                </c:pt>
                <c:pt idx="1">
                  <c:v>Staff</c:v>
                </c:pt>
                <c:pt idx="2">
                  <c:v>Rooms</c:v>
                </c:pt>
                <c:pt idx="3">
                  <c:v>Other reasons</c:v>
                </c:pt>
              </c:strCache>
            </c:strRef>
          </c:cat>
          <c:val>
            <c:numRef>
              <c:f>Sheet1!$C$2:$C$5</c:f>
              <c:numCache>
                <c:formatCode>0%</c:formatCode>
                <c:ptCount val="4"/>
                <c:pt idx="0">
                  <c:v>0.38</c:v>
                </c:pt>
                <c:pt idx="1">
                  <c:v>0.3</c:v>
                </c:pt>
                <c:pt idx="2">
                  <c:v>0.26</c:v>
                </c:pt>
                <c:pt idx="3">
                  <c:v>0.06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789-45EA-8E7E-19B5DD92625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Location</c:v>
                </c:pt>
                <c:pt idx="1">
                  <c:v>Staff</c:v>
                </c:pt>
                <c:pt idx="2">
                  <c:v>Rooms</c:v>
                </c:pt>
                <c:pt idx="3">
                  <c:v>Other reasons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D789-45EA-8E7E-19B5DD9262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88119928"/>
        <c:axId val="788110416"/>
      </c:barChart>
      <c:catAx>
        <c:axId val="788119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8110416"/>
        <c:crosses val="autoZero"/>
        <c:auto val="1"/>
        <c:lblAlgn val="ctr"/>
        <c:lblOffset val="100"/>
        <c:noMultiLvlLbl val="0"/>
      </c:catAx>
      <c:valAx>
        <c:axId val="788110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81199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D48066-1D78-47FF-8F26-537ED3075E00}" type="datetimeFigureOut">
              <a:rPr lang="en-IN" smtClean="0"/>
              <a:t>04-09-2019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815F41-2537-481C-B7E6-59A0147F00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0539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CF8F4-1BA6-4902-B7EB-08E4443E78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229802-8865-49E1-A1B3-64539F65CB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6A1367-A49F-4C5B-8AE1-5ADD8EF77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619AE-B6F5-4141-99CF-1DF63D1230DE}" type="datetimeFigureOut">
              <a:rPr lang="en-IN" smtClean="0"/>
              <a:t>04-09-2019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F70EF-79B6-4FA8-A7E5-BFB934088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EA69D4-38C0-4E86-9192-1E4D6DECD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45B1-8044-4EA1-AD68-93968C3B86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449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D7AFB-CA59-44C7-8D24-89D7B896C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6CF6A7-19EB-498F-A276-BCF2901FF7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8EBA77-6BF6-4B82-AC91-1A862905A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619AE-B6F5-4141-99CF-1DF63D1230DE}" type="datetimeFigureOut">
              <a:rPr lang="en-IN" smtClean="0"/>
              <a:t>04-09-2019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CB4082-F05D-4A14-9B9F-4BE405D3B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2B298B-13E2-43DA-B57A-FB412B00E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45B1-8044-4EA1-AD68-93968C3B86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9747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7EC72D-7590-470B-8162-F8C54C95BF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CBA2AA-05B5-46F7-B842-4D98007DDF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F79B0-3849-4D76-9884-0E757C7BF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619AE-B6F5-4141-99CF-1DF63D1230DE}" type="datetimeFigureOut">
              <a:rPr lang="en-IN" smtClean="0"/>
              <a:t>04-09-2019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680FC2-DF98-44EC-9397-B9296FC3C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8E2BF-2545-41CC-9CAB-867A60ABD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45B1-8044-4EA1-AD68-93968C3B86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060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CAFFB-290C-4063-9327-ADDD754F2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2ABC4-01EF-40E7-A303-CC8C81781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4C56A-E6AC-4938-8388-D7C740126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619AE-B6F5-4141-99CF-1DF63D1230DE}" type="datetimeFigureOut">
              <a:rPr lang="en-IN" smtClean="0"/>
              <a:t>04-09-2019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5D79C-A740-45CE-8123-468422F7F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2BB6FE-BA95-4255-839A-07498242E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45B1-8044-4EA1-AD68-93968C3B86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8827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5FE17-B477-4F3B-84EB-F11FD084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A3515C-6E11-4779-9FB1-C30A6D1F12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76C54-0668-40FE-A1B5-64266B40B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619AE-B6F5-4141-99CF-1DF63D1230DE}" type="datetimeFigureOut">
              <a:rPr lang="en-IN" smtClean="0"/>
              <a:t>04-09-2019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4689AC-C119-4508-9AF5-ABC387CF6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7BE969-2CC4-462C-B58F-82E017734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45B1-8044-4EA1-AD68-93968C3B86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7112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6E5E5-7C9F-4E27-983A-D959F276E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D0B2C-F08D-4679-A96C-612033DA40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7241C7-39B4-4A80-B545-7360AF1373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F68195-8658-43BE-88C7-72C3BD387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619AE-B6F5-4141-99CF-1DF63D1230DE}" type="datetimeFigureOut">
              <a:rPr lang="en-IN" smtClean="0"/>
              <a:t>04-09-2019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0EBFF7-A0BD-4446-8E54-33BD0855F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0AAFE5-A51D-4901-AA72-61F7BBB77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45B1-8044-4EA1-AD68-93968C3B86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5593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B31B7-0A1F-413E-878B-B3EAAAC6E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FC755-7455-4917-A1A1-7FB7AB2B13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AB70DF-7FBA-4551-AE6A-BB3B596E23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982673-4F31-4031-8FF6-A3846015C2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060252-1586-4269-9F82-E21E7163D4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CB514C-F7BD-48C0-9C1D-42615AB8F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619AE-B6F5-4141-99CF-1DF63D1230DE}" type="datetimeFigureOut">
              <a:rPr lang="en-IN" smtClean="0"/>
              <a:t>04-09-2019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00852D-3874-4096-981D-CCCE88F07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9D0931-46E1-4C50-91AD-505D72E08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45B1-8044-4EA1-AD68-93968C3B86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0809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1562A-7E69-4CFA-84B8-4F344FF3A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DF509C-0E2B-4A86-A114-7129529EE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619AE-B6F5-4141-99CF-1DF63D1230DE}" type="datetimeFigureOut">
              <a:rPr lang="en-IN" smtClean="0"/>
              <a:t>04-09-2019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7126E0-394D-4E9A-8B8C-4D7430C1D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82DA86-7888-4FBC-A979-A4B6746DA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45B1-8044-4EA1-AD68-93968C3B86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2253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A53AAF-6197-4812-A3B8-EDCBA2190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619AE-B6F5-4141-99CF-1DF63D1230DE}" type="datetimeFigureOut">
              <a:rPr lang="en-IN" smtClean="0"/>
              <a:t>04-09-2019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6062E5-CC61-4245-B409-93B5BF31B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14AEA8-D096-4652-8FDB-EBFA90463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45B1-8044-4EA1-AD68-93968C3B86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9359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B7ECC-B042-4905-8823-1567B615B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844B8-5C77-4974-BAB5-DA7DF5518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001411-BF8C-45D2-B6D5-FA76954493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292E3C-1693-4544-A644-1C27B990E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619AE-B6F5-4141-99CF-1DF63D1230DE}" type="datetimeFigureOut">
              <a:rPr lang="en-IN" smtClean="0"/>
              <a:t>04-09-2019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D8E6A9-EACE-47C9-B392-ACFC1CD4A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C127CC-E0E2-4084-A4BB-EB72CCCD7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45B1-8044-4EA1-AD68-93968C3B86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4042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90DA9-339F-43B6-B4FD-4BE0D3F28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ACC478-5538-48DE-82AF-BFECAAA226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29639A-F979-46CF-B217-887569576F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74AB12-8A42-40EC-89B2-F8C227147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619AE-B6F5-4141-99CF-1DF63D1230DE}" type="datetimeFigureOut">
              <a:rPr lang="en-IN" smtClean="0"/>
              <a:t>04-09-2019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8FE86-D259-4710-93B5-0B22AF717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7DF4EA-1CB1-4241-B914-D73F29768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45B1-8044-4EA1-AD68-93968C3B86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3072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AE3C31-82AB-42C1-ADD1-B07838B30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B484C3-C139-44B3-AE8E-8645A9977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B935CC-A884-426A-A328-17EEF77522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619AE-B6F5-4141-99CF-1DF63D1230DE}" type="datetimeFigureOut">
              <a:rPr lang="en-IN" smtClean="0"/>
              <a:t>04-09-2019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0CCD1-6FB0-48D1-88A8-17659D4079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48680-2E69-4B01-93A1-E3ABCBC7D9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C45B1-8044-4EA1-AD68-93968C3B86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4869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11" Type="http://schemas.openxmlformats.org/officeDocument/2006/relationships/image" Target="../media/image11.jpg"/><Relationship Id="rId5" Type="http://schemas.openxmlformats.org/officeDocument/2006/relationships/image" Target="../media/image5.jpg"/><Relationship Id="rId10" Type="http://schemas.openxmlformats.org/officeDocument/2006/relationships/image" Target="../media/image10.png"/><Relationship Id="rId4" Type="http://schemas.openxmlformats.org/officeDocument/2006/relationships/image" Target="../media/image4.jp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D6173-9FBA-49FE-B8CE-06DDE1DE0A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EB716F-313C-4E40-B92A-296C178920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7D78E4-1C66-41ED-BA1E-7C6C4243CC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892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52157-6FD2-4F57-87AF-F131E694D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AAAC5-8F4F-4B9D-98CB-9A54570C7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1774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E2CA7CF-1CD4-488E-8766-616D8B4653A0}"/>
              </a:ext>
            </a:extLst>
          </p:cNvPr>
          <p:cNvSpPr txBox="1"/>
          <p:nvPr/>
        </p:nvSpPr>
        <p:spPr>
          <a:xfrm>
            <a:off x="45720" y="0"/>
            <a:ext cx="1210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latin typeface="Garamond" panose="02020404030301010803" pitchFamily="18" charset="0"/>
              </a:rPr>
              <a:t>USING AI FOR SENTIMENT ANALYSIS OF ONLINE CUSTOMER REVIEWS</a:t>
            </a: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E96DB73C-92EB-4244-9856-46BA8CE58924}"/>
              </a:ext>
            </a:extLst>
          </p:cNvPr>
          <p:cNvSpPr/>
          <p:nvPr/>
        </p:nvSpPr>
        <p:spPr>
          <a:xfrm>
            <a:off x="127000" y="523220"/>
            <a:ext cx="2534920" cy="411500"/>
          </a:xfrm>
          <a:prstGeom prst="chevro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bg1"/>
                </a:solidFill>
              </a:rPr>
              <a:t>Introduction &amp; Background</a:t>
            </a:r>
          </a:p>
        </p:txBody>
      </p:sp>
      <p:sp>
        <p:nvSpPr>
          <p:cNvPr id="11" name="Arrow: Chevron 10">
            <a:extLst>
              <a:ext uri="{FF2B5EF4-FFF2-40B4-BE49-F238E27FC236}">
                <a16:creationId xmlns:a16="http://schemas.microsoft.com/office/drawing/2014/main" id="{81C2E340-7106-418F-A5B4-89FF64321FAE}"/>
              </a:ext>
            </a:extLst>
          </p:cNvPr>
          <p:cNvSpPr/>
          <p:nvPr/>
        </p:nvSpPr>
        <p:spPr>
          <a:xfrm>
            <a:off x="2374900" y="520670"/>
            <a:ext cx="2534920" cy="4115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bg1"/>
                </a:solidFill>
              </a:rPr>
              <a:t>Processing &amp; Modelling</a:t>
            </a:r>
          </a:p>
        </p:txBody>
      </p:sp>
      <p:sp>
        <p:nvSpPr>
          <p:cNvPr id="12" name="Arrow: Chevron 11">
            <a:extLst>
              <a:ext uri="{FF2B5EF4-FFF2-40B4-BE49-F238E27FC236}">
                <a16:creationId xmlns:a16="http://schemas.microsoft.com/office/drawing/2014/main" id="{541BBDE5-7B41-42E9-86AB-F632CB1260A5}"/>
              </a:ext>
            </a:extLst>
          </p:cNvPr>
          <p:cNvSpPr/>
          <p:nvPr/>
        </p:nvSpPr>
        <p:spPr>
          <a:xfrm>
            <a:off x="4622800" y="520670"/>
            <a:ext cx="2534920" cy="4115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Neural Networks</a:t>
            </a:r>
          </a:p>
        </p:txBody>
      </p:sp>
      <p:sp>
        <p:nvSpPr>
          <p:cNvPr id="13" name="Arrow: Chevron 12">
            <a:extLst>
              <a:ext uri="{FF2B5EF4-FFF2-40B4-BE49-F238E27FC236}">
                <a16:creationId xmlns:a16="http://schemas.microsoft.com/office/drawing/2014/main" id="{4E23EE50-7ECE-4008-867B-2AC755BA7DB4}"/>
              </a:ext>
            </a:extLst>
          </p:cNvPr>
          <p:cNvSpPr/>
          <p:nvPr/>
        </p:nvSpPr>
        <p:spPr>
          <a:xfrm>
            <a:off x="6964680" y="520670"/>
            <a:ext cx="2534920" cy="4115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Segmentation</a:t>
            </a:r>
          </a:p>
        </p:txBody>
      </p:sp>
      <p:sp>
        <p:nvSpPr>
          <p:cNvPr id="14" name="Arrow: Chevron 13">
            <a:extLst>
              <a:ext uri="{FF2B5EF4-FFF2-40B4-BE49-F238E27FC236}">
                <a16:creationId xmlns:a16="http://schemas.microsoft.com/office/drawing/2014/main" id="{4A6D98F9-8276-4E87-BEEF-69DCACB89F7B}"/>
              </a:ext>
            </a:extLst>
          </p:cNvPr>
          <p:cNvSpPr/>
          <p:nvPr/>
        </p:nvSpPr>
        <p:spPr>
          <a:xfrm>
            <a:off x="9296400" y="520670"/>
            <a:ext cx="2534920" cy="4115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AWS Deployment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EF6CCC-378A-4F68-A403-421FE6638649}"/>
              </a:ext>
            </a:extLst>
          </p:cNvPr>
          <p:cNvSpPr txBox="1"/>
          <p:nvPr/>
        </p:nvSpPr>
        <p:spPr>
          <a:xfrm>
            <a:off x="355600" y="1229360"/>
            <a:ext cx="11475720" cy="5232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Sentiment analysis is the process of determining the emotional tone behind a series of words, used to gain an understanding of the  attitudes, opinions and emotions expressed within an online mention.</a:t>
            </a:r>
            <a:endParaRPr lang="en-IN" sz="1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F8646E7-9C77-4A18-860E-9754C2AD9E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90" y="1137920"/>
            <a:ext cx="269220" cy="269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5DE3FC5-998C-4A97-BED2-DC16C1D7A4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4640" y="1239480"/>
            <a:ext cx="213360" cy="213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3D8D69D-E9E7-4CCB-8538-16A04A906B16}"/>
              </a:ext>
            </a:extLst>
          </p:cNvPr>
          <p:cNvSpPr/>
          <p:nvPr/>
        </p:nvSpPr>
        <p:spPr>
          <a:xfrm>
            <a:off x="355600" y="2148504"/>
            <a:ext cx="4013200" cy="310216"/>
          </a:xfrm>
          <a:prstGeom prst="rect">
            <a:avLst/>
          </a:prstGeom>
          <a:solidFill>
            <a:srgbClr val="FF99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Large Volume of Customer Inputs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79A9420-A923-4F62-93E7-4A6243D4C449}"/>
              </a:ext>
            </a:extLst>
          </p:cNvPr>
          <p:cNvSpPr/>
          <p:nvPr/>
        </p:nvSpPr>
        <p:spPr>
          <a:xfrm>
            <a:off x="355600" y="2458720"/>
            <a:ext cx="4013200" cy="2397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9F366EB-079F-46C3-8EEB-103279685867}"/>
              </a:ext>
            </a:extLst>
          </p:cNvPr>
          <p:cNvSpPr/>
          <p:nvPr/>
        </p:nvSpPr>
        <p:spPr>
          <a:xfrm>
            <a:off x="6177280" y="2148504"/>
            <a:ext cx="5247640" cy="304800"/>
          </a:xfrm>
          <a:prstGeom prst="rect">
            <a:avLst/>
          </a:prstGeom>
          <a:solidFill>
            <a:srgbClr val="FF99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Actionable Insights and Business Intelligence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3E062F5-61EB-40C0-B21E-C739C842C6BE}"/>
              </a:ext>
            </a:extLst>
          </p:cNvPr>
          <p:cNvSpPr/>
          <p:nvPr/>
        </p:nvSpPr>
        <p:spPr>
          <a:xfrm>
            <a:off x="6177280" y="2458720"/>
            <a:ext cx="5247640" cy="2397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AutoShape 8" descr="Image result for social media icon">
            <a:extLst>
              <a:ext uri="{FF2B5EF4-FFF2-40B4-BE49-F238E27FC236}">
                <a16:creationId xmlns:a16="http://schemas.microsoft.com/office/drawing/2014/main" id="{C8D50951-63A3-4F36-A8A6-B8F3D124E9D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" name="AutoShape 10" descr="Image result for social media icon">
            <a:extLst>
              <a:ext uri="{FF2B5EF4-FFF2-40B4-BE49-F238E27FC236}">
                <a16:creationId xmlns:a16="http://schemas.microsoft.com/office/drawing/2014/main" id="{36BA8F12-C6E0-4F24-9957-611CB8852DD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" name="AutoShape 12" descr="Image result for social media icon">
            <a:extLst>
              <a:ext uri="{FF2B5EF4-FFF2-40B4-BE49-F238E27FC236}">
                <a16:creationId xmlns:a16="http://schemas.microsoft.com/office/drawing/2014/main" id="{73B9448E-FDA7-41D3-8AED-185069C299B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F03B3E48-0CD2-43ED-98AE-E910B63613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712" y="2691937"/>
            <a:ext cx="519045" cy="51904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FFF6A308-ABD8-4ACA-AC3B-616A70B4BF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712" y="3733673"/>
            <a:ext cx="538703" cy="60011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059665FC-D3AD-495C-B18E-0E5DA89F67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4959" y="2691937"/>
            <a:ext cx="667292" cy="498303"/>
          </a:xfrm>
          <a:prstGeom prst="rect">
            <a:avLst/>
          </a:prstGeom>
        </p:spPr>
      </p:pic>
      <p:pic>
        <p:nvPicPr>
          <p:cNvPr id="1038" name="Picture 14" descr="Image result for customer order support logo">
            <a:extLst>
              <a:ext uri="{FF2B5EF4-FFF2-40B4-BE49-F238E27FC236}">
                <a16:creationId xmlns:a16="http://schemas.microsoft.com/office/drawing/2014/main" id="{6DE638EF-53AB-4DA4-89E6-C2B8CB7F58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23140"/>
          <a:stretch/>
        </p:blipFill>
        <p:spPr bwMode="auto">
          <a:xfrm>
            <a:off x="3108424" y="3733673"/>
            <a:ext cx="723827" cy="600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DC9C41EB-6B28-4CCD-8877-0B255784DF68}"/>
              </a:ext>
            </a:extLst>
          </p:cNvPr>
          <p:cNvSpPr txBox="1"/>
          <p:nvPr/>
        </p:nvSpPr>
        <p:spPr>
          <a:xfrm>
            <a:off x="530968" y="3185354"/>
            <a:ext cx="1440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>
                <a:solidFill>
                  <a:schemeClr val="bg1"/>
                </a:solidFill>
              </a:rPr>
              <a:t>Social Media comments &amp; posts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931249A-4D04-4C2D-BE3C-5790CC544FA5}"/>
              </a:ext>
            </a:extLst>
          </p:cNvPr>
          <p:cNvSpPr txBox="1"/>
          <p:nvPr/>
        </p:nvSpPr>
        <p:spPr>
          <a:xfrm>
            <a:off x="2711564" y="3185353"/>
            <a:ext cx="1440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>
                <a:solidFill>
                  <a:schemeClr val="bg1"/>
                </a:solidFill>
              </a:rPr>
              <a:t>Customer Enquiries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A7A9AA0-757E-481A-B5CA-05984FFFB56E}"/>
              </a:ext>
            </a:extLst>
          </p:cNvPr>
          <p:cNvSpPr txBox="1"/>
          <p:nvPr/>
        </p:nvSpPr>
        <p:spPr>
          <a:xfrm>
            <a:off x="530968" y="4281942"/>
            <a:ext cx="1440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>
                <a:solidFill>
                  <a:schemeClr val="bg1"/>
                </a:solidFill>
              </a:rPr>
              <a:t>Reviews &amp; UGC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FC8E5BA-1350-4793-9EF5-AB2BD6036EFA}"/>
              </a:ext>
            </a:extLst>
          </p:cNvPr>
          <p:cNvSpPr txBox="1"/>
          <p:nvPr/>
        </p:nvSpPr>
        <p:spPr>
          <a:xfrm>
            <a:off x="2750242" y="4311335"/>
            <a:ext cx="14401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>
                <a:solidFill>
                  <a:schemeClr val="bg1"/>
                </a:solidFill>
              </a:rPr>
              <a:t>Order Support enquiries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CCCC826-BEEC-460B-BCCD-FE2E02546136}"/>
              </a:ext>
            </a:extLst>
          </p:cNvPr>
          <p:cNvSpPr/>
          <p:nvPr/>
        </p:nvSpPr>
        <p:spPr>
          <a:xfrm>
            <a:off x="5037369" y="2148504"/>
            <a:ext cx="530251" cy="270797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CA162F3-7E06-4831-ACF0-2740A1AA9DA1}"/>
              </a:ext>
            </a:extLst>
          </p:cNvPr>
          <p:cNvSpPr txBox="1"/>
          <p:nvPr/>
        </p:nvSpPr>
        <p:spPr>
          <a:xfrm rot="16200000">
            <a:off x="4043253" y="3277686"/>
            <a:ext cx="2518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SENTIMENT ANALYSIS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8F33718-0AFC-48E6-957E-C1F22E603E76}"/>
              </a:ext>
            </a:extLst>
          </p:cNvPr>
          <p:cNvCxnSpPr/>
          <p:nvPr/>
        </p:nvCxnSpPr>
        <p:spPr>
          <a:xfrm>
            <a:off x="4368800" y="2691937"/>
            <a:ext cx="66856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06C13FB-791E-4691-BFD0-E65B928C4E48}"/>
              </a:ext>
            </a:extLst>
          </p:cNvPr>
          <p:cNvCxnSpPr/>
          <p:nvPr/>
        </p:nvCxnSpPr>
        <p:spPr>
          <a:xfrm>
            <a:off x="4378960" y="3433617"/>
            <a:ext cx="66856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E568238-CE84-4EB7-B5EF-C275CE5589ED}"/>
              </a:ext>
            </a:extLst>
          </p:cNvPr>
          <p:cNvCxnSpPr/>
          <p:nvPr/>
        </p:nvCxnSpPr>
        <p:spPr>
          <a:xfrm>
            <a:off x="4368800" y="4134657"/>
            <a:ext cx="66856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B443466-C7BD-4919-B588-2085545CACDD}"/>
              </a:ext>
            </a:extLst>
          </p:cNvPr>
          <p:cNvCxnSpPr>
            <a:cxnSpLocks/>
          </p:cNvCxnSpPr>
          <p:nvPr/>
        </p:nvCxnSpPr>
        <p:spPr>
          <a:xfrm flipV="1">
            <a:off x="5547360" y="2691937"/>
            <a:ext cx="62992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F542514-76F2-4051-905B-6A2FDB9A95FE}"/>
              </a:ext>
            </a:extLst>
          </p:cNvPr>
          <p:cNvCxnSpPr>
            <a:cxnSpLocks/>
          </p:cNvCxnSpPr>
          <p:nvPr/>
        </p:nvCxnSpPr>
        <p:spPr>
          <a:xfrm flipV="1">
            <a:off x="5567680" y="3423457"/>
            <a:ext cx="62992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D7C9DF6-55DB-4DA5-A899-A6C6E9E53871}"/>
              </a:ext>
            </a:extLst>
          </p:cNvPr>
          <p:cNvCxnSpPr>
            <a:cxnSpLocks/>
          </p:cNvCxnSpPr>
          <p:nvPr/>
        </p:nvCxnSpPr>
        <p:spPr>
          <a:xfrm flipV="1">
            <a:off x="5567680" y="4124497"/>
            <a:ext cx="62992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>
            <a:extLst>
              <a:ext uri="{FF2B5EF4-FFF2-40B4-BE49-F238E27FC236}">
                <a16:creationId xmlns:a16="http://schemas.microsoft.com/office/drawing/2014/main" id="{13FA45F4-A120-4107-876A-BDF4F499F15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054" y="2715240"/>
            <a:ext cx="629920" cy="629920"/>
          </a:xfrm>
          <a:prstGeom prst="rect">
            <a:avLst/>
          </a:prstGeom>
        </p:spPr>
      </p:pic>
      <p:pic>
        <p:nvPicPr>
          <p:cNvPr id="1040" name="Picture 16" descr="Image result for product development icon">
            <a:extLst>
              <a:ext uri="{FF2B5EF4-FFF2-40B4-BE49-F238E27FC236}">
                <a16:creationId xmlns:a16="http://schemas.microsoft.com/office/drawing/2014/main" id="{9B0988A7-5993-4050-BD30-B5A430CCE1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7594" y="2715240"/>
            <a:ext cx="629920" cy="629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5A1A6640-752F-4D2E-803F-9E16E0D46B6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0134" y="2591600"/>
            <a:ext cx="824586" cy="824586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6762C13A-0F28-4CC8-8761-804BDA76051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638" y="3886200"/>
            <a:ext cx="633110" cy="518057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5656BE54-A144-437F-B46B-65133C85E84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7592" y="3776756"/>
            <a:ext cx="629921" cy="629921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C876AB15-B900-4F98-BEBD-B434B7050B3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050" y="3821606"/>
            <a:ext cx="644753" cy="644753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6D1E559C-EFFE-4702-B339-AF6A9828EE14}"/>
              </a:ext>
            </a:extLst>
          </p:cNvPr>
          <p:cNvSpPr txBox="1"/>
          <p:nvPr/>
        </p:nvSpPr>
        <p:spPr>
          <a:xfrm>
            <a:off x="6064012" y="3316212"/>
            <a:ext cx="1440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>
                <a:solidFill>
                  <a:schemeClr val="bg1"/>
                </a:solidFill>
              </a:rPr>
              <a:t>Improving Customer Service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F20475F-09A6-4235-A862-FEF30A096BB9}"/>
              </a:ext>
            </a:extLst>
          </p:cNvPr>
          <p:cNvSpPr txBox="1"/>
          <p:nvPr/>
        </p:nvSpPr>
        <p:spPr>
          <a:xfrm>
            <a:off x="7881773" y="3299346"/>
            <a:ext cx="1615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>
                <a:solidFill>
                  <a:schemeClr val="bg1"/>
                </a:solidFill>
              </a:rPr>
              <a:t>Product Development Ideas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EBE202A-6E6A-457E-A27E-3EC9AE3DAF01}"/>
              </a:ext>
            </a:extLst>
          </p:cNvPr>
          <p:cNvSpPr txBox="1"/>
          <p:nvPr/>
        </p:nvSpPr>
        <p:spPr>
          <a:xfrm>
            <a:off x="9874710" y="3316212"/>
            <a:ext cx="1440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>
                <a:solidFill>
                  <a:schemeClr val="bg1"/>
                </a:solidFill>
              </a:rPr>
              <a:t>Monitoring Brand Perception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60B8F07-7D4A-4C80-ABB8-E6321F329029}"/>
              </a:ext>
            </a:extLst>
          </p:cNvPr>
          <p:cNvSpPr txBox="1"/>
          <p:nvPr/>
        </p:nvSpPr>
        <p:spPr>
          <a:xfrm>
            <a:off x="6093460" y="4380341"/>
            <a:ext cx="1440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>
                <a:solidFill>
                  <a:schemeClr val="bg1"/>
                </a:solidFill>
              </a:rPr>
              <a:t>Market Research &amp; Trends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9C84548-EA7D-4B09-92E9-03A5070A20B2}"/>
              </a:ext>
            </a:extLst>
          </p:cNvPr>
          <p:cNvSpPr txBox="1"/>
          <p:nvPr/>
        </p:nvSpPr>
        <p:spPr>
          <a:xfrm>
            <a:off x="7942457" y="4402687"/>
            <a:ext cx="1440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>
                <a:solidFill>
                  <a:schemeClr val="bg1"/>
                </a:solidFill>
              </a:rPr>
              <a:t>Competitive Benchmarking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E8337AE-5EAE-49EC-95C6-BD662432094C}"/>
              </a:ext>
            </a:extLst>
          </p:cNvPr>
          <p:cNvSpPr txBox="1"/>
          <p:nvPr/>
        </p:nvSpPr>
        <p:spPr>
          <a:xfrm>
            <a:off x="9908487" y="4370584"/>
            <a:ext cx="1440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>
                <a:solidFill>
                  <a:schemeClr val="bg1"/>
                </a:solidFill>
              </a:rPr>
              <a:t>Real Time Response to problems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56" name="Arrow: Pentagon 55">
            <a:extLst>
              <a:ext uri="{FF2B5EF4-FFF2-40B4-BE49-F238E27FC236}">
                <a16:creationId xmlns:a16="http://schemas.microsoft.com/office/drawing/2014/main" id="{786A740B-D7A6-4AFC-915D-A0851474E878}"/>
              </a:ext>
            </a:extLst>
          </p:cNvPr>
          <p:cNvSpPr/>
          <p:nvPr/>
        </p:nvSpPr>
        <p:spPr>
          <a:xfrm>
            <a:off x="490210" y="5516880"/>
            <a:ext cx="6174750" cy="107788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	  Booking.com customer reviews data – 1 MILLION ++ RECORDS</a:t>
            </a:r>
          </a:p>
          <a:p>
            <a:pPr algn="ctr"/>
            <a:r>
              <a:rPr lang="en-IN" sz="1400" dirty="0"/>
              <a:t>	  53% Negative review – 47% Positive Reviews</a:t>
            </a:r>
          </a:p>
          <a:p>
            <a:pPr algn="ctr"/>
            <a:r>
              <a:rPr lang="en-IN" sz="1400" dirty="0"/>
              <a:t>	  19 Million Words – 227 MB Data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7057732-D734-4584-97E3-21707E86828E}"/>
              </a:ext>
            </a:extLst>
          </p:cNvPr>
          <p:cNvSpPr/>
          <p:nvPr/>
        </p:nvSpPr>
        <p:spPr>
          <a:xfrm>
            <a:off x="490209" y="5516880"/>
            <a:ext cx="1030205" cy="1077881"/>
          </a:xfrm>
          <a:prstGeom prst="rect">
            <a:avLst/>
          </a:prstGeom>
          <a:solidFill>
            <a:srgbClr val="FF99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</a:t>
            </a:r>
          </a:p>
        </p:txBody>
      </p:sp>
      <p:sp>
        <p:nvSpPr>
          <p:cNvPr id="58" name="Arrow: Chevron 57">
            <a:extLst>
              <a:ext uri="{FF2B5EF4-FFF2-40B4-BE49-F238E27FC236}">
                <a16:creationId xmlns:a16="http://schemas.microsoft.com/office/drawing/2014/main" id="{F123C497-3066-40EF-836B-DC32DE153E91}"/>
              </a:ext>
            </a:extLst>
          </p:cNvPr>
          <p:cNvSpPr/>
          <p:nvPr/>
        </p:nvSpPr>
        <p:spPr>
          <a:xfrm>
            <a:off x="8106773" y="5506027"/>
            <a:ext cx="3212947" cy="1070009"/>
          </a:xfrm>
          <a:prstGeom prst="chevro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solidFill>
                  <a:schemeClr val="tx1"/>
                </a:solidFill>
              </a:rPr>
              <a:t> How can you mine vast stores of unstructured data to drive actionable insights</a:t>
            </a:r>
            <a:endParaRPr lang="en-IN" i="1" dirty="0">
              <a:solidFill>
                <a:schemeClr val="tx1"/>
              </a:solidFill>
            </a:endParaRPr>
          </a:p>
        </p:txBody>
      </p:sp>
      <p:pic>
        <p:nvPicPr>
          <p:cNvPr id="1042" name="Picture 18" descr="Image result for Q icon">
            <a:extLst>
              <a:ext uri="{FF2B5EF4-FFF2-40B4-BE49-F238E27FC236}">
                <a16:creationId xmlns:a16="http://schemas.microsoft.com/office/drawing/2014/main" id="{A3940E6C-3108-45AA-8E9C-BF3CBB9592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4031" y="5498155"/>
            <a:ext cx="1077880" cy="1096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9278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E2CA7CF-1CD4-488E-8766-616D8B4653A0}"/>
              </a:ext>
            </a:extLst>
          </p:cNvPr>
          <p:cNvSpPr txBox="1"/>
          <p:nvPr/>
        </p:nvSpPr>
        <p:spPr>
          <a:xfrm>
            <a:off x="45720" y="0"/>
            <a:ext cx="1210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latin typeface="Garamond" panose="02020404030301010803" pitchFamily="18" charset="0"/>
              </a:rPr>
              <a:t>USING AI FOR SENTIMENT ANALYSIS OF ONLINE CUSTOMER REVIEWS</a:t>
            </a: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E96DB73C-92EB-4244-9856-46BA8CE58924}"/>
              </a:ext>
            </a:extLst>
          </p:cNvPr>
          <p:cNvSpPr/>
          <p:nvPr/>
        </p:nvSpPr>
        <p:spPr>
          <a:xfrm>
            <a:off x="127000" y="523220"/>
            <a:ext cx="2534920" cy="411500"/>
          </a:xfrm>
          <a:prstGeom prst="chevro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bg1"/>
                </a:solidFill>
              </a:rPr>
              <a:t>Introduction &amp; Background</a:t>
            </a:r>
          </a:p>
        </p:txBody>
      </p:sp>
      <p:sp>
        <p:nvSpPr>
          <p:cNvPr id="11" name="Arrow: Chevron 10">
            <a:extLst>
              <a:ext uri="{FF2B5EF4-FFF2-40B4-BE49-F238E27FC236}">
                <a16:creationId xmlns:a16="http://schemas.microsoft.com/office/drawing/2014/main" id="{81C2E340-7106-418F-A5B4-89FF64321FAE}"/>
              </a:ext>
            </a:extLst>
          </p:cNvPr>
          <p:cNvSpPr/>
          <p:nvPr/>
        </p:nvSpPr>
        <p:spPr>
          <a:xfrm>
            <a:off x="2374900" y="520670"/>
            <a:ext cx="2534920" cy="4115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bg1"/>
                </a:solidFill>
              </a:rPr>
              <a:t>Processing &amp; Modelling</a:t>
            </a:r>
          </a:p>
        </p:txBody>
      </p:sp>
      <p:sp>
        <p:nvSpPr>
          <p:cNvPr id="12" name="Arrow: Chevron 11">
            <a:extLst>
              <a:ext uri="{FF2B5EF4-FFF2-40B4-BE49-F238E27FC236}">
                <a16:creationId xmlns:a16="http://schemas.microsoft.com/office/drawing/2014/main" id="{541BBDE5-7B41-42E9-86AB-F632CB1260A5}"/>
              </a:ext>
            </a:extLst>
          </p:cNvPr>
          <p:cNvSpPr/>
          <p:nvPr/>
        </p:nvSpPr>
        <p:spPr>
          <a:xfrm>
            <a:off x="4622800" y="520670"/>
            <a:ext cx="2534920" cy="4115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Neural Networks</a:t>
            </a:r>
          </a:p>
        </p:txBody>
      </p:sp>
      <p:sp>
        <p:nvSpPr>
          <p:cNvPr id="13" name="Arrow: Chevron 12">
            <a:extLst>
              <a:ext uri="{FF2B5EF4-FFF2-40B4-BE49-F238E27FC236}">
                <a16:creationId xmlns:a16="http://schemas.microsoft.com/office/drawing/2014/main" id="{4E23EE50-7ECE-4008-867B-2AC755BA7DB4}"/>
              </a:ext>
            </a:extLst>
          </p:cNvPr>
          <p:cNvSpPr/>
          <p:nvPr/>
        </p:nvSpPr>
        <p:spPr>
          <a:xfrm>
            <a:off x="6964680" y="520670"/>
            <a:ext cx="2534920" cy="4115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Segmentation</a:t>
            </a:r>
          </a:p>
        </p:txBody>
      </p:sp>
      <p:sp>
        <p:nvSpPr>
          <p:cNvPr id="14" name="Arrow: Chevron 13">
            <a:extLst>
              <a:ext uri="{FF2B5EF4-FFF2-40B4-BE49-F238E27FC236}">
                <a16:creationId xmlns:a16="http://schemas.microsoft.com/office/drawing/2014/main" id="{4A6D98F9-8276-4E87-BEEF-69DCACB89F7B}"/>
              </a:ext>
            </a:extLst>
          </p:cNvPr>
          <p:cNvSpPr/>
          <p:nvPr/>
        </p:nvSpPr>
        <p:spPr>
          <a:xfrm>
            <a:off x="9296400" y="520670"/>
            <a:ext cx="2534920" cy="4115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AWS Deployment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B7B216-CB62-490D-B04A-E95007DF2253}"/>
              </a:ext>
            </a:extLst>
          </p:cNvPr>
          <p:cNvSpPr txBox="1"/>
          <p:nvPr/>
        </p:nvSpPr>
        <p:spPr>
          <a:xfrm>
            <a:off x="3599180" y="1043890"/>
            <a:ext cx="4993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WORKFLOW AND APPROACH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197599-13B9-4174-AAE8-7062733B1C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38644"/>
            <a:ext cx="12192000" cy="4352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768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E2CA7CF-1CD4-488E-8766-616D8B4653A0}"/>
              </a:ext>
            </a:extLst>
          </p:cNvPr>
          <p:cNvSpPr txBox="1"/>
          <p:nvPr/>
        </p:nvSpPr>
        <p:spPr>
          <a:xfrm>
            <a:off x="45720" y="0"/>
            <a:ext cx="1210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latin typeface="Garamond" panose="02020404030301010803" pitchFamily="18" charset="0"/>
              </a:rPr>
              <a:t>USING AI FOR SENTIMENT ANALYSIS OF ONLINE CUSTOMER REVIEWS</a:t>
            </a: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E96DB73C-92EB-4244-9856-46BA8CE58924}"/>
              </a:ext>
            </a:extLst>
          </p:cNvPr>
          <p:cNvSpPr/>
          <p:nvPr/>
        </p:nvSpPr>
        <p:spPr>
          <a:xfrm>
            <a:off x="127000" y="523220"/>
            <a:ext cx="2534920" cy="4115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bg1"/>
                </a:solidFill>
              </a:rPr>
              <a:t>Introduction &amp; Background</a:t>
            </a:r>
          </a:p>
        </p:txBody>
      </p:sp>
      <p:sp>
        <p:nvSpPr>
          <p:cNvPr id="11" name="Arrow: Chevron 10">
            <a:extLst>
              <a:ext uri="{FF2B5EF4-FFF2-40B4-BE49-F238E27FC236}">
                <a16:creationId xmlns:a16="http://schemas.microsoft.com/office/drawing/2014/main" id="{81C2E340-7106-418F-A5B4-89FF64321FAE}"/>
              </a:ext>
            </a:extLst>
          </p:cNvPr>
          <p:cNvSpPr/>
          <p:nvPr/>
        </p:nvSpPr>
        <p:spPr>
          <a:xfrm>
            <a:off x="2374900" y="520670"/>
            <a:ext cx="2534920" cy="411500"/>
          </a:xfrm>
          <a:prstGeom prst="chevro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bg1"/>
                </a:solidFill>
              </a:rPr>
              <a:t>Processing &amp; Modelling</a:t>
            </a:r>
          </a:p>
        </p:txBody>
      </p:sp>
      <p:sp>
        <p:nvSpPr>
          <p:cNvPr id="12" name="Arrow: Chevron 11">
            <a:extLst>
              <a:ext uri="{FF2B5EF4-FFF2-40B4-BE49-F238E27FC236}">
                <a16:creationId xmlns:a16="http://schemas.microsoft.com/office/drawing/2014/main" id="{541BBDE5-7B41-42E9-86AB-F632CB1260A5}"/>
              </a:ext>
            </a:extLst>
          </p:cNvPr>
          <p:cNvSpPr/>
          <p:nvPr/>
        </p:nvSpPr>
        <p:spPr>
          <a:xfrm>
            <a:off x="4622800" y="520670"/>
            <a:ext cx="2534920" cy="4115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Neural Networks</a:t>
            </a:r>
          </a:p>
        </p:txBody>
      </p:sp>
      <p:sp>
        <p:nvSpPr>
          <p:cNvPr id="13" name="Arrow: Chevron 12">
            <a:extLst>
              <a:ext uri="{FF2B5EF4-FFF2-40B4-BE49-F238E27FC236}">
                <a16:creationId xmlns:a16="http://schemas.microsoft.com/office/drawing/2014/main" id="{4E23EE50-7ECE-4008-867B-2AC755BA7DB4}"/>
              </a:ext>
            </a:extLst>
          </p:cNvPr>
          <p:cNvSpPr/>
          <p:nvPr/>
        </p:nvSpPr>
        <p:spPr>
          <a:xfrm>
            <a:off x="6964680" y="520670"/>
            <a:ext cx="2534920" cy="4115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Segmentation</a:t>
            </a:r>
          </a:p>
        </p:txBody>
      </p:sp>
      <p:sp>
        <p:nvSpPr>
          <p:cNvPr id="14" name="Arrow: Chevron 13">
            <a:extLst>
              <a:ext uri="{FF2B5EF4-FFF2-40B4-BE49-F238E27FC236}">
                <a16:creationId xmlns:a16="http://schemas.microsoft.com/office/drawing/2014/main" id="{4A6D98F9-8276-4E87-BEEF-69DCACB89F7B}"/>
              </a:ext>
            </a:extLst>
          </p:cNvPr>
          <p:cNvSpPr/>
          <p:nvPr/>
        </p:nvSpPr>
        <p:spPr>
          <a:xfrm>
            <a:off x="9296400" y="520670"/>
            <a:ext cx="2534920" cy="4115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AWS Deployment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348310-099E-4921-9821-46E416EDB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20" y="1043890"/>
            <a:ext cx="3393440" cy="5701145"/>
          </a:xfrm>
          <a:prstGeom prst="rect">
            <a:avLst/>
          </a:prstGeom>
        </p:spPr>
      </p:pic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C08AA9CC-40B5-44A3-A645-B63F42718D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1427038"/>
              </p:ext>
            </p:extLst>
          </p:nvPr>
        </p:nvGraphicFramePr>
        <p:xfrm>
          <a:off x="4622800" y="1465510"/>
          <a:ext cx="7208521" cy="1522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3270">
                  <a:extLst>
                    <a:ext uri="{9D8B030D-6E8A-4147-A177-3AD203B41FA5}">
                      <a16:colId xmlns:a16="http://schemas.microsoft.com/office/drawing/2014/main" val="582856589"/>
                    </a:ext>
                  </a:extLst>
                </a:gridCol>
                <a:gridCol w="1551902">
                  <a:extLst>
                    <a:ext uri="{9D8B030D-6E8A-4147-A177-3AD203B41FA5}">
                      <a16:colId xmlns:a16="http://schemas.microsoft.com/office/drawing/2014/main" val="2540257468"/>
                    </a:ext>
                  </a:extLst>
                </a:gridCol>
                <a:gridCol w="1447573">
                  <a:extLst>
                    <a:ext uri="{9D8B030D-6E8A-4147-A177-3AD203B41FA5}">
                      <a16:colId xmlns:a16="http://schemas.microsoft.com/office/drawing/2014/main" val="3423352273"/>
                    </a:ext>
                  </a:extLst>
                </a:gridCol>
                <a:gridCol w="1155776">
                  <a:extLst>
                    <a:ext uri="{9D8B030D-6E8A-4147-A177-3AD203B41FA5}">
                      <a16:colId xmlns:a16="http://schemas.microsoft.com/office/drawing/2014/main" val="2010579572"/>
                    </a:ext>
                  </a:extLst>
                </a:gridCol>
              </a:tblGrid>
              <a:tr h="297316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NLP Methods -&gt; 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IN" sz="1400" dirty="0"/>
                        <a:t>Uni-grams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IN" sz="1400" dirty="0"/>
                        <a:t>Bi-grams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IN" sz="1400" dirty="0"/>
                        <a:t>TF-IDF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5307126"/>
                  </a:ext>
                </a:extLst>
              </a:tr>
              <a:tr h="272837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solidFill>
                            <a:schemeClr val="bg1"/>
                          </a:solidFill>
                        </a:rPr>
                        <a:t>Modelling Methods </a:t>
                      </a:r>
                      <a:r>
                        <a:rPr lang="en-IN" sz="12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↓</a:t>
                      </a:r>
                      <a:endParaRPr lang="en-IN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872390"/>
                  </a:ext>
                </a:extLst>
              </a:tr>
              <a:tr h="306219">
                <a:tc>
                  <a:txBody>
                    <a:bodyPr/>
                    <a:lstStyle/>
                    <a:p>
                      <a:pPr algn="ctr"/>
                      <a:r>
                        <a:rPr lang="en-I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Logistic</a:t>
                      </a:r>
                      <a:r>
                        <a:rPr lang="en-IN" sz="1200" dirty="0"/>
                        <a:t>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1400" b="1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92.2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1400" b="1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86.6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1400" b="1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92.0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33006"/>
                  </a:ext>
                </a:extLst>
              </a:tr>
              <a:tr h="29668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Multi NB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1400" b="1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91.6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1400" b="1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90.6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1400" b="1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91.3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4859401"/>
                  </a:ext>
                </a:extLst>
              </a:tr>
              <a:tr h="33246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1400" b="1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92.5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1400" b="1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86.4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1400" b="1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92.4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27976"/>
                  </a:ext>
                </a:extLst>
              </a:tr>
            </a:tbl>
          </a:graphicData>
        </a:graphic>
      </p:graphicFrame>
      <p:sp>
        <p:nvSpPr>
          <p:cNvPr id="18" name="Arrow: Right 17">
            <a:extLst>
              <a:ext uri="{FF2B5EF4-FFF2-40B4-BE49-F238E27FC236}">
                <a16:creationId xmlns:a16="http://schemas.microsoft.com/office/drawing/2014/main" id="{BE923C4C-B9F5-4D11-A4A6-9F8C1EDC2EF4}"/>
              </a:ext>
            </a:extLst>
          </p:cNvPr>
          <p:cNvSpPr/>
          <p:nvPr/>
        </p:nvSpPr>
        <p:spPr>
          <a:xfrm>
            <a:off x="4622800" y="944840"/>
            <a:ext cx="7208520" cy="508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Accuracy, Complexity</a:t>
            </a:r>
          </a:p>
        </p:txBody>
      </p:sp>
      <p:pic>
        <p:nvPicPr>
          <p:cNvPr id="3080" name="Picture 8">
            <a:extLst>
              <a:ext uri="{FF2B5EF4-FFF2-40B4-BE49-F238E27FC236}">
                <a16:creationId xmlns:a16="http://schemas.microsoft.com/office/drawing/2014/main" id="{A9AA9733-3130-4CC6-BC13-8AD96AA552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154" b="31867"/>
          <a:stretch/>
        </p:blipFill>
        <p:spPr bwMode="auto">
          <a:xfrm>
            <a:off x="6035040" y="3521208"/>
            <a:ext cx="3261360" cy="3083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E2FDBFA-96C9-4596-A5A7-88C7B177B733}"/>
              </a:ext>
            </a:extLst>
          </p:cNvPr>
          <p:cNvSpPr txBox="1"/>
          <p:nvPr/>
        </p:nvSpPr>
        <p:spPr>
          <a:xfrm>
            <a:off x="4597400" y="3151876"/>
            <a:ext cx="6573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Confusion Matrix for SVM - unigrams</a:t>
            </a:r>
          </a:p>
        </p:txBody>
      </p:sp>
    </p:spTree>
    <p:extLst>
      <p:ext uri="{BB962C8B-B14F-4D97-AF65-F5344CB8AC3E}">
        <p14:creationId xmlns:p14="http://schemas.microsoft.com/office/powerpoint/2010/main" val="600944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E2CA7CF-1CD4-488E-8766-616D8B4653A0}"/>
              </a:ext>
            </a:extLst>
          </p:cNvPr>
          <p:cNvSpPr txBox="1"/>
          <p:nvPr/>
        </p:nvSpPr>
        <p:spPr>
          <a:xfrm>
            <a:off x="45720" y="0"/>
            <a:ext cx="1210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latin typeface="Garamond" panose="02020404030301010803" pitchFamily="18" charset="0"/>
              </a:rPr>
              <a:t>USING AI FOR SENTIMENT ANALYSIS OF ONLINE CUSTOMER REVIEWS</a:t>
            </a: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E96DB73C-92EB-4244-9856-46BA8CE58924}"/>
              </a:ext>
            </a:extLst>
          </p:cNvPr>
          <p:cNvSpPr/>
          <p:nvPr/>
        </p:nvSpPr>
        <p:spPr>
          <a:xfrm>
            <a:off x="127000" y="523220"/>
            <a:ext cx="2534920" cy="4115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bg1"/>
                </a:solidFill>
              </a:rPr>
              <a:t>Introduction &amp; Background</a:t>
            </a:r>
          </a:p>
        </p:txBody>
      </p:sp>
      <p:sp>
        <p:nvSpPr>
          <p:cNvPr id="11" name="Arrow: Chevron 10">
            <a:extLst>
              <a:ext uri="{FF2B5EF4-FFF2-40B4-BE49-F238E27FC236}">
                <a16:creationId xmlns:a16="http://schemas.microsoft.com/office/drawing/2014/main" id="{81C2E340-7106-418F-A5B4-89FF64321FAE}"/>
              </a:ext>
            </a:extLst>
          </p:cNvPr>
          <p:cNvSpPr/>
          <p:nvPr/>
        </p:nvSpPr>
        <p:spPr>
          <a:xfrm>
            <a:off x="2374900" y="520670"/>
            <a:ext cx="2534920" cy="4115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bg1"/>
                </a:solidFill>
              </a:rPr>
              <a:t>Processing &amp; Modelling</a:t>
            </a:r>
          </a:p>
        </p:txBody>
      </p:sp>
      <p:sp>
        <p:nvSpPr>
          <p:cNvPr id="12" name="Arrow: Chevron 11">
            <a:extLst>
              <a:ext uri="{FF2B5EF4-FFF2-40B4-BE49-F238E27FC236}">
                <a16:creationId xmlns:a16="http://schemas.microsoft.com/office/drawing/2014/main" id="{541BBDE5-7B41-42E9-86AB-F632CB1260A5}"/>
              </a:ext>
            </a:extLst>
          </p:cNvPr>
          <p:cNvSpPr/>
          <p:nvPr/>
        </p:nvSpPr>
        <p:spPr>
          <a:xfrm>
            <a:off x="4622800" y="520670"/>
            <a:ext cx="2534920" cy="411500"/>
          </a:xfrm>
          <a:prstGeom prst="chevro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Neural Networks</a:t>
            </a:r>
          </a:p>
        </p:txBody>
      </p:sp>
      <p:sp>
        <p:nvSpPr>
          <p:cNvPr id="13" name="Arrow: Chevron 12">
            <a:extLst>
              <a:ext uri="{FF2B5EF4-FFF2-40B4-BE49-F238E27FC236}">
                <a16:creationId xmlns:a16="http://schemas.microsoft.com/office/drawing/2014/main" id="{4E23EE50-7ECE-4008-867B-2AC755BA7DB4}"/>
              </a:ext>
            </a:extLst>
          </p:cNvPr>
          <p:cNvSpPr/>
          <p:nvPr/>
        </p:nvSpPr>
        <p:spPr>
          <a:xfrm>
            <a:off x="6964680" y="520670"/>
            <a:ext cx="2534920" cy="4115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Segmentation</a:t>
            </a:r>
          </a:p>
        </p:txBody>
      </p:sp>
      <p:sp>
        <p:nvSpPr>
          <p:cNvPr id="14" name="Arrow: Chevron 13">
            <a:extLst>
              <a:ext uri="{FF2B5EF4-FFF2-40B4-BE49-F238E27FC236}">
                <a16:creationId xmlns:a16="http://schemas.microsoft.com/office/drawing/2014/main" id="{4A6D98F9-8276-4E87-BEEF-69DCACB89F7B}"/>
              </a:ext>
            </a:extLst>
          </p:cNvPr>
          <p:cNvSpPr/>
          <p:nvPr/>
        </p:nvSpPr>
        <p:spPr>
          <a:xfrm>
            <a:off x="9296400" y="520670"/>
            <a:ext cx="2534920" cy="4115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AWS Deployment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7945F2-25FE-4A11-BD90-558F2E66A2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460" y="2224682"/>
            <a:ext cx="3880485" cy="28972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920F598-AEBE-4886-BBA6-ABDC656A5C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8481" y="2336525"/>
            <a:ext cx="4653279" cy="4083325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532197E-115B-496C-A317-29255CCF17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214036"/>
              </p:ext>
            </p:extLst>
          </p:nvPr>
        </p:nvGraphicFramePr>
        <p:xfrm>
          <a:off x="472122" y="5124450"/>
          <a:ext cx="5725160" cy="15906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97915">
                  <a:extLst>
                    <a:ext uri="{9D8B030D-6E8A-4147-A177-3AD203B41FA5}">
                      <a16:colId xmlns:a16="http://schemas.microsoft.com/office/drawing/2014/main" val="3971578574"/>
                    </a:ext>
                  </a:extLst>
                </a:gridCol>
                <a:gridCol w="951230">
                  <a:extLst>
                    <a:ext uri="{9D8B030D-6E8A-4147-A177-3AD203B41FA5}">
                      <a16:colId xmlns:a16="http://schemas.microsoft.com/office/drawing/2014/main" val="4276851259"/>
                    </a:ext>
                  </a:extLst>
                </a:gridCol>
                <a:gridCol w="795655">
                  <a:extLst>
                    <a:ext uri="{9D8B030D-6E8A-4147-A177-3AD203B41FA5}">
                      <a16:colId xmlns:a16="http://schemas.microsoft.com/office/drawing/2014/main" val="3538851134"/>
                    </a:ext>
                  </a:extLst>
                </a:gridCol>
                <a:gridCol w="965835">
                  <a:extLst>
                    <a:ext uri="{9D8B030D-6E8A-4147-A177-3AD203B41FA5}">
                      <a16:colId xmlns:a16="http://schemas.microsoft.com/office/drawing/2014/main" val="2665677051"/>
                    </a:ext>
                  </a:extLst>
                </a:gridCol>
                <a:gridCol w="965835">
                  <a:extLst>
                    <a:ext uri="{9D8B030D-6E8A-4147-A177-3AD203B41FA5}">
                      <a16:colId xmlns:a16="http://schemas.microsoft.com/office/drawing/2014/main" val="1196772728"/>
                    </a:ext>
                  </a:extLst>
                </a:gridCol>
                <a:gridCol w="948690">
                  <a:extLst>
                    <a:ext uri="{9D8B030D-6E8A-4147-A177-3AD203B41FA5}">
                      <a16:colId xmlns:a16="http://schemas.microsoft.com/office/drawing/2014/main" val="23103492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Model Name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Number of Hidden Layers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Hidden Nodes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Train Accuracy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Test Accuracy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Time Taken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82216546"/>
                  </a:ext>
                </a:extLst>
              </a:tr>
              <a:tr h="18796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Feedforward Neural Network 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10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97.5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96.1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8678 seconds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637631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Feedforward Neural Network 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10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97.2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95.9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215 seconds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59317325"/>
                  </a:ext>
                </a:extLst>
              </a:tr>
            </a:tbl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4D53A587-B750-498E-B7FE-6C802073E433}"/>
              </a:ext>
            </a:extLst>
          </p:cNvPr>
          <p:cNvSpPr/>
          <p:nvPr/>
        </p:nvSpPr>
        <p:spPr>
          <a:xfrm>
            <a:off x="207010" y="1158240"/>
            <a:ext cx="11624310" cy="810534"/>
          </a:xfrm>
          <a:prstGeom prst="rect">
            <a:avLst/>
          </a:prstGeom>
          <a:solidFill>
            <a:srgbClr val="FF99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With ML Classification models we were getting an classification accuracy between 86% to 92%. We will now build a model, a Neural Network and try to get even higher prediction accuracy. A Neural Network "learns" recursively from the error and tries to minimize it with each iteration called an epoch. 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309994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E2CA7CF-1CD4-488E-8766-616D8B4653A0}"/>
              </a:ext>
            </a:extLst>
          </p:cNvPr>
          <p:cNvSpPr txBox="1"/>
          <p:nvPr/>
        </p:nvSpPr>
        <p:spPr>
          <a:xfrm>
            <a:off x="45720" y="0"/>
            <a:ext cx="1210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latin typeface="Garamond" panose="02020404030301010803" pitchFamily="18" charset="0"/>
              </a:rPr>
              <a:t>USING AI FOR SENTIMENT ANALYSIS OF ONLINE CUSTOMER REVIEWS</a:t>
            </a: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E96DB73C-92EB-4244-9856-46BA8CE58924}"/>
              </a:ext>
            </a:extLst>
          </p:cNvPr>
          <p:cNvSpPr/>
          <p:nvPr/>
        </p:nvSpPr>
        <p:spPr>
          <a:xfrm>
            <a:off x="127000" y="523220"/>
            <a:ext cx="2534920" cy="4115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bg1"/>
                </a:solidFill>
              </a:rPr>
              <a:t>Introduction &amp; Background</a:t>
            </a:r>
          </a:p>
        </p:txBody>
      </p:sp>
      <p:sp>
        <p:nvSpPr>
          <p:cNvPr id="11" name="Arrow: Chevron 10">
            <a:extLst>
              <a:ext uri="{FF2B5EF4-FFF2-40B4-BE49-F238E27FC236}">
                <a16:creationId xmlns:a16="http://schemas.microsoft.com/office/drawing/2014/main" id="{81C2E340-7106-418F-A5B4-89FF64321FAE}"/>
              </a:ext>
            </a:extLst>
          </p:cNvPr>
          <p:cNvSpPr/>
          <p:nvPr/>
        </p:nvSpPr>
        <p:spPr>
          <a:xfrm>
            <a:off x="2374900" y="520670"/>
            <a:ext cx="2534920" cy="4115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bg1"/>
                </a:solidFill>
              </a:rPr>
              <a:t>Processing &amp; Modelling</a:t>
            </a:r>
          </a:p>
        </p:txBody>
      </p:sp>
      <p:sp>
        <p:nvSpPr>
          <p:cNvPr id="12" name="Arrow: Chevron 11">
            <a:extLst>
              <a:ext uri="{FF2B5EF4-FFF2-40B4-BE49-F238E27FC236}">
                <a16:creationId xmlns:a16="http://schemas.microsoft.com/office/drawing/2014/main" id="{541BBDE5-7B41-42E9-86AB-F632CB1260A5}"/>
              </a:ext>
            </a:extLst>
          </p:cNvPr>
          <p:cNvSpPr/>
          <p:nvPr/>
        </p:nvSpPr>
        <p:spPr>
          <a:xfrm>
            <a:off x="4622800" y="520670"/>
            <a:ext cx="2534920" cy="4115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Neural Networks</a:t>
            </a:r>
          </a:p>
        </p:txBody>
      </p:sp>
      <p:sp>
        <p:nvSpPr>
          <p:cNvPr id="13" name="Arrow: Chevron 12">
            <a:extLst>
              <a:ext uri="{FF2B5EF4-FFF2-40B4-BE49-F238E27FC236}">
                <a16:creationId xmlns:a16="http://schemas.microsoft.com/office/drawing/2014/main" id="{4E23EE50-7ECE-4008-867B-2AC755BA7DB4}"/>
              </a:ext>
            </a:extLst>
          </p:cNvPr>
          <p:cNvSpPr/>
          <p:nvPr/>
        </p:nvSpPr>
        <p:spPr>
          <a:xfrm>
            <a:off x="6964680" y="520670"/>
            <a:ext cx="2534920" cy="411500"/>
          </a:xfrm>
          <a:prstGeom prst="chevro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Segmentation</a:t>
            </a:r>
          </a:p>
        </p:txBody>
      </p:sp>
      <p:sp>
        <p:nvSpPr>
          <p:cNvPr id="14" name="Arrow: Chevron 13">
            <a:extLst>
              <a:ext uri="{FF2B5EF4-FFF2-40B4-BE49-F238E27FC236}">
                <a16:creationId xmlns:a16="http://schemas.microsoft.com/office/drawing/2014/main" id="{4A6D98F9-8276-4E87-BEEF-69DCACB89F7B}"/>
              </a:ext>
            </a:extLst>
          </p:cNvPr>
          <p:cNvSpPr/>
          <p:nvPr/>
        </p:nvSpPr>
        <p:spPr>
          <a:xfrm>
            <a:off x="9296400" y="520670"/>
            <a:ext cx="2534920" cy="4115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AWS Deployment</a:t>
            </a:r>
          </a:p>
        </p:txBody>
      </p:sp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F611ACE1-F58C-46CA-A624-EB5D364365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24849396"/>
              </p:ext>
            </p:extLst>
          </p:nvPr>
        </p:nvGraphicFramePr>
        <p:xfrm>
          <a:off x="207010" y="4163010"/>
          <a:ext cx="6285230" cy="26949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2D9DE064-1100-43D9-B571-0E813DD01E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7160956"/>
              </p:ext>
            </p:extLst>
          </p:nvPr>
        </p:nvGraphicFramePr>
        <p:xfrm>
          <a:off x="7264400" y="4310779"/>
          <a:ext cx="4064000" cy="23994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EBB9C59A-A06C-484B-A499-04AD7B352B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5263014"/>
              </p:ext>
            </p:extLst>
          </p:nvPr>
        </p:nvGraphicFramePr>
        <p:xfrm>
          <a:off x="207011" y="2248746"/>
          <a:ext cx="6153148" cy="17820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8984">
                  <a:extLst>
                    <a:ext uri="{9D8B030D-6E8A-4147-A177-3AD203B41FA5}">
                      <a16:colId xmlns:a16="http://schemas.microsoft.com/office/drawing/2014/main" val="3122865213"/>
                    </a:ext>
                  </a:extLst>
                </a:gridCol>
                <a:gridCol w="1947590">
                  <a:extLst>
                    <a:ext uri="{9D8B030D-6E8A-4147-A177-3AD203B41FA5}">
                      <a16:colId xmlns:a16="http://schemas.microsoft.com/office/drawing/2014/main" val="1654437635"/>
                    </a:ext>
                  </a:extLst>
                </a:gridCol>
                <a:gridCol w="1538287">
                  <a:extLst>
                    <a:ext uri="{9D8B030D-6E8A-4147-A177-3AD203B41FA5}">
                      <a16:colId xmlns:a16="http://schemas.microsoft.com/office/drawing/2014/main" val="4217543932"/>
                    </a:ext>
                  </a:extLst>
                </a:gridCol>
                <a:gridCol w="1538287">
                  <a:extLst>
                    <a:ext uri="{9D8B030D-6E8A-4147-A177-3AD203B41FA5}">
                      <a16:colId xmlns:a16="http://schemas.microsoft.com/office/drawing/2014/main" val="1483151370"/>
                    </a:ext>
                  </a:extLst>
                </a:gridCol>
              </a:tblGrid>
              <a:tr h="350181">
                <a:tc>
                  <a:txBody>
                    <a:bodyPr/>
                    <a:lstStyle/>
                    <a:p>
                      <a:r>
                        <a:rPr lang="en-IN" dirty="0"/>
                        <a:t>Category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Words used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Category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Words used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2189292"/>
                  </a:ext>
                </a:extLst>
              </a:tr>
              <a:tr h="350181"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Room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Small room, small size, small bed, small bathroom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Room 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Poor room service, order service, order late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69592529"/>
                  </a:ext>
                </a:extLst>
              </a:tr>
              <a:tr h="350181"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 err="1"/>
                        <a:t>Wifi</a:t>
                      </a:r>
                      <a:endParaRPr lang="en-IN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poor wifi, wifi didn't work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Swimming Pool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swimming pool small, pool cold, sauna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7698594"/>
                  </a:ext>
                </a:extLst>
              </a:tr>
              <a:tr h="350181"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Aircon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 not working, hot air, hot room, room cold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Value for Money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poor value for money, expensive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79371307"/>
                  </a:ext>
                </a:extLst>
              </a:tr>
              <a:tr h="350181"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Breakfast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Breakfast Expensive, Small Breakfast, Breakfast poor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Other Reasons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774368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EC8C29CD-F016-4D12-A509-00279A2E8C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917315"/>
              </p:ext>
            </p:extLst>
          </p:nvPr>
        </p:nvGraphicFramePr>
        <p:xfrm>
          <a:off x="7122160" y="2248746"/>
          <a:ext cx="4709160" cy="17891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0480">
                  <a:extLst>
                    <a:ext uri="{9D8B030D-6E8A-4147-A177-3AD203B41FA5}">
                      <a16:colId xmlns:a16="http://schemas.microsoft.com/office/drawing/2014/main" val="210941963"/>
                    </a:ext>
                  </a:extLst>
                </a:gridCol>
                <a:gridCol w="3408680">
                  <a:extLst>
                    <a:ext uri="{9D8B030D-6E8A-4147-A177-3AD203B41FA5}">
                      <a16:colId xmlns:a16="http://schemas.microsoft.com/office/drawing/2014/main" val="1481462354"/>
                    </a:ext>
                  </a:extLst>
                </a:gridCol>
              </a:tblGrid>
              <a:tr h="389285">
                <a:tc>
                  <a:txBody>
                    <a:bodyPr/>
                    <a:lstStyle/>
                    <a:p>
                      <a:r>
                        <a:rPr lang="en-IN" dirty="0"/>
                        <a:t>Category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Words used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0292076"/>
                  </a:ext>
                </a:extLst>
              </a:tr>
              <a:tr h="33449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Location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Great location, excellent location, near metro, near market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4693224"/>
                  </a:ext>
                </a:extLst>
              </a:tr>
              <a:tr h="33449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Staff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Staff friendly, staff helpful, 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23617678"/>
                  </a:ext>
                </a:extLst>
              </a:tr>
              <a:tr h="33449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Rooms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Rooms clean, room tidy, room comfortable, bed comfortable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30856644"/>
                  </a:ext>
                </a:extLst>
              </a:tr>
              <a:tr h="38928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 reasons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6241042"/>
                  </a:ext>
                </a:extLst>
              </a:tr>
            </a:tbl>
          </a:graphicData>
        </a:graphic>
      </p:graphicFrame>
      <p:sp>
        <p:nvSpPr>
          <p:cNvPr id="31" name="Rectangle 30">
            <a:extLst>
              <a:ext uri="{FF2B5EF4-FFF2-40B4-BE49-F238E27FC236}">
                <a16:creationId xmlns:a16="http://schemas.microsoft.com/office/drawing/2014/main" id="{CEB14A35-734E-4515-83D6-5ED09A427707}"/>
              </a:ext>
            </a:extLst>
          </p:cNvPr>
          <p:cNvSpPr/>
          <p:nvPr/>
        </p:nvSpPr>
        <p:spPr>
          <a:xfrm>
            <a:off x="207010" y="1158240"/>
            <a:ext cx="11624310" cy="810534"/>
          </a:xfrm>
          <a:prstGeom prst="rect">
            <a:avLst/>
          </a:prstGeom>
          <a:solidFill>
            <a:srgbClr val="FF99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After building predictive models to classify 1M reviews as positive or negative, we segmented them into broader categories</a:t>
            </a:r>
          </a:p>
          <a:p>
            <a:pPr algn="ctr"/>
            <a:r>
              <a:rPr lang="en-IN" dirty="0"/>
              <a:t>We used TF-IDF and Count-vectorizer NLP and LDA-LSA methods for creating the cluster</a:t>
            </a:r>
          </a:p>
        </p:txBody>
      </p:sp>
    </p:spTree>
    <p:extLst>
      <p:ext uri="{BB962C8B-B14F-4D97-AF65-F5344CB8AC3E}">
        <p14:creationId xmlns:p14="http://schemas.microsoft.com/office/powerpoint/2010/main" val="785277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E2CA7CF-1CD4-488E-8766-616D8B4653A0}"/>
              </a:ext>
            </a:extLst>
          </p:cNvPr>
          <p:cNvSpPr txBox="1"/>
          <p:nvPr/>
        </p:nvSpPr>
        <p:spPr>
          <a:xfrm>
            <a:off x="45720" y="0"/>
            <a:ext cx="1210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latin typeface="Garamond" panose="02020404030301010803" pitchFamily="18" charset="0"/>
              </a:rPr>
              <a:t>USING AI FOR SENTIMENT ANALYSIS OF ONLINE CUSTOMER REVIEWS</a:t>
            </a: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E96DB73C-92EB-4244-9856-46BA8CE58924}"/>
              </a:ext>
            </a:extLst>
          </p:cNvPr>
          <p:cNvSpPr/>
          <p:nvPr/>
        </p:nvSpPr>
        <p:spPr>
          <a:xfrm>
            <a:off x="127000" y="523220"/>
            <a:ext cx="2534920" cy="4115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bg1"/>
                </a:solidFill>
              </a:rPr>
              <a:t>Introduction &amp; Background</a:t>
            </a:r>
          </a:p>
        </p:txBody>
      </p:sp>
      <p:sp>
        <p:nvSpPr>
          <p:cNvPr id="11" name="Arrow: Chevron 10">
            <a:extLst>
              <a:ext uri="{FF2B5EF4-FFF2-40B4-BE49-F238E27FC236}">
                <a16:creationId xmlns:a16="http://schemas.microsoft.com/office/drawing/2014/main" id="{81C2E340-7106-418F-A5B4-89FF64321FAE}"/>
              </a:ext>
            </a:extLst>
          </p:cNvPr>
          <p:cNvSpPr/>
          <p:nvPr/>
        </p:nvSpPr>
        <p:spPr>
          <a:xfrm>
            <a:off x="2374900" y="520670"/>
            <a:ext cx="2534920" cy="4115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bg1"/>
                </a:solidFill>
              </a:rPr>
              <a:t>Processing &amp; Modelling</a:t>
            </a:r>
          </a:p>
        </p:txBody>
      </p:sp>
      <p:sp>
        <p:nvSpPr>
          <p:cNvPr id="12" name="Arrow: Chevron 11">
            <a:extLst>
              <a:ext uri="{FF2B5EF4-FFF2-40B4-BE49-F238E27FC236}">
                <a16:creationId xmlns:a16="http://schemas.microsoft.com/office/drawing/2014/main" id="{541BBDE5-7B41-42E9-86AB-F632CB1260A5}"/>
              </a:ext>
            </a:extLst>
          </p:cNvPr>
          <p:cNvSpPr/>
          <p:nvPr/>
        </p:nvSpPr>
        <p:spPr>
          <a:xfrm>
            <a:off x="4622800" y="520670"/>
            <a:ext cx="2534920" cy="4115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Neural Networks</a:t>
            </a:r>
          </a:p>
        </p:txBody>
      </p:sp>
      <p:sp>
        <p:nvSpPr>
          <p:cNvPr id="13" name="Arrow: Chevron 12">
            <a:extLst>
              <a:ext uri="{FF2B5EF4-FFF2-40B4-BE49-F238E27FC236}">
                <a16:creationId xmlns:a16="http://schemas.microsoft.com/office/drawing/2014/main" id="{4E23EE50-7ECE-4008-867B-2AC755BA7DB4}"/>
              </a:ext>
            </a:extLst>
          </p:cNvPr>
          <p:cNvSpPr/>
          <p:nvPr/>
        </p:nvSpPr>
        <p:spPr>
          <a:xfrm>
            <a:off x="6964680" y="520670"/>
            <a:ext cx="2534920" cy="4115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Segmentation</a:t>
            </a:r>
          </a:p>
        </p:txBody>
      </p:sp>
      <p:sp>
        <p:nvSpPr>
          <p:cNvPr id="14" name="Arrow: Chevron 13">
            <a:extLst>
              <a:ext uri="{FF2B5EF4-FFF2-40B4-BE49-F238E27FC236}">
                <a16:creationId xmlns:a16="http://schemas.microsoft.com/office/drawing/2014/main" id="{4A6D98F9-8276-4E87-BEEF-69DCACB89F7B}"/>
              </a:ext>
            </a:extLst>
          </p:cNvPr>
          <p:cNvSpPr/>
          <p:nvPr/>
        </p:nvSpPr>
        <p:spPr>
          <a:xfrm>
            <a:off x="9296400" y="520670"/>
            <a:ext cx="2534920" cy="411500"/>
          </a:xfrm>
          <a:prstGeom prst="chevro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AWS Deployment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EE93B4-EB4A-4758-AC7C-3D7A0A9EDCEF}"/>
              </a:ext>
            </a:extLst>
          </p:cNvPr>
          <p:cNvSpPr txBox="1"/>
          <p:nvPr/>
        </p:nvSpPr>
        <p:spPr>
          <a:xfrm>
            <a:off x="127000" y="948125"/>
            <a:ext cx="11704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“Deployment to production is a method that integrates a machine learning model into an existing production environment so that the model can be used to make decisions or predictions based upon data input into the model.”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867213-35CA-4401-BDC1-AB7473F32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072" y="1771262"/>
            <a:ext cx="4925695" cy="24247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AAEFA4E-21E3-42AE-95AE-E9E8058347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083" t="17926" r="13667" b="46222"/>
          <a:stretch/>
        </p:blipFill>
        <p:spPr>
          <a:xfrm>
            <a:off x="2860040" y="4399280"/>
            <a:ext cx="8930640" cy="24587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D643ADF-24F7-4CE1-A5F3-A32F28EFB7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6920" y="6450734"/>
            <a:ext cx="5999480" cy="262015"/>
          </a:xfrm>
          <a:prstGeom prst="rect">
            <a:avLst/>
          </a:prstGeom>
        </p:spPr>
      </p:pic>
      <p:sp>
        <p:nvSpPr>
          <p:cNvPr id="18" name="Arrow: Pentagon 17">
            <a:extLst>
              <a:ext uri="{FF2B5EF4-FFF2-40B4-BE49-F238E27FC236}">
                <a16:creationId xmlns:a16="http://schemas.microsoft.com/office/drawing/2014/main" id="{EC01D5CC-2AF9-4912-ADB4-4811AA8AACFF}"/>
              </a:ext>
            </a:extLst>
          </p:cNvPr>
          <p:cNvSpPr/>
          <p:nvPr/>
        </p:nvSpPr>
        <p:spPr>
          <a:xfrm>
            <a:off x="477520" y="5100320"/>
            <a:ext cx="2032000" cy="64633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WEB APP</a:t>
            </a:r>
          </a:p>
        </p:txBody>
      </p:sp>
      <p:sp>
        <p:nvSpPr>
          <p:cNvPr id="19" name="Arrow: Pentagon 18">
            <a:extLst>
              <a:ext uri="{FF2B5EF4-FFF2-40B4-BE49-F238E27FC236}">
                <a16:creationId xmlns:a16="http://schemas.microsoft.com/office/drawing/2014/main" id="{F2D9A91E-A4A4-4100-8BD1-A51CBF7C568F}"/>
              </a:ext>
            </a:extLst>
          </p:cNvPr>
          <p:cNvSpPr/>
          <p:nvPr/>
        </p:nvSpPr>
        <p:spPr>
          <a:xfrm rot="10800000">
            <a:off x="6964680" y="2057400"/>
            <a:ext cx="3190240" cy="80264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05C769-67E1-4570-86D3-AEBA22B74E59}"/>
              </a:ext>
            </a:extLst>
          </p:cNvPr>
          <p:cNvSpPr txBox="1"/>
          <p:nvPr/>
        </p:nvSpPr>
        <p:spPr>
          <a:xfrm>
            <a:off x="7477760" y="2283782"/>
            <a:ext cx="2468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ARCHITECTURE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0D9E4C3-91C3-4567-BE9E-B3C199F8789F}"/>
              </a:ext>
            </a:extLst>
          </p:cNvPr>
          <p:cNvSpPr txBox="1"/>
          <p:nvPr/>
        </p:nvSpPr>
        <p:spPr>
          <a:xfrm>
            <a:off x="6289040" y="2967940"/>
            <a:ext cx="58572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This architecture has been replicated on Amazon Web Services </a:t>
            </a:r>
            <a:r>
              <a:rPr lang="en-IN" sz="1600" dirty="0" err="1"/>
              <a:t>Sagemaker</a:t>
            </a:r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The prediction is the lambda functions, the data is sent through an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The model is our </a:t>
            </a:r>
            <a:r>
              <a:rPr lang="en-IN" sz="1600" dirty="0" err="1"/>
              <a:t>sagemaker</a:t>
            </a:r>
            <a:r>
              <a:rPr lang="en-IN" sz="1600" dirty="0"/>
              <a:t> notebook and the app is a web app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A4C26EF-D599-43A2-B39C-0B426ACBF6D8}"/>
              </a:ext>
            </a:extLst>
          </p:cNvPr>
          <p:cNvSpPr txBox="1"/>
          <p:nvPr/>
        </p:nvSpPr>
        <p:spPr>
          <a:xfrm>
            <a:off x="203199" y="5800933"/>
            <a:ext cx="30937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This simple web app sends information to the model using API and receives information from the model using the </a:t>
            </a:r>
            <a:r>
              <a:rPr lang="en-IN" sz="1400" dirty="0" err="1"/>
              <a:t>lamba</a:t>
            </a:r>
            <a:r>
              <a:rPr lang="en-IN" sz="1400" dirty="0"/>
              <a:t> function</a:t>
            </a:r>
          </a:p>
        </p:txBody>
      </p:sp>
    </p:spTree>
    <p:extLst>
      <p:ext uri="{BB962C8B-B14F-4D97-AF65-F5344CB8AC3E}">
        <p14:creationId xmlns:p14="http://schemas.microsoft.com/office/powerpoint/2010/main" val="262304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AC9D4-C8DA-4571-9325-D210D4D30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C225EE-57F7-4454-99E3-7FAF492AB9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4055616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F9B4C-61A7-47A2-AC5F-B243C7FFC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Appendix Slides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E7984-5B3D-44B3-AA8A-942454760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0490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2005</TotalTime>
  <Words>595</Words>
  <Application>Microsoft Office PowerPoint</Application>
  <PresentationFormat>Widescreen</PresentationFormat>
  <Paragraphs>134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Garamond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Appendix Slides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Vaibhav Rastogi</dc:creator>
  <cp:lastModifiedBy>Vaibhav Rastogi</cp:lastModifiedBy>
  <cp:revision>44</cp:revision>
  <dcterms:created xsi:type="dcterms:W3CDTF">2019-09-03T03:50:39Z</dcterms:created>
  <dcterms:modified xsi:type="dcterms:W3CDTF">2019-09-04T15:21:27Z</dcterms:modified>
</cp:coreProperties>
</file>