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Alata"/>
      <p:regular r:id="rId26"/>
    </p:embeddedFont>
    <p:embeddedFont>
      <p:font typeface="Righteous"/>
      <p:regular r:id="rId27"/>
    </p:embeddedFont>
    <p:embeddedFont>
      <p:font typeface="Quicksand"/>
      <p:regular r:id="rId28"/>
      <p:bold r:id="rId29"/>
    </p:embeddedFont>
    <p:embeddedFont>
      <p:font typeface="Bree Serif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ata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Quicksand-regular.fntdata"/><Relationship Id="rId27" Type="http://schemas.openxmlformats.org/officeDocument/2006/relationships/font" Target="fonts/Righteou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4fc62f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4fc62f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5331965c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5331965c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4fc62fb5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4fc62fb5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538fbd7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538fbd7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4fc62fb5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4fc62fb5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fc62fb5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fc62fb5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4fc62fb5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4fc62fb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fe56804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fe56804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fc62fb5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fc62fb5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4fc62fb5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4fc62fb5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4fc62fb5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4fc62fb5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53fa1f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53fa1f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13" Type="http://schemas.openxmlformats.org/officeDocument/2006/relationships/slideLayout" Target="../slideLayouts/slideLayout7.xml"/><Relationship Id="rId12" Type="http://schemas.openxmlformats.org/officeDocument/2006/relationships/slideLayout" Target="../slideLayouts/slideLayout6.xml"/><Relationship Id="rId1" Type="http://schemas.openxmlformats.org/officeDocument/2006/relationships/image" Target="../media/image14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946000" y="4745675"/>
            <a:ext cx="2198100" cy="389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000000">
                <a:alpha val="2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F9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Basic JavaScript</a:t>
            </a:r>
            <a:endParaRPr b="1">
              <a:solidFill>
                <a:srgbClr val="BF9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554037" y="4798499"/>
            <a:ext cx="901127" cy="295689"/>
            <a:chOff x="2065850" y="4472725"/>
            <a:chExt cx="1159900" cy="380699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15648" r="15655" t="0"/>
            <a:stretch/>
          </p:blipFill>
          <p:spPr>
            <a:xfrm>
              <a:off x="2577140" y="4472725"/>
              <a:ext cx="370062" cy="380699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6261" t="0"/>
            <a:stretch/>
          </p:blipFill>
          <p:spPr>
            <a:xfrm>
              <a:off x="2957207" y="4519825"/>
              <a:ext cx="268544" cy="2865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3">
              <a:alphaModFix/>
            </a:blip>
            <a:srcRect b="35738" l="0" r="85937" t="35741"/>
            <a:stretch/>
          </p:blipFill>
          <p:spPr>
            <a:xfrm>
              <a:off x="2065850" y="4511191"/>
              <a:ext cx="156394" cy="317192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  <p:pic>
          <p:nvPicPr>
            <p:cNvPr id="14" name="Google Shape;14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9847" y="4526536"/>
              <a:ext cx="286482" cy="286502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</p:grpSp>
      <p:cxnSp>
        <p:nvCxnSpPr>
          <p:cNvPr id="15" name="Google Shape;15;p1"/>
          <p:cNvCxnSpPr/>
          <p:nvPr/>
        </p:nvCxnSpPr>
        <p:spPr>
          <a:xfrm>
            <a:off x="1411165" y="4797451"/>
            <a:ext cx="0" cy="318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28575" rotWithShape="0" algn="bl" dir="5400000" dist="19050">
              <a:srgbClr val="000000">
                <a:alpha val="29000"/>
              </a:srgbClr>
            </a:outerShdw>
          </a:effectLst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23960" l="0" r="0" t="0"/>
          <a:stretch/>
        </p:blipFill>
        <p:spPr>
          <a:xfrm>
            <a:off x="101035" y="4818524"/>
            <a:ext cx="355125" cy="268523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000000">
                <a:alpha val="29000"/>
              </a:srgbClr>
            </a:outerShdw>
          </a:effectLst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6">
            <a:alphaModFix/>
          </a:blip>
          <a:srcRect b="0" l="0" r="0" t="76463"/>
          <a:stretch/>
        </p:blipFill>
        <p:spPr>
          <a:xfrm>
            <a:off x="441450" y="4856365"/>
            <a:ext cx="901150" cy="2109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2.gif"/><Relationship Id="rId7" Type="http://schemas.openxmlformats.org/officeDocument/2006/relationships/image" Target="../media/image3.jp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3457325" y="1634875"/>
            <a:ext cx="4224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200"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  <a:endParaRPr b="1" sz="5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564675" y="2539275"/>
            <a:ext cx="1830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Source Code Pro"/>
                <a:ea typeface="Source Code Pro"/>
                <a:cs typeface="Source Code Pro"/>
                <a:sym typeface="Source Code Pro"/>
              </a:rPr>
              <a:t>Basics</a:t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5" name="Google Shape;65;p13"/>
          <p:cNvGrpSpPr/>
          <p:nvPr/>
        </p:nvGrpSpPr>
        <p:grpSpPr>
          <a:xfrm>
            <a:off x="1283815" y="3092853"/>
            <a:ext cx="2326876" cy="763492"/>
            <a:chOff x="2065850" y="4472725"/>
            <a:chExt cx="1159900" cy="380699"/>
          </a:xfrm>
        </p:grpSpPr>
        <p:pic>
          <p:nvPicPr>
            <p:cNvPr id="66" name="Google Shape;66;p13"/>
            <p:cNvPicPr preferRelativeResize="0"/>
            <p:nvPr/>
          </p:nvPicPr>
          <p:blipFill rotWithShape="1">
            <a:blip r:embed="rId3">
              <a:alphaModFix/>
            </a:blip>
            <a:srcRect b="0" l="15648" r="15655" t="0"/>
            <a:stretch/>
          </p:blipFill>
          <p:spPr>
            <a:xfrm>
              <a:off x="2577140" y="4472725"/>
              <a:ext cx="370062" cy="380699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  <p:pic>
          <p:nvPicPr>
            <p:cNvPr id="67" name="Google Shape;67;p13"/>
            <p:cNvPicPr preferRelativeResize="0"/>
            <p:nvPr/>
          </p:nvPicPr>
          <p:blipFill rotWithShape="1">
            <a:blip r:embed="rId4">
              <a:alphaModFix/>
            </a:blip>
            <a:srcRect b="0" l="0" r="6261" t="0"/>
            <a:stretch/>
          </p:blipFill>
          <p:spPr>
            <a:xfrm>
              <a:off x="2957207" y="4519825"/>
              <a:ext cx="268544" cy="286500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  <p:pic>
          <p:nvPicPr>
            <p:cNvPr id="68" name="Google Shape;68;p13"/>
            <p:cNvPicPr preferRelativeResize="0"/>
            <p:nvPr/>
          </p:nvPicPr>
          <p:blipFill rotWithShape="1">
            <a:blip r:embed="rId5">
              <a:alphaModFix/>
            </a:blip>
            <a:srcRect b="35738" l="0" r="85937" t="35741"/>
            <a:stretch/>
          </p:blipFill>
          <p:spPr>
            <a:xfrm>
              <a:off x="2065850" y="4511191"/>
              <a:ext cx="156394" cy="317192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79847" y="4526536"/>
              <a:ext cx="286482" cy="286502"/>
            </a:xfrm>
            <a:prstGeom prst="rect">
              <a:avLst/>
            </a:prstGeom>
            <a:noFill/>
            <a:ln>
              <a:noFill/>
            </a:ln>
            <a:effectLst>
              <a:outerShdw blurRad="28575" rotWithShape="0" algn="bl" dir="5400000" dist="19050">
                <a:srgbClr val="000000">
                  <a:alpha val="29000"/>
                </a:srgbClr>
              </a:outerShdw>
            </a:effectLst>
          </p:spPr>
        </p:pic>
      </p:grpSp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25" y="1623864"/>
            <a:ext cx="1131426" cy="11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/>
        </p:nvSpPr>
        <p:spPr>
          <a:xfrm>
            <a:off x="352325" y="127850"/>
            <a:ext cx="67062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Alata"/>
                <a:ea typeface="Alata"/>
                <a:cs typeface="Alata"/>
                <a:sym typeface="Alata"/>
              </a:rPr>
              <a:t>For Loop</a:t>
            </a:r>
            <a:endParaRPr b="1" sz="3100"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267" name="Google Shape;267;p22"/>
          <p:cNvGrpSpPr/>
          <p:nvPr/>
        </p:nvGrpSpPr>
        <p:grpSpPr>
          <a:xfrm>
            <a:off x="453900" y="812275"/>
            <a:ext cx="8236200" cy="1744800"/>
            <a:chOff x="479575" y="1372725"/>
            <a:chExt cx="8236200" cy="1744800"/>
          </a:xfrm>
        </p:grpSpPr>
        <p:sp>
          <p:nvSpPr>
            <p:cNvPr id="268" name="Google Shape;268;p22"/>
            <p:cNvSpPr/>
            <p:nvPr/>
          </p:nvSpPr>
          <p:spPr>
            <a:xfrm>
              <a:off x="479575" y="1372725"/>
              <a:ext cx="8236200" cy="17448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1828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2221125" y="1427363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syntax is similar to Java or C 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language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79575" y="1372725"/>
              <a:ext cx="1200000" cy="517800"/>
            </a:xfrm>
            <a:prstGeom prst="roundRect">
              <a:avLst>
                <a:gd fmla="val 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Syntax 1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1" name="Google Shape;271;p22"/>
          <p:cNvGrpSpPr/>
          <p:nvPr/>
        </p:nvGrpSpPr>
        <p:grpSpPr>
          <a:xfrm>
            <a:off x="453900" y="2785675"/>
            <a:ext cx="8236200" cy="1744800"/>
            <a:chOff x="479575" y="1372725"/>
            <a:chExt cx="8236200" cy="1744800"/>
          </a:xfrm>
        </p:grpSpPr>
        <p:sp>
          <p:nvSpPr>
            <p:cNvPr id="272" name="Google Shape;272;p22"/>
            <p:cNvSpPr/>
            <p:nvPr/>
          </p:nvSpPr>
          <p:spPr>
            <a:xfrm>
              <a:off x="479575" y="1372725"/>
              <a:ext cx="8236200" cy="17448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1828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1760350" y="1427375"/>
              <a:ext cx="689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for-of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is a new syntax in ES6 that replaces both for-in and forEach() and supports the new iteration protocol.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479575" y="1372725"/>
              <a:ext cx="1200000" cy="517800"/>
            </a:xfrm>
            <a:prstGeom prst="roundRect">
              <a:avLst>
                <a:gd fmla="val 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Syntax 2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75" name="Google Shape;2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9" y="2694513"/>
            <a:ext cx="401001" cy="3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 b="10857" l="0" r="0" t="0"/>
          <a:stretch/>
        </p:blipFill>
        <p:spPr>
          <a:xfrm>
            <a:off x="2815625" y="3441398"/>
            <a:ext cx="3524650" cy="10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4695" y="1483570"/>
            <a:ext cx="2675675" cy="10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/>
        </p:nvSpPr>
        <p:spPr>
          <a:xfrm>
            <a:off x="352325" y="127850"/>
            <a:ext cx="67062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Alata"/>
                <a:ea typeface="Alata"/>
                <a:cs typeface="Alata"/>
                <a:sym typeface="Alata"/>
              </a:rPr>
              <a:t>Functions</a:t>
            </a:r>
            <a:endParaRPr b="1" sz="3100"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283" name="Google Shape;283;p23"/>
          <p:cNvGrpSpPr/>
          <p:nvPr/>
        </p:nvGrpSpPr>
        <p:grpSpPr>
          <a:xfrm>
            <a:off x="453900" y="812275"/>
            <a:ext cx="8236200" cy="1744800"/>
            <a:chOff x="479575" y="1372725"/>
            <a:chExt cx="8236200" cy="1744800"/>
          </a:xfrm>
        </p:grpSpPr>
        <p:sp>
          <p:nvSpPr>
            <p:cNvPr id="284" name="Google Shape;284;p23"/>
            <p:cNvSpPr/>
            <p:nvPr/>
          </p:nvSpPr>
          <p:spPr>
            <a:xfrm>
              <a:off x="479575" y="1372725"/>
              <a:ext cx="8236200" cy="17448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					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457200" lvl="0" marL="1828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function_name = function(){	  }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	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Source Code Pro"/>
                  <a:ea typeface="Source Code Pro"/>
                  <a:cs typeface="Source Code Pro"/>
                  <a:sym typeface="Source Code Pro"/>
                </a:rPr>
                <a:t>OR</a:t>
              </a:r>
              <a:endParaRPr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Source Code Pro"/>
                  <a:ea typeface="Source Code Pro"/>
                  <a:cs typeface="Source Code Pro"/>
                  <a:sym typeface="Source Code Pro"/>
                </a:rPr>
                <a:t>	</a:t>
              </a:r>
              <a:endParaRPr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457200" lvl="0" marL="1828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function function_name(){		}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2221125" y="1427363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method uses 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function 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keyword to declare functions.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79575" y="1372725"/>
              <a:ext cx="1200000" cy="517800"/>
            </a:xfrm>
            <a:prstGeom prst="roundRect">
              <a:avLst>
                <a:gd fmla="val 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Method 1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87" name="Google Shape;287;p23"/>
          <p:cNvGrpSpPr/>
          <p:nvPr/>
        </p:nvGrpSpPr>
        <p:grpSpPr>
          <a:xfrm>
            <a:off x="453900" y="2785675"/>
            <a:ext cx="8236200" cy="1744800"/>
            <a:chOff x="479575" y="1372725"/>
            <a:chExt cx="8236200" cy="1744800"/>
          </a:xfrm>
        </p:grpSpPr>
        <p:sp>
          <p:nvSpPr>
            <p:cNvPr id="288" name="Google Shape;288;p23"/>
            <p:cNvSpPr/>
            <p:nvPr/>
          </p:nvSpPr>
          <p:spPr>
            <a:xfrm>
              <a:off x="479575" y="1372725"/>
              <a:ext cx="8236200" cy="17448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					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457200" lvl="0" marL="1828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457200" lvl="0" marL="1828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function_name = () =&gt; {	  }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9" name="Google Shape;289;p23"/>
            <p:cNvSpPr txBox="1"/>
            <p:nvPr/>
          </p:nvSpPr>
          <p:spPr>
            <a:xfrm>
              <a:off x="1760350" y="1427375"/>
              <a:ext cx="689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method uses 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arrow operator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declare functions and the functions are called 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Arrow Functions.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79575" y="1372725"/>
              <a:ext cx="1200000" cy="517800"/>
            </a:xfrm>
            <a:prstGeom prst="roundRect">
              <a:avLst>
                <a:gd fmla="val 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Method 2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91" name="Google Shape;2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9" y="2694513"/>
            <a:ext cx="401001" cy="3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/>
        </p:nvSpPr>
        <p:spPr>
          <a:xfrm>
            <a:off x="2938250" y="1939800"/>
            <a:ext cx="33819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674EA7"/>
                </a:solidFill>
                <a:latin typeface="Alata"/>
                <a:ea typeface="Alata"/>
                <a:cs typeface="Alata"/>
                <a:sym typeface="Alata"/>
              </a:rPr>
              <a:t>Thank You</a:t>
            </a:r>
            <a:endParaRPr b="1" sz="4200">
              <a:solidFill>
                <a:srgbClr val="674EA7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62525" y="2750125"/>
            <a:ext cx="2413800" cy="1978800"/>
          </a:xfrm>
          <a:prstGeom prst="roundRect">
            <a:avLst>
              <a:gd fmla="val 4609" name="adj"/>
            </a:avLst>
          </a:prstGeom>
          <a:solidFill>
            <a:srgbClr val="674E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ctrTitle"/>
          </p:nvPr>
        </p:nvSpPr>
        <p:spPr>
          <a:xfrm>
            <a:off x="463925" y="2932700"/>
            <a:ext cx="2413800" cy="1522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Most Popular language from </a:t>
            </a:r>
            <a:r>
              <a:rPr b="1" lang="en-GB" sz="3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b="1" lang="en-GB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years</a:t>
            </a:r>
            <a:endParaRPr b="1" sz="2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61125" y="397975"/>
            <a:ext cx="2413800" cy="1978800"/>
          </a:xfrm>
          <a:prstGeom prst="roundRect">
            <a:avLst>
              <a:gd fmla="val 4609" name="adj"/>
            </a:avLst>
          </a:prstGeom>
          <a:solidFill>
            <a:srgbClr val="674E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ctrTitle"/>
          </p:nvPr>
        </p:nvSpPr>
        <p:spPr>
          <a:xfrm>
            <a:off x="512025" y="416675"/>
            <a:ext cx="2314800" cy="185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Used by almost </a:t>
            </a:r>
            <a:r>
              <a:rPr b="1" lang="en-GB" sz="26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98%</a:t>
            </a:r>
            <a:r>
              <a:rPr b="1" lang="en-GB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b="1" lang="en-GB" sz="27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1.8 B</a:t>
            </a:r>
            <a:r>
              <a:rPr b="1" lang="en-GB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websites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184425" y="324875"/>
            <a:ext cx="3408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700">
                <a:latin typeface="Montserrat"/>
                <a:ea typeface="Montserrat"/>
                <a:cs typeface="Montserrat"/>
                <a:sym typeface="Montserrat"/>
              </a:rPr>
              <a:t>JavaScript is programming language for developing complex logics in the web pages as well as used for developing server side applications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34581" l="0" r="15426" t="5108"/>
          <a:stretch/>
        </p:blipFill>
        <p:spPr>
          <a:xfrm>
            <a:off x="3184425" y="2339875"/>
            <a:ext cx="5743649" cy="2455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530650" y="4404575"/>
            <a:ext cx="2256000" cy="30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stackoverflow survey 2023</a:t>
            </a:r>
            <a:endParaRPr sz="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300" y="450775"/>
            <a:ext cx="2553701" cy="1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3F3"/>
            </a:gs>
            <a:gs pos="100000">
              <a:srgbClr val="CCCCC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1367572" y="1185475"/>
            <a:ext cx="32487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083600" y="1447225"/>
            <a:ext cx="461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16525" y="2829163"/>
            <a:ext cx="1651500" cy="2003213"/>
            <a:chOff x="16525" y="2829163"/>
            <a:chExt cx="1651500" cy="2003213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16525" y="4535075"/>
              <a:ext cx="16515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BF9000"/>
                  </a:solidFill>
                  <a:latin typeface="Quicksand"/>
                  <a:ea typeface="Quicksand"/>
                  <a:cs typeface="Quicksand"/>
                  <a:sym typeface="Quicksand"/>
                </a:rPr>
                <a:t>Javascript</a:t>
              </a:r>
              <a:endParaRPr b="1" sz="2000">
                <a:solidFill>
                  <a:srgbClr val="BF9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04325" y="2829163"/>
              <a:ext cx="6783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latin typeface="Quicksand"/>
                  <a:ea typeface="Quicksand"/>
                  <a:cs typeface="Quicksand"/>
                  <a:sym typeface="Quicksand"/>
                </a:rPr>
                <a:t>1995</a:t>
              </a:r>
              <a:endParaRPr b="1" i="1" sz="16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92" name="Google Shape;92;p15"/>
            <p:cNvGrpSpPr/>
            <p:nvPr/>
          </p:nvGrpSpPr>
          <p:grpSpPr>
            <a:xfrm>
              <a:off x="100450" y="3127463"/>
              <a:ext cx="1050375" cy="1476672"/>
              <a:chOff x="24250" y="2060663"/>
              <a:chExt cx="1050375" cy="1476672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" name="Google Shape;94;p15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>
                <a:off x="24250" y="2439875"/>
                <a:ext cx="243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6" name="Google Shape;96;p15"/>
            <p:cNvSpPr/>
            <p:nvPr/>
          </p:nvSpPr>
          <p:spPr>
            <a:xfrm>
              <a:off x="434975" y="3173956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512922" y="3208464"/>
              <a:ext cx="7422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F1C232"/>
                  </a:solidFill>
                  <a:latin typeface="Righteous"/>
                  <a:ea typeface="Righteous"/>
                  <a:cs typeface="Righteous"/>
                  <a:sym typeface="Righteous"/>
                </a:rPr>
                <a:t>JS</a:t>
              </a:r>
              <a:endParaRPr sz="2800">
                <a:solidFill>
                  <a:srgbClr val="F1C232"/>
                </a:solidFill>
                <a:latin typeface="Righteous"/>
                <a:ea typeface="Righteous"/>
                <a:cs typeface="Righteous"/>
                <a:sym typeface="Righteous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7761175" y="545200"/>
            <a:ext cx="1296725" cy="1870000"/>
            <a:chOff x="7761175" y="545200"/>
            <a:chExt cx="1296725" cy="1870000"/>
          </a:xfrm>
        </p:grpSpPr>
        <p:pic>
          <p:nvPicPr>
            <p:cNvPr descr="Image result for brendan eich" id="99" name="Google Shape;99;p15"/>
            <p:cNvPicPr preferRelativeResize="0"/>
            <p:nvPr/>
          </p:nvPicPr>
          <p:blipFill rotWithShape="1">
            <a:blip r:embed="rId3">
              <a:alphaModFix/>
            </a:blip>
            <a:srcRect b="0" l="0" r="65053" t="0"/>
            <a:stretch/>
          </p:blipFill>
          <p:spPr>
            <a:xfrm>
              <a:off x="7761175" y="545200"/>
              <a:ext cx="1231557" cy="165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5"/>
            <p:cNvSpPr txBox="1"/>
            <p:nvPr/>
          </p:nvSpPr>
          <p:spPr>
            <a:xfrm>
              <a:off x="7763400" y="2117900"/>
              <a:ext cx="12945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ighteous"/>
                  <a:ea typeface="Righteous"/>
                  <a:cs typeface="Righteous"/>
                  <a:sym typeface="Righteous"/>
                </a:rPr>
                <a:t>Brendan Eich</a:t>
              </a:r>
              <a:endParaRPr>
                <a:latin typeface="Righteous"/>
                <a:ea typeface="Righteous"/>
                <a:cs typeface="Righteous"/>
                <a:sym typeface="Righteous"/>
              </a:endParaRPr>
            </a:p>
          </p:txBody>
        </p:sp>
      </p:grpSp>
      <p:sp>
        <p:nvSpPr>
          <p:cNvPr id="101" name="Google Shape;101;p15"/>
          <p:cNvSpPr txBox="1"/>
          <p:nvPr/>
        </p:nvSpPr>
        <p:spPr>
          <a:xfrm>
            <a:off x="1481725" y="1185463"/>
            <a:ext cx="21303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Montserrat"/>
                <a:ea typeface="Montserrat"/>
                <a:cs typeface="Montserrat"/>
                <a:sym typeface="Montserrat"/>
              </a:rPr>
              <a:t>Mocha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 result for netscape" id="102" name="Google Shape;102;p15"/>
          <p:cNvPicPr preferRelativeResize="0"/>
          <p:nvPr/>
        </p:nvPicPr>
        <p:blipFill rotWithShape="1">
          <a:blip r:embed="rId4">
            <a:alphaModFix/>
          </a:blip>
          <a:srcRect b="10474" l="11866" r="11866" t="10474"/>
          <a:stretch/>
        </p:blipFill>
        <p:spPr>
          <a:xfrm>
            <a:off x="4566925" y="891104"/>
            <a:ext cx="1465200" cy="1518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un microsystems"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275" y="2654676"/>
            <a:ext cx="1982676" cy="8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481725" y="1185475"/>
            <a:ext cx="3010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Montserrat"/>
                <a:ea typeface="Montserrat"/>
                <a:cs typeface="Montserrat"/>
                <a:sym typeface="Montserrat"/>
              </a:rPr>
              <a:t>LiveScript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-136700" y="-8975"/>
            <a:ext cx="8184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Timeline of JavaScript and its Frameworks and Libraries</a:t>
            </a:r>
            <a:endParaRPr sz="2600"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3F3"/>
            </a:gs>
            <a:gs pos="100000">
              <a:srgbClr val="CCCCC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816284" y="3968338"/>
            <a:ext cx="7422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Quicksand"/>
                <a:ea typeface="Quicksand"/>
                <a:cs typeface="Quicksand"/>
                <a:sym typeface="Quicksand"/>
              </a:rPr>
              <a:t>2013</a:t>
            </a:r>
            <a:endParaRPr b="1" i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6190313" y="2086200"/>
            <a:ext cx="1567450" cy="1818722"/>
            <a:chOff x="6190313" y="2086200"/>
            <a:chExt cx="1567450" cy="1818722"/>
          </a:xfrm>
        </p:grpSpPr>
        <p:sp>
          <p:nvSpPr>
            <p:cNvPr id="112" name="Google Shape;112;p16"/>
            <p:cNvSpPr/>
            <p:nvPr/>
          </p:nvSpPr>
          <p:spPr>
            <a:xfrm>
              <a:off x="6817021" y="3173956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6"/>
            <p:cNvGrpSpPr/>
            <p:nvPr/>
          </p:nvGrpSpPr>
          <p:grpSpPr>
            <a:xfrm flipH="1" rot="10800000">
              <a:off x="6190313" y="2428250"/>
              <a:ext cx="1342475" cy="1476672"/>
              <a:chOff x="-267850" y="2060663"/>
              <a:chExt cx="1342475" cy="1476672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16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6"/>
              <p:cNvCxnSpPr/>
              <p:nvPr/>
            </p:nvCxnSpPr>
            <p:spPr>
              <a:xfrm flipH="1" rot="10800000">
                <a:off x="-267850" y="2440006"/>
                <a:ext cx="5361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7" name="Google Shape;117;p16"/>
            <p:cNvSpPr txBox="1"/>
            <p:nvPr/>
          </p:nvSpPr>
          <p:spPr>
            <a:xfrm>
              <a:off x="6495963" y="2086200"/>
              <a:ext cx="1261800" cy="297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FFFF"/>
                  </a:solidFill>
                  <a:latin typeface="Quicksand"/>
                  <a:ea typeface="Quicksand"/>
                  <a:cs typeface="Quicksand"/>
                  <a:sym typeface="Quicksand"/>
                </a:rPr>
                <a:t>REACT JS</a:t>
              </a:r>
              <a:endParaRPr b="1" sz="1800">
                <a:solidFill>
                  <a:srgbClr val="00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id="118" name="Google Shape;118;p16"/>
            <p:cNvPicPr preferRelativeResize="0"/>
            <p:nvPr/>
          </p:nvPicPr>
          <p:blipFill rotWithShape="1">
            <a:blip r:embed="rId3">
              <a:alphaModFix/>
            </a:blip>
            <a:srcRect b="11444" l="19346" r="19352" t="11436"/>
            <a:stretch/>
          </p:blipFill>
          <p:spPr>
            <a:xfrm>
              <a:off x="6869881" y="3252031"/>
              <a:ext cx="580059" cy="5157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6"/>
          <p:cNvGrpSpPr/>
          <p:nvPr/>
        </p:nvGrpSpPr>
        <p:grpSpPr>
          <a:xfrm>
            <a:off x="7508983" y="2829163"/>
            <a:ext cx="1482992" cy="2155613"/>
            <a:chOff x="7508983" y="2829163"/>
            <a:chExt cx="1482992" cy="2155613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7508983" y="3137000"/>
              <a:ext cx="1294579" cy="1476672"/>
              <a:chOff x="-219954" y="2060663"/>
              <a:chExt cx="1294579" cy="1476672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" name="Google Shape;122;p16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3" name="Google Shape;123;p16"/>
              <p:cNvCxnSpPr/>
              <p:nvPr/>
            </p:nvCxnSpPr>
            <p:spPr>
              <a:xfrm flipH="1" rot="10800000">
                <a:off x="-219954" y="2440006"/>
                <a:ext cx="4881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4" name="Google Shape;124;p16"/>
            <p:cNvSpPr/>
            <p:nvPr/>
          </p:nvSpPr>
          <p:spPr>
            <a:xfrm>
              <a:off x="8087713" y="3183494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8020764" y="2829163"/>
              <a:ext cx="818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latin typeface="Quicksand"/>
                  <a:ea typeface="Quicksand"/>
                  <a:cs typeface="Quicksand"/>
                  <a:sym typeface="Quicksand"/>
                </a:rPr>
                <a:t>2016</a:t>
              </a:r>
              <a:endParaRPr b="1" i="1" sz="16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descr="Image result for angular logo" id="126" name="Google Shape;12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99568" y="3199163"/>
              <a:ext cx="661075" cy="66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6"/>
            <p:cNvSpPr txBox="1"/>
            <p:nvPr/>
          </p:nvSpPr>
          <p:spPr>
            <a:xfrm>
              <a:off x="7846575" y="4687475"/>
              <a:ext cx="1145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Angular</a:t>
              </a:r>
              <a:endParaRPr b="1" sz="20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4970796" y="2829163"/>
            <a:ext cx="1750479" cy="2155613"/>
            <a:chOff x="4970796" y="2829163"/>
            <a:chExt cx="1750479" cy="2155613"/>
          </a:xfrm>
        </p:grpSpPr>
        <p:grpSp>
          <p:nvGrpSpPr>
            <p:cNvPr id="129" name="Google Shape;129;p16"/>
            <p:cNvGrpSpPr/>
            <p:nvPr/>
          </p:nvGrpSpPr>
          <p:grpSpPr>
            <a:xfrm>
              <a:off x="4970796" y="3127463"/>
              <a:ext cx="1261829" cy="1476672"/>
              <a:chOff x="-187204" y="2060663"/>
              <a:chExt cx="1261829" cy="1476672"/>
            </a:xfrm>
          </p:grpSpPr>
          <p:sp>
            <p:nvSpPr>
              <p:cNvPr id="130" name="Google Shape;130;p16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1" name="Google Shape;131;p16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2" name="Google Shape;132;p16"/>
              <p:cNvCxnSpPr/>
              <p:nvPr/>
            </p:nvCxnSpPr>
            <p:spPr>
              <a:xfrm flipH="1" rot="10800000">
                <a:off x="-187204" y="2440006"/>
                <a:ext cx="4554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3" name="Google Shape;133;p16"/>
            <p:cNvSpPr/>
            <p:nvPr/>
          </p:nvSpPr>
          <p:spPr>
            <a:xfrm>
              <a:off x="5516775" y="3173956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5179575" y="4687475"/>
              <a:ext cx="1541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3C78D8"/>
                  </a:solidFill>
                  <a:latin typeface="Quicksand"/>
                  <a:ea typeface="Quicksand"/>
                  <a:cs typeface="Quicksand"/>
                  <a:sym typeface="Quicksand"/>
                </a:rPr>
                <a:t>TypeScript</a:t>
              </a:r>
              <a:endParaRPr b="1" sz="20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5493984" y="2829163"/>
              <a:ext cx="7422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latin typeface="Quicksand"/>
                  <a:ea typeface="Quicksand"/>
                  <a:cs typeface="Quicksand"/>
                  <a:sym typeface="Quicksand"/>
                </a:rPr>
                <a:t>2012</a:t>
              </a:r>
              <a:endParaRPr b="1" i="1" sz="16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5549697" y="3211829"/>
              <a:ext cx="7422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3C78D8"/>
                  </a:solidFill>
                  <a:latin typeface="Righteous"/>
                  <a:ea typeface="Righteous"/>
                  <a:cs typeface="Righteous"/>
                  <a:sym typeface="Righteous"/>
                </a:rPr>
                <a:t>TS</a:t>
              </a:r>
              <a:endParaRPr sz="2800">
                <a:solidFill>
                  <a:srgbClr val="3C78D8"/>
                </a:solidFill>
                <a:latin typeface="Righteous"/>
                <a:ea typeface="Righteous"/>
                <a:cs typeface="Righteous"/>
                <a:sym typeface="Righteous"/>
              </a:endParaRPr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3665788" y="2086200"/>
            <a:ext cx="1711750" cy="2179450"/>
            <a:chOff x="3665788" y="2086200"/>
            <a:chExt cx="1711750" cy="2179450"/>
          </a:xfrm>
        </p:grpSpPr>
        <p:sp>
          <p:nvSpPr>
            <p:cNvPr id="138" name="Google Shape;138;p16"/>
            <p:cNvSpPr/>
            <p:nvPr/>
          </p:nvSpPr>
          <p:spPr>
            <a:xfrm>
              <a:off x="4292496" y="3173956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6"/>
            <p:cNvGrpSpPr/>
            <p:nvPr/>
          </p:nvGrpSpPr>
          <p:grpSpPr>
            <a:xfrm flipH="1" rot="10800000">
              <a:off x="3665788" y="2428250"/>
              <a:ext cx="1342475" cy="1476672"/>
              <a:chOff x="-267850" y="2060663"/>
              <a:chExt cx="1342475" cy="1476672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28575">
                <a:solidFill>
                  <a:srgbClr val="D5244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" name="Google Shape;141;p16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52448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 flipH="1" rot="10800000">
                <a:off x="-267850" y="2440006"/>
                <a:ext cx="5361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5244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3" name="Google Shape;143;p16"/>
            <p:cNvSpPr txBox="1"/>
            <p:nvPr/>
          </p:nvSpPr>
          <p:spPr>
            <a:xfrm>
              <a:off x="3979238" y="2086200"/>
              <a:ext cx="13983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D52448"/>
                  </a:solidFill>
                  <a:latin typeface="Quicksand"/>
                  <a:ea typeface="Quicksand"/>
                  <a:cs typeface="Quicksand"/>
                  <a:sym typeface="Quicksand"/>
                </a:rPr>
                <a:t>Angular.js</a:t>
              </a:r>
              <a:endParaRPr b="1" sz="2000">
                <a:solidFill>
                  <a:srgbClr val="D5244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4259038" y="3968350"/>
              <a:ext cx="7422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latin typeface="Quicksand"/>
                  <a:ea typeface="Quicksand"/>
                  <a:cs typeface="Quicksand"/>
                  <a:sym typeface="Quicksand"/>
                </a:rPr>
                <a:t>2010</a:t>
              </a:r>
              <a:endParaRPr b="1" i="1" sz="16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descr="Image result for angularjs logo" id="145" name="Google Shape;145;p16"/>
            <p:cNvPicPr preferRelativeResize="0"/>
            <p:nvPr/>
          </p:nvPicPr>
          <p:blipFill rotWithShape="1">
            <a:blip r:embed="rId5">
              <a:alphaModFix/>
            </a:blip>
            <a:srcRect b="0" l="0" r="74213" t="0"/>
            <a:stretch/>
          </p:blipFill>
          <p:spPr>
            <a:xfrm>
              <a:off x="4376698" y="3259880"/>
              <a:ext cx="526800" cy="543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6"/>
          <p:cNvGrpSpPr/>
          <p:nvPr/>
        </p:nvGrpSpPr>
        <p:grpSpPr>
          <a:xfrm>
            <a:off x="2413521" y="2829163"/>
            <a:ext cx="1518954" cy="2155613"/>
            <a:chOff x="2413521" y="2829163"/>
            <a:chExt cx="1518954" cy="2155613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2413521" y="3127463"/>
              <a:ext cx="1294579" cy="1476672"/>
              <a:chOff x="-219954" y="2060663"/>
              <a:chExt cx="1294579" cy="1476672"/>
            </a:xfrm>
          </p:grpSpPr>
          <p:sp>
            <p:nvSpPr>
              <p:cNvPr id="148" name="Google Shape;148;p16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2857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" name="Google Shape;149;p16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C4587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0" name="Google Shape;150;p16"/>
              <p:cNvCxnSpPr>
                <a:stCxn id="151" idx="6"/>
              </p:cNvCxnSpPr>
              <p:nvPr/>
            </p:nvCxnSpPr>
            <p:spPr>
              <a:xfrm flipH="1" rot="10800000">
                <a:off x="-219954" y="2440006"/>
                <a:ext cx="4881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C458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2" name="Google Shape;152;p16"/>
            <p:cNvSpPr/>
            <p:nvPr/>
          </p:nvSpPr>
          <p:spPr>
            <a:xfrm>
              <a:off x="2992250" y="3173956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2835075" y="4687475"/>
              <a:ext cx="109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1C4587"/>
                  </a:solidFill>
                  <a:latin typeface="Quicksand"/>
                  <a:ea typeface="Quicksand"/>
                  <a:cs typeface="Quicksand"/>
                  <a:sym typeface="Quicksand"/>
                </a:rPr>
                <a:t>JQuery</a:t>
              </a:r>
              <a:endParaRPr b="1" sz="20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2967205" y="2829163"/>
              <a:ext cx="7422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solidFill>
                    <a:srgbClr val="1C4587"/>
                  </a:solidFill>
                  <a:latin typeface="Quicksand"/>
                  <a:ea typeface="Quicksand"/>
                  <a:cs typeface="Quicksand"/>
                  <a:sym typeface="Quicksand"/>
                </a:rPr>
                <a:t>2006</a:t>
              </a:r>
              <a:endParaRPr b="1" i="1" sz="16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pic>
          <p:nvPicPr>
            <p:cNvPr descr="Image result for jquery" id="155" name="Google Shape;155;p16"/>
            <p:cNvPicPr preferRelativeResize="0"/>
            <p:nvPr/>
          </p:nvPicPr>
          <p:blipFill rotWithShape="1">
            <a:blip r:embed="rId6">
              <a:alphaModFix/>
            </a:blip>
            <a:srcRect b="32840" l="15234" r="11203" t="0"/>
            <a:stretch/>
          </p:blipFill>
          <p:spPr>
            <a:xfrm>
              <a:off x="3137325" y="3325725"/>
              <a:ext cx="431375" cy="39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6"/>
          <p:cNvSpPr txBox="1"/>
          <p:nvPr/>
        </p:nvSpPr>
        <p:spPr>
          <a:xfrm>
            <a:off x="1083600" y="1447225"/>
            <a:ext cx="461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6"/>
          <p:cNvGrpSpPr/>
          <p:nvPr/>
        </p:nvGrpSpPr>
        <p:grpSpPr>
          <a:xfrm>
            <a:off x="1108513" y="2086200"/>
            <a:ext cx="1826088" cy="2179450"/>
            <a:chOff x="1108513" y="2086200"/>
            <a:chExt cx="1826088" cy="2179450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1392900" y="2086200"/>
              <a:ext cx="1541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latin typeface="Quicksand"/>
                  <a:ea typeface="Quicksand"/>
                  <a:cs typeface="Quicksand"/>
                  <a:sym typeface="Quicksand"/>
                </a:rPr>
                <a:t>Ecmascript</a:t>
              </a:r>
              <a:endParaRPr b="1" sz="20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1784876" y="3968350"/>
              <a:ext cx="6783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latin typeface="Quicksand"/>
                  <a:ea typeface="Quicksand"/>
                  <a:cs typeface="Quicksand"/>
                  <a:sym typeface="Quicksand"/>
                </a:rPr>
                <a:t>1997</a:t>
              </a:r>
              <a:endParaRPr b="1" i="1" sz="16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735221" y="3173956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 flipH="1" rot="10800000">
              <a:off x="1108513" y="2428250"/>
              <a:ext cx="1342475" cy="1476672"/>
              <a:chOff x="-267850" y="2060663"/>
              <a:chExt cx="1342475" cy="1476672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" name="Google Shape;162;p16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3" name="Google Shape;163;p16"/>
              <p:cNvCxnSpPr/>
              <p:nvPr/>
            </p:nvCxnSpPr>
            <p:spPr>
              <a:xfrm flipH="1" rot="10800000">
                <a:off x="-267850" y="2440006"/>
                <a:ext cx="536100" cy="6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4" name="Google Shape;164;p16"/>
            <p:cNvSpPr txBox="1"/>
            <p:nvPr/>
          </p:nvSpPr>
          <p:spPr>
            <a:xfrm>
              <a:off x="1779527" y="3218059"/>
              <a:ext cx="7422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latin typeface="Righteous"/>
                  <a:ea typeface="Righteous"/>
                  <a:cs typeface="Righteous"/>
                  <a:sym typeface="Righteous"/>
                </a:rPr>
                <a:t>ES</a:t>
              </a:r>
              <a:endParaRPr sz="2800">
                <a:latin typeface="Righteous"/>
                <a:ea typeface="Righteous"/>
                <a:cs typeface="Righteous"/>
                <a:sym typeface="Righteous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16525" y="2829163"/>
            <a:ext cx="1607400" cy="2003213"/>
            <a:chOff x="16525" y="2829163"/>
            <a:chExt cx="1607400" cy="2003213"/>
          </a:xfrm>
        </p:grpSpPr>
        <p:sp>
          <p:nvSpPr>
            <p:cNvPr id="166" name="Google Shape;166;p16"/>
            <p:cNvSpPr txBox="1"/>
            <p:nvPr/>
          </p:nvSpPr>
          <p:spPr>
            <a:xfrm>
              <a:off x="16525" y="4535075"/>
              <a:ext cx="160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BF9000"/>
                  </a:solidFill>
                  <a:latin typeface="Quicksand"/>
                  <a:ea typeface="Quicksand"/>
                  <a:cs typeface="Quicksand"/>
                  <a:sym typeface="Quicksand"/>
                </a:rPr>
                <a:t>Javascript</a:t>
              </a:r>
              <a:endParaRPr b="1" sz="2000">
                <a:solidFill>
                  <a:srgbClr val="BF9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504325" y="2829163"/>
              <a:ext cx="6783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latin typeface="Quicksand"/>
                  <a:ea typeface="Quicksand"/>
                  <a:cs typeface="Quicksand"/>
                  <a:sym typeface="Quicksand"/>
                </a:rPr>
                <a:t>1995</a:t>
              </a:r>
              <a:endParaRPr b="1" i="1" sz="16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168" name="Google Shape;168;p16"/>
            <p:cNvGrpSpPr/>
            <p:nvPr/>
          </p:nvGrpSpPr>
          <p:grpSpPr>
            <a:xfrm>
              <a:off x="100450" y="3127463"/>
              <a:ext cx="1050375" cy="1476672"/>
              <a:chOff x="24250" y="2060663"/>
              <a:chExt cx="1050375" cy="1476672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253825" y="2060663"/>
                <a:ext cx="820800" cy="820800"/>
              </a:xfrm>
              <a:prstGeom prst="arc">
                <a:avLst>
                  <a:gd fmla="val 5138315" name="adj1"/>
                  <a:gd fmla="val 11101612" name="adj2"/>
                </a:avLst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0" name="Google Shape;170;p16"/>
              <p:cNvCxnSpPr/>
              <p:nvPr/>
            </p:nvCxnSpPr>
            <p:spPr>
              <a:xfrm>
                <a:off x="697935" y="2866234"/>
                <a:ext cx="0" cy="67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1" name="Google Shape;171;p16"/>
              <p:cNvCxnSpPr/>
              <p:nvPr/>
            </p:nvCxnSpPr>
            <p:spPr>
              <a:xfrm>
                <a:off x="24250" y="2439875"/>
                <a:ext cx="243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2" name="Google Shape;172;p16"/>
            <p:cNvSpPr/>
            <p:nvPr/>
          </p:nvSpPr>
          <p:spPr>
            <a:xfrm>
              <a:off x="434975" y="3173956"/>
              <a:ext cx="678300" cy="6783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3780000" dist="47625">
                <a:srgbClr val="000000">
                  <a:alpha val="5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512922" y="3208464"/>
              <a:ext cx="7422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F1C232"/>
                  </a:solidFill>
                  <a:latin typeface="Righteous"/>
                  <a:ea typeface="Righteous"/>
                  <a:cs typeface="Righteous"/>
                  <a:sym typeface="Righteous"/>
                </a:rPr>
                <a:t>JS</a:t>
              </a:r>
              <a:endParaRPr sz="2800">
                <a:solidFill>
                  <a:srgbClr val="F1C232"/>
                </a:solidFill>
                <a:latin typeface="Righteous"/>
                <a:ea typeface="Righteous"/>
                <a:cs typeface="Righteous"/>
                <a:sym typeface="Righteous"/>
              </a:endParaRPr>
            </a:p>
          </p:txBody>
        </p:sp>
      </p:grpSp>
      <p:sp>
        <p:nvSpPr>
          <p:cNvPr id="174" name="Google Shape;174;p16"/>
          <p:cNvSpPr txBox="1"/>
          <p:nvPr/>
        </p:nvSpPr>
        <p:spPr>
          <a:xfrm>
            <a:off x="-136700" y="-8975"/>
            <a:ext cx="8184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Timeline of JavaScript and its Frameworks and Libraries</a:t>
            </a:r>
            <a:endParaRPr sz="2600"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175" name="Google Shape;175;p16"/>
          <p:cNvGrpSpPr/>
          <p:nvPr/>
        </p:nvGrpSpPr>
        <p:grpSpPr>
          <a:xfrm>
            <a:off x="7761175" y="545200"/>
            <a:ext cx="1296725" cy="1870000"/>
            <a:chOff x="7761175" y="545200"/>
            <a:chExt cx="1296725" cy="1870000"/>
          </a:xfrm>
        </p:grpSpPr>
        <p:pic>
          <p:nvPicPr>
            <p:cNvPr descr="Image result for brendan eich" id="176" name="Google Shape;176;p16"/>
            <p:cNvPicPr preferRelativeResize="0"/>
            <p:nvPr/>
          </p:nvPicPr>
          <p:blipFill rotWithShape="1">
            <a:blip r:embed="rId7">
              <a:alphaModFix/>
            </a:blip>
            <a:srcRect b="0" l="0" r="65053" t="0"/>
            <a:stretch/>
          </p:blipFill>
          <p:spPr>
            <a:xfrm>
              <a:off x="7761175" y="545200"/>
              <a:ext cx="1231557" cy="165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6"/>
            <p:cNvSpPr txBox="1"/>
            <p:nvPr/>
          </p:nvSpPr>
          <p:spPr>
            <a:xfrm>
              <a:off x="7763400" y="2117900"/>
              <a:ext cx="12945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ighteous"/>
                  <a:ea typeface="Righteous"/>
                  <a:cs typeface="Righteous"/>
                  <a:sym typeface="Righteous"/>
                </a:rPr>
                <a:t>Brendan Eich</a:t>
              </a:r>
              <a:endParaRPr>
                <a:latin typeface="Righteous"/>
                <a:ea typeface="Righteous"/>
                <a:cs typeface="Righteous"/>
                <a:sym typeface="Righteous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2948050" y="2869437"/>
            <a:ext cx="2277300" cy="1548613"/>
            <a:chOff x="55875" y="1025462"/>
            <a:chExt cx="2277300" cy="1548613"/>
          </a:xfrm>
        </p:grpSpPr>
        <p:pic>
          <p:nvPicPr>
            <p:cNvPr descr="Image result for sun microsystems" id="179" name="Google Shape;179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7700" y="1131875"/>
              <a:ext cx="1121251" cy="49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descr="Image result for netscape" id="180" name="Google Shape;180;p16"/>
            <p:cNvPicPr preferRelativeResize="0"/>
            <p:nvPr/>
          </p:nvPicPr>
          <p:blipFill rotWithShape="1">
            <a:blip r:embed="rId9">
              <a:alphaModFix/>
            </a:blip>
            <a:srcRect b="10474" l="11866" r="11866" t="10474"/>
            <a:stretch/>
          </p:blipFill>
          <p:spPr>
            <a:xfrm>
              <a:off x="1370250" y="1025462"/>
              <a:ext cx="605107" cy="62721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grpSp>
          <p:nvGrpSpPr>
            <p:cNvPr id="181" name="Google Shape;181;p16"/>
            <p:cNvGrpSpPr/>
            <p:nvPr/>
          </p:nvGrpSpPr>
          <p:grpSpPr>
            <a:xfrm>
              <a:off x="55875" y="1879875"/>
              <a:ext cx="2277300" cy="694200"/>
              <a:chOff x="2802775" y="1354075"/>
              <a:chExt cx="2277300" cy="6942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2802775" y="1354075"/>
                <a:ext cx="2277300" cy="694200"/>
              </a:xfrm>
              <a:prstGeom prst="roundRect">
                <a:avLst>
                  <a:gd fmla="val 10320" name="adj"/>
                </a:avLst>
              </a:prstGeom>
              <a:solidFill>
                <a:srgbClr val="BF900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 txBox="1"/>
              <p:nvPr/>
            </p:nvSpPr>
            <p:spPr>
              <a:xfrm>
                <a:off x="2946089" y="1457589"/>
                <a:ext cx="2000700" cy="456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30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JavaScript</a:t>
                </a:r>
                <a:endParaRPr b="1" sz="2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84" name="Google Shape;184;p16"/>
          <p:cNvGrpSpPr/>
          <p:nvPr/>
        </p:nvGrpSpPr>
        <p:grpSpPr>
          <a:xfrm>
            <a:off x="6169675" y="2848963"/>
            <a:ext cx="2277300" cy="1589549"/>
            <a:chOff x="3307350" y="1025451"/>
            <a:chExt cx="2277300" cy="1589549"/>
          </a:xfrm>
        </p:grpSpPr>
        <p:pic>
          <p:nvPicPr>
            <p:cNvPr descr="Image result for internet explorer" id="185" name="Google Shape;185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651625" y="1025451"/>
              <a:ext cx="805550" cy="8055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grpSp>
          <p:nvGrpSpPr>
            <p:cNvPr id="186" name="Google Shape;186;p16"/>
            <p:cNvGrpSpPr/>
            <p:nvPr/>
          </p:nvGrpSpPr>
          <p:grpSpPr>
            <a:xfrm>
              <a:off x="3307350" y="1920800"/>
              <a:ext cx="2277300" cy="694200"/>
              <a:chOff x="2802775" y="1354075"/>
              <a:chExt cx="2277300" cy="69420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2802775" y="1354075"/>
                <a:ext cx="2277300" cy="694200"/>
              </a:xfrm>
              <a:prstGeom prst="roundRect">
                <a:avLst>
                  <a:gd fmla="val 10320" name="adj"/>
                </a:avLst>
              </a:prstGeom>
              <a:solidFill>
                <a:srgbClr val="0B539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 txBox="1"/>
              <p:nvPr/>
            </p:nvSpPr>
            <p:spPr>
              <a:xfrm>
                <a:off x="2946089" y="1457589"/>
                <a:ext cx="2000700" cy="456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30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JScript</a:t>
                </a:r>
                <a:endParaRPr b="1" sz="2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pic>
          <p:nvPicPr>
            <p:cNvPr descr="Image result for microsoft" id="189" name="Google Shape;189;p16"/>
            <p:cNvPicPr preferRelativeResize="0"/>
            <p:nvPr/>
          </p:nvPicPr>
          <p:blipFill rotWithShape="1">
            <a:blip r:embed="rId11">
              <a:alphaModFix/>
            </a:blip>
            <a:srcRect b="30824" l="4782" r="56868" t="22767"/>
            <a:stretch/>
          </p:blipFill>
          <p:spPr>
            <a:xfrm>
              <a:off x="3527773" y="1114612"/>
              <a:ext cx="1163653" cy="6272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90" name="Google Shape;190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94150" y="1070605"/>
            <a:ext cx="3055025" cy="8191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1218900" y="91500"/>
            <a:ext cx="6706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Montserrat"/>
                <a:ea typeface="Montserrat"/>
                <a:cs typeface="Montserrat"/>
                <a:sym typeface="Montserrat"/>
              </a:rPr>
              <a:t>Using JavaScript on</a:t>
            </a:r>
            <a:endParaRPr b="1"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node.js | Java Tutorial Network"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24" y="1150125"/>
            <a:ext cx="1809701" cy="7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>
            <a:off x="984788" y="810625"/>
            <a:ext cx="2262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Montserrat"/>
                <a:ea typeface="Montserrat"/>
                <a:cs typeface="Montserrat"/>
                <a:sym typeface="Montserrat"/>
              </a:rPr>
              <a:t>Client Side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900725" y="825225"/>
            <a:ext cx="2262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Montserrat"/>
                <a:ea typeface="Montserrat"/>
                <a:cs typeface="Montserrat"/>
                <a:sym typeface="Montserrat"/>
              </a:rPr>
              <a:t>Server Side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17"/>
          <p:cNvCxnSpPr/>
          <p:nvPr/>
        </p:nvCxnSpPr>
        <p:spPr>
          <a:xfrm>
            <a:off x="4524250" y="903600"/>
            <a:ext cx="0" cy="370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17"/>
          <p:cNvPicPr preferRelativeResize="0"/>
          <p:nvPr/>
        </p:nvPicPr>
        <p:blipFill rotWithShape="1">
          <a:blip r:embed="rId4">
            <a:alphaModFix/>
          </a:blip>
          <a:srcRect b="51139" l="0" r="0" t="10634"/>
          <a:stretch/>
        </p:blipFill>
        <p:spPr>
          <a:xfrm>
            <a:off x="794150" y="1258850"/>
            <a:ext cx="2643274" cy="5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>
            <a:off x="369750" y="1935925"/>
            <a:ext cx="38361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Client side means running JavaScript on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Browser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in the form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script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file.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5065575" y="1969800"/>
            <a:ext cx="38361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Server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side means running JavaScript on a server using a runtime environment such as Node in the form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script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file.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1251025" y="293700"/>
            <a:ext cx="6706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Bree Serif"/>
                <a:ea typeface="Bree Serif"/>
                <a:cs typeface="Bree Serif"/>
                <a:sym typeface="Bree Serif"/>
              </a:rPr>
              <a:t>Writing and Executing Javascript code on a Server</a:t>
            </a:r>
            <a:endParaRPr sz="31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descr="Develop node js server by Fahidnasir"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50687" t="0"/>
          <a:stretch/>
        </p:blipFill>
        <p:spPr>
          <a:xfrm>
            <a:off x="364675" y="1142875"/>
            <a:ext cx="2750899" cy="356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.js | Java Tutorial Network" id="209" name="Google Shape;2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000" y="1997300"/>
            <a:ext cx="5364325" cy="23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276125" y="280250"/>
            <a:ext cx="67062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Alata"/>
                <a:ea typeface="Alata"/>
                <a:cs typeface="Alata"/>
                <a:sym typeface="Alata"/>
              </a:rPr>
              <a:t>Data Types</a:t>
            </a:r>
            <a:endParaRPr b="1" sz="3100"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215" name="Google Shape;215;p19"/>
          <p:cNvGrpSpPr/>
          <p:nvPr/>
        </p:nvGrpSpPr>
        <p:grpSpPr>
          <a:xfrm>
            <a:off x="480313" y="1220325"/>
            <a:ext cx="8474226" cy="517800"/>
            <a:chOff x="479575" y="1372725"/>
            <a:chExt cx="8236200" cy="517800"/>
          </a:xfrm>
        </p:grpSpPr>
        <p:sp>
          <p:nvSpPr>
            <p:cNvPr id="216" name="Google Shape;216;p19"/>
            <p:cNvSpPr/>
            <p:nvPr/>
          </p:nvSpPr>
          <p:spPr>
            <a:xfrm>
              <a:off x="479575" y="1372725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2221125" y="1427375"/>
              <a:ext cx="64689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All the Integers and float data are included in number. Ex. 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23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23.43, -43</a:t>
              </a:r>
              <a:endParaRPr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479575" y="1372725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1.	</a:t>
              </a: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Number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453896" y="1927881"/>
            <a:ext cx="8474276" cy="517800"/>
            <a:chOff x="453900" y="2147350"/>
            <a:chExt cx="8236249" cy="517800"/>
          </a:xfrm>
        </p:grpSpPr>
        <p:sp>
          <p:nvSpPr>
            <p:cNvPr id="220" name="Google Shape;220;p19"/>
            <p:cNvSpPr/>
            <p:nvPr/>
          </p:nvSpPr>
          <p:spPr>
            <a:xfrm>
              <a:off x="453900" y="2147350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2195449" y="2201994"/>
              <a:ext cx="64947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All the characters and text are considered as string in JS. Ex. 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‘abc’ ,  “xyz”</a:t>
              </a:r>
              <a:endParaRPr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53900" y="2147350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2.	String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453896" y="2635438"/>
            <a:ext cx="8474226" cy="517800"/>
            <a:chOff x="453900" y="2989125"/>
            <a:chExt cx="8236200" cy="517800"/>
          </a:xfrm>
        </p:grpSpPr>
        <p:sp>
          <p:nvSpPr>
            <p:cNvPr id="224" name="Google Shape;224;p19"/>
            <p:cNvSpPr/>
            <p:nvPr/>
          </p:nvSpPr>
          <p:spPr>
            <a:xfrm>
              <a:off x="453900" y="2989125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5" name="Google Shape;225;p19"/>
            <p:cNvSpPr txBox="1"/>
            <p:nvPr/>
          </p:nvSpPr>
          <p:spPr>
            <a:xfrm>
              <a:off x="2195450" y="3043763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 can have only two value i.e., 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true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or 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false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53900" y="2989125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3.	Boolean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7" name="Google Shape;227;p19"/>
          <p:cNvGrpSpPr/>
          <p:nvPr/>
        </p:nvGrpSpPr>
        <p:grpSpPr>
          <a:xfrm>
            <a:off x="453896" y="3342994"/>
            <a:ext cx="8474226" cy="517800"/>
            <a:chOff x="453900" y="2989125"/>
            <a:chExt cx="8236200" cy="517800"/>
          </a:xfrm>
        </p:grpSpPr>
        <p:sp>
          <p:nvSpPr>
            <p:cNvPr id="228" name="Google Shape;228;p19"/>
            <p:cNvSpPr/>
            <p:nvPr/>
          </p:nvSpPr>
          <p:spPr>
            <a:xfrm>
              <a:off x="453900" y="2989125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2195450" y="3043763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When a variable is defined but has no value then its null.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53900" y="2989125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4.	null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453896" y="4050550"/>
            <a:ext cx="8474226" cy="517800"/>
            <a:chOff x="453900" y="2989125"/>
            <a:chExt cx="8236200" cy="517800"/>
          </a:xfrm>
        </p:grpSpPr>
        <p:sp>
          <p:nvSpPr>
            <p:cNvPr id="232" name="Google Shape;232;p19"/>
            <p:cNvSpPr/>
            <p:nvPr/>
          </p:nvSpPr>
          <p:spPr>
            <a:xfrm>
              <a:off x="453900" y="2989125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2195450" y="3043763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When a variable has not been defined then is it undefined.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53900" y="2989125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5.   undefined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/>
        </p:nvSpPr>
        <p:spPr>
          <a:xfrm>
            <a:off x="352325" y="280250"/>
            <a:ext cx="67062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Alata"/>
                <a:ea typeface="Alata"/>
                <a:cs typeface="Alata"/>
                <a:sym typeface="Alata"/>
              </a:rPr>
              <a:t>Definition Keywords</a:t>
            </a:r>
            <a:endParaRPr b="1" sz="3100"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240" name="Google Shape;240;p20"/>
          <p:cNvGrpSpPr/>
          <p:nvPr/>
        </p:nvGrpSpPr>
        <p:grpSpPr>
          <a:xfrm>
            <a:off x="479575" y="1220325"/>
            <a:ext cx="8236200" cy="517800"/>
            <a:chOff x="479575" y="1372725"/>
            <a:chExt cx="8236200" cy="517800"/>
          </a:xfrm>
        </p:grpSpPr>
        <p:sp>
          <p:nvSpPr>
            <p:cNvPr id="241" name="Google Shape;241;p20"/>
            <p:cNvSpPr/>
            <p:nvPr/>
          </p:nvSpPr>
          <p:spPr>
            <a:xfrm>
              <a:off x="479575" y="1372725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2221125" y="1427363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Function Scoped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keyword used to declare variables.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479575" y="1372725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1.	var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453900" y="1994950"/>
            <a:ext cx="8236200" cy="517800"/>
            <a:chOff x="453900" y="2147350"/>
            <a:chExt cx="8236200" cy="517800"/>
          </a:xfrm>
        </p:grpSpPr>
        <p:sp>
          <p:nvSpPr>
            <p:cNvPr id="245" name="Google Shape;245;p20"/>
            <p:cNvSpPr/>
            <p:nvPr/>
          </p:nvSpPr>
          <p:spPr>
            <a:xfrm>
              <a:off x="453900" y="2147350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2195450" y="2201988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Block</a:t>
              </a: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Scoped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keyword used to declare variables.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53900" y="2147350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2.	let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453900" y="2836725"/>
            <a:ext cx="8236200" cy="517800"/>
            <a:chOff x="453900" y="2989125"/>
            <a:chExt cx="8236200" cy="517800"/>
          </a:xfrm>
        </p:grpSpPr>
        <p:sp>
          <p:nvSpPr>
            <p:cNvPr id="249" name="Google Shape;249;p20"/>
            <p:cNvSpPr/>
            <p:nvPr/>
          </p:nvSpPr>
          <p:spPr>
            <a:xfrm>
              <a:off x="453900" y="2989125"/>
              <a:ext cx="8236200" cy="5178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Source Code Pro"/>
                <a:buAutoNum type="arabicPeriod"/>
              </a:pPr>
              <a:r>
                <a:rPr lang="en-GB">
                  <a:latin typeface="Source Code Pro"/>
                  <a:ea typeface="Source Code Pro"/>
                  <a:cs typeface="Source Code Pro"/>
                  <a:sym typeface="Source Code Pro"/>
                </a:rPr>
                <a:t>Number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2195450" y="3043763"/>
              <a:ext cx="6165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Block Scoped</a:t>
              </a:r>
              <a:r>
                <a:rPr lang="en-GB">
                  <a:solidFill>
                    <a:srgbClr val="674E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keyword used to declare constants.</a:t>
              </a:r>
              <a:endParaRPr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53900" y="2989125"/>
              <a:ext cx="1714500" cy="517800"/>
            </a:xfrm>
            <a:prstGeom prst="roundRect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3.	const</a:t>
              </a:r>
              <a:endPara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9" y="1856313"/>
            <a:ext cx="401001" cy="3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9" y="2694513"/>
            <a:ext cx="401001" cy="3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/>
        </p:nvSpPr>
        <p:spPr>
          <a:xfrm>
            <a:off x="276125" y="280250"/>
            <a:ext cx="67062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latin typeface="Alata"/>
                <a:ea typeface="Alata"/>
                <a:cs typeface="Alata"/>
                <a:sym typeface="Alata"/>
              </a:rPr>
              <a:t>Conditions</a:t>
            </a:r>
            <a:endParaRPr b="1" sz="31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76125" y="1042250"/>
            <a:ext cx="8632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025" y="1491900"/>
            <a:ext cx="4717975" cy="27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 txBox="1"/>
          <p:nvPr/>
        </p:nvSpPr>
        <p:spPr>
          <a:xfrm>
            <a:off x="1015250" y="1008525"/>
            <a:ext cx="759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Syntax of Conditions is same as C or Java.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