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C784CD-EBDC-4FB6-B6FC-8B3626A3C389}">
  <a:tblStyle styleId="{41C784CD-EBDC-4FB6-B6FC-8B3626A3C3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30e599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30e599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0931c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0931c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0a950b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0a950b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0931c3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0931c3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3fd1fae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3fd1fae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0931c3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b0931c3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3fd1fae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3fd1fae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49a91cb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49a91c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02f70c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02f70c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02f70c4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02f70c4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92320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092320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02f70c4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02f70c4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0931c1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0931c1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0931c1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0931c1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3fd1fa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3fd1fa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44246" y="4596200"/>
            <a:ext cx="395819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Transparent Background | PNG Mart" id="10" name="Google Shape;10;p1"/>
          <p:cNvPicPr preferRelativeResize="0"/>
          <p:nvPr/>
        </p:nvPicPr>
        <p:blipFill rotWithShape="1">
          <a:blip r:embed="rId2">
            <a:alphaModFix/>
          </a:blip>
          <a:srcRect b="0" l="23699" r="23704" t="0"/>
          <a:stretch/>
        </p:blipFill>
        <p:spPr>
          <a:xfrm>
            <a:off x="732555" y="4593346"/>
            <a:ext cx="395825" cy="376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645407" y="4596875"/>
            <a:ext cx="0" cy="381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1049550" y="3224225"/>
            <a:ext cx="70449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Montserrat"/>
                <a:ea typeface="Montserrat"/>
                <a:cs typeface="Montserrat"/>
                <a:sym typeface="Montserrat"/>
              </a:rPr>
              <a:t>Lecture 2 : </a:t>
            </a:r>
            <a:r>
              <a:rPr lang="en-GB" sz="2700">
                <a:latin typeface="Montserrat"/>
                <a:ea typeface="Montserrat"/>
                <a:cs typeface="Montserrat"/>
                <a:sym typeface="Montserrat"/>
              </a:rPr>
              <a:t>Data Types &amp; Variables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400" y="1733488"/>
            <a:ext cx="4879699" cy="16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657" y="485650"/>
            <a:ext cx="1133800" cy="11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Python Operators</a:t>
            </a:r>
            <a:endParaRPr b="1"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664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Arithmetic Operators</a:t>
            </a:r>
            <a:endParaRPr b="1"/>
          </a:p>
        </p:txBody>
      </p:sp>
      <p:sp>
        <p:nvSpPr>
          <p:cNvPr id="156" name="Google Shape;156;p22"/>
          <p:cNvSpPr txBox="1"/>
          <p:nvPr/>
        </p:nvSpPr>
        <p:spPr>
          <a:xfrm>
            <a:off x="363425" y="1192825"/>
            <a:ext cx="2321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Addition : </a:t>
            </a:r>
            <a:r>
              <a:rPr b="1" lang="en-GB" sz="1800"/>
              <a:t>+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Subtraction</a:t>
            </a:r>
            <a:r>
              <a:rPr lang="en-GB" sz="1800"/>
              <a:t> : </a:t>
            </a:r>
            <a:r>
              <a:rPr b="1" lang="en-GB" sz="1800"/>
              <a:t>-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Product : </a:t>
            </a:r>
            <a:r>
              <a:rPr b="1" lang="en-GB" sz="1800"/>
              <a:t>*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Exponent : </a:t>
            </a:r>
            <a:r>
              <a:rPr b="1" lang="en-GB" sz="1800"/>
              <a:t>**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36138" l="11604" r="50246" t="24030"/>
          <a:stretch/>
        </p:blipFill>
        <p:spPr>
          <a:xfrm>
            <a:off x="3512975" y="790775"/>
            <a:ext cx="5188301" cy="4062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2"/>
          <p:cNvCxnSpPr/>
          <p:nvPr/>
        </p:nvCxnSpPr>
        <p:spPr>
          <a:xfrm>
            <a:off x="337200" y="636725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2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Python Operators</a:t>
            </a:r>
            <a:endParaRPr b="1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M</a:t>
            </a:r>
            <a:r>
              <a:rPr b="1" lang="en-GB"/>
              <a:t>o</a:t>
            </a:r>
            <a:r>
              <a:rPr b="1" lang="en-GB"/>
              <a:t>re </a:t>
            </a:r>
            <a:r>
              <a:rPr b="1" lang="en-GB"/>
              <a:t>Arithmetic Operators</a:t>
            </a:r>
            <a:endParaRPr b="1"/>
          </a:p>
        </p:txBody>
      </p:sp>
      <p:sp>
        <p:nvSpPr>
          <p:cNvPr id="166" name="Google Shape;166;p23"/>
          <p:cNvSpPr txBox="1"/>
          <p:nvPr/>
        </p:nvSpPr>
        <p:spPr>
          <a:xfrm>
            <a:off x="363425" y="1421425"/>
            <a:ext cx="2321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Division : 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Integer Division : //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Modulus : %</a:t>
            </a:r>
            <a:endParaRPr sz="1800"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7186" l="11683" r="56394" t="63180"/>
          <a:stretch/>
        </p:blipFill>
        <p:spPr>
          <a:xfrm>
            <a:off x="3757945" y="872328"/>
            <a:ext cx="4907305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3"/>
          <p:cNvCxnSpPr/>
          <p:nvPr/>
        </p:nvCxnSpPr>
        <p:spPr>
          <a:xfrm>
            <a:off x="337200" y="712925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3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Python Operators</a:t>
            </a:r>
            <a:endParaRPr b="1"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59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Comparison</a:t>
            </a:r>
            <a:r>
              <a:rPr b="1" lang="en-GB"/>
              <a:t> Operators</a:t>
            </a:r>
            <a:endParaRPr b="1"/>
          </a:p>
        </p:txBody>
      </p:sp>
      <p:sp>
        <p:nvSpPr>
          <p:cNvPr id="176" name="Google Shape;176;p24"/>
          <p:cNvSpPr txBox="1"/>
          <p:nvPr/>
        </p:nvSpPr>
        <p:spPr>
          <a:xfrm>
            <a:off x="202225" y="1802425"/>
            <a:ext cx="29805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Greater than, less than</a:t>
            </a:r>
            <a:r>
              <a:rPr lang="en-GB" sz="1600"/>
              <a:t> : </a:t>
            </a:r>
            <a:r>
              <a:rPr b="1" lang="en-GB" sz="1600"/>
              <a:t>&gt;, &lt;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Equals : 	</a:t>
            </a:r>
            <a:r>
              <a:rPr b="1" lang="en-GB" sz="1600"/>
              <a:t>== </a:t>
            </a:r>
            <a:endParaRPr b="1"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&lt;= 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&gt;= 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!= or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77" name="Google Shape;177;p24"/>
          <p:cNvCxnSpPr/>
          <p:nvPr/>
        </p:nvCxnSpPr>
        <p:spPr>
          <a:xfrm>
            <a:off x="337200" y="817575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24618" l="7694" r="64971" t="31961"/>
          <a:stretch/>
        </p:blipFill>
        <p:spPr>
          <a:xfrm>
            <a:off x="4572000" y="993525"/>
            <a:ext cx="3366001" cy="40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operator</a:t>
            </a:r>
            <a:endParaRPr/>
          </a:p>
        </p:txBody>
      </p:sp>
      <p:graphicFrame>
        <p:nvGraphicFramePr>
          <p:cNvPr id="185" name="Google Shape;185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{41C784CD-EBDC-4FB6-B6FC-8B3626A3C389}</a:tableStyleId>
              </a:tblPr>
              <a:tblGrid>
                <a:gridCol w="719250"/>
                <a:gridCol w="719250"/>
                <a:gridCol w="719250"/>
              </a:tblGrid>
              <a:tr h="5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Exp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Exp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25"/>
          <p:cNvGraphicFramePr/>
          <p:nvPr/>
        </p:nvGraphicFramePr>
        <p:xfrm>
          <a:off x="37851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{41C784CD-EBDC-4FB6-B6FC-8B3626A3C389}</a:tableStyleId>
              </a:tblPr>
              <a:tblGrid>
                <a:gridCol w="719250"/>
                <a:gridCol w="719250"/>
                <a:gridCol w="719250"/>
              </a:tblGrid>
              <a:tr h="5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Exp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Exp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7" name="Google Shape;187;p25"/>
          <p:cNvGraphicFramePr/>
          <p:nvPr/>
        </p:nvGraphicFramePr>
        <p:xfrm>
          <a:off x="65101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{41C784CD-EBDC-4FB6-B6FC-8B3626A3C389}</a:tableStyleId>
              </a:tblPr>
              <a:tblGrid>
                <a:gridCol w="719250"/>
                <a:gridCol w="719250"/>
              </a:tblGrid>
              <a:tr h="5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Exp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False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19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Python Operators</a:t>
            </a:r>
            <a:endParaRPr b="1"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159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Logical</a:t>
            </a:r>
            <a:r>
              <a:rPr b="1" lang="en-GB"/>
              <a:t> Operators</a:t>
            </a:r>
            <a:endParaRPr b="1"/>
          </a:p>
        </p:txBody>
      </p:sp>
      <p:sp>
        <p:nvSpPr>
          <p:cNvPr id="194" name="Google Shape;194;p26"/>
          <p:cNvSpPr txBox="1"/>
          <p:nvPr/>
        </p:nvSpPr>
        <p:spPr>
          <a:xfrm>
            <a:off x="202225" y="1802425"/>
            <a:ext cx="29805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OR operator</a:t>
            </a:r>
            <a:r>
              <a:rPr lang="en-GB" sz="1600"/>
              <a:t> : </a:t>
            </a:r>
            <a:r>
              <a:rPr b="1" lang="en-GB" sz="1600"/>
              <a:t>‘or’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AND Operator : </a:t>
            </a:r>
            <a:r>
              <a:rPr b="1" lang="en-GB" sz="1600"/>
              <a:t>‘and’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NOT operator : </a:t>
            </a:r>
            <a:r>
              <a:rPr b="1" lang="en-GB" sz="1600"/>
              <a:t>‘not’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95" name="Google Shape;195;p26"/>
          <p:cNvCxnSpPr/>
          <p:nvPr/>
        </p:nvCxnSpPr>
        <p:spPr>
          <a:xfrm>
            <a:off x="337200" y="817575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17093" l="11624" r="49262" t="29573"/>
          <a:stretch/>
        </p:blipFill>
        <p:spPr>
          <a:xfrm>
            <a:off x="4044475" y="446250"/>
            <a:ext cx="4903974" cy="46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Membership operator &amp; identity operator</a:t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646050" y="1267250"/>
            <a:ext cx="246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s --  identity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Used for checking if 2 variables share same memory location or not, it will return either true or false.</a:t>
            </a:r>
            <a:endParaRPr b="1"/>
          </a:p>
        </p:txBody>
      </p:sp>
      <p:sp>
        <p:nvSpPr>
          <p:cNvPr id="204" name="Google Shape;204;p27"/>
          <p:cNvSpPr txBox="1"/>
          <p:nvPr/>
        </p:nvSpPr>
        <p:spPr>
          <a:xfrm>
            <a:off x="3660925" y="1267250"/>
            <a:ext cx="2749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-- membership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Used for checking a value is a member of a sequence or not, returns True or False.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Very useful in programming because it removes the need of loops for searching simple values in a sequence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261375" y="2850375"/>
            <a:ext cx="5732700" cy="2033100"/>
          </a:xfrm>
          <a:prstGeom prst="roundRect">
            <a:avLst>
              <a:gd fmla="val 5653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80525" y="2919650"/>
            <a:ext cx="3144900" cy="17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Quattrocento Sans"/>
                <a:ea typeface="Quattrocento Sans"/>
                <a:cs typeface="Quattrocento Sans"/>
                <a:sym typeface="Quattrocento Sans"/>
              </a:rPr>
              <a:t>Jupyter Notebook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651" y="-3650"/>
            <a:ext cx="5337548" cy="27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317850" y="2919650"/>
            <a:ext cx="5622900" cy="179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7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Jupyter Notebook is a web application for live coding, equations, visualizations and narrative text. </a:t>
            </a:r>
            <a:endParaRPr b="1" sz="17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17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very popular among Data Scientists for creating interactive Data Analysis and Machine Learning projects.</a:t>
            </a:r>
            <a:endParaRPr b="1" sz="17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Python Program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/>
              <a:t>Output</a:t>
            </a:r>
            <a:r>
              <a:rPr b="1" lang="en-GB" sz="2000"/>
              <a:t> in Python:</a:t>
            </a:r>
            <a:endParaRPr b="1" sz="2000"/>
          </a:p>
        </p:txBody>
      </p:sp>
      <p:sp>
        <p:nvSpPr>
          <p:cNvPr id="74" name="Google Shape;74;p15"/>
          <p:cNvSpPr txBox="1"/>
          <p:nvPr/>
        </p:nvSpPr>
        <p:spPr>
          <a:xfrm>
            <a:off x="153025" y="4427725"/>
            <a:ext cx="80571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print()</a:t>
            </a:r>
            <a:r>
              <a:rPr lang="en-GB" sz="1800"/>
              <a:t> function is used to output anything on screen.</a:t>
            </a:r>
            <a:endParaRPr sz="180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33399" t="0"/>
          <a:stretch/>
        </p:blipFill>
        <p:spPr>
          <a:xfrm>
            <a:off x="813500" y="1145925"/>
            <a:ext cx="7868700" cy="330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513050" y="560525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Data Types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200"/>
              <a:t>Integer</a:t>
            </a:r>
            <a:endParaRPr b="1" sz="22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6825" l="0" r="74341" t="42574"/>
          <a:stretch/>
        </p:blipFill>
        <p:spPr>
          <a:xfrm>
            <a:off x="4645875" y="1503525"/>
            <a:ext cx="3780424" cy="268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337275" y="1097400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223100" y="2020200"/>
            <a:ext cx="46230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Represented by </a:t>
            </a:r>
            <a:r>
              <a:rPr b="1" lang="en-GB" sz="1800"/>
              <a:t>: int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Function for type conversion </a:t>
            </a:r>
            <a:r>
              <a:rPr b="1" lang="en-GB" sz="1800"/>
              <a:t>: int()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Data Types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/>
              <a:t>String</a:t>
            </a:r>
            <a:endParaRPr b="1" sz="2000"/>
          </a:p>
        </p:txBody>
      </p:sp>
      <p:cxnSp>
        <p:nvCxnSpPr>
          <p:cNvPr id="94" name="Google Shape;94;p17"/>
          <p:cNvCxnSpPr/>
          <p:nvPr/>
        </p:nvCxnSpPr>
        <p:spPr>
          <a:xfrm>
            <a:off x="413475" y="640200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299300" y="1258200"/>
            <a:ext cx="29979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Represented by :</a:t>
            </a:r>
            <a:r>
              <a:rPr b="1" lang="en-GB"/>
              <a:t> str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for type conversion :</a:t>
            </a:r>
            <a:r>
              <a:rPr b="1" lang="en-GB"/>
              <a:t> str()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Declaration:</a:t>
            </a:r>
            <a:r>
              <a:rPr b="1" lang="en-GB"/>
              <a:t> </a:t>
            </a:r>
            <a:endParaRPr b="1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29391" l="13500" r="53975" t="27175"/>
          <a:stretch/>
        </p:blipFill>
        <p:spPr>
          <a:xfrm>
            <a:off x="4743150" y="838950"/>
            <a:ext cx="4242601" cy="41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97525" y="2784225"/>
            <a:ext cx="35433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str1=’I am a string’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str2=”I am also a string”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str3=’ ’ ’I am a multiline string’ ’ ’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str4=”““I am also a multiline string”””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8" name="Google Shape;98;p17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Python type() Function</a:t>
            </a:r>
            <a:endParaRPr b="1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75" y="4389150"/>
            <a:ext cx="85206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 Python type() function can be used to get the datatype of any variable.</a:t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337275" y="1021200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18063" l="8859" r="15542" t="40016"/>
          <a:stretch/>
        </p:blipFill>
        <p:spPr>
          <a:xfrm>
            <a:off x="861528" y="1205275"/>
            <a:ext cx="7652948" cy="31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063150" y="1753175"/>
            <a:ext cx="1257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45818E"/>
                </a:solidFill>
              </a:rPr>
              <a:t>o</a:t>
            </a:r>
            <a:r>
              <a:rPr i="1" lang="en-GB">
                <a:solidFill>
                  <a:srgbClr val="45818E"/>
                </a:solidFill>
              </a:rPr>
              <a:t>f a variable</a:t>
            </a:r>
            <a:endParaRPr i="1">
              <a:solidFill>
                <a:srgbClr val="45818E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Basic Data Types</a:t>
            </a:r>
            <a:endParaRPr b="1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355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200"/>
              <a:t>Float</a:t>
            </a:r>
            <a:endParaRPr b="1" sz="2200"/>
          </a:p>
        </p:txBody>
      </p:sp>
      <p:cxnSp>
        <p:nvCxnSpPr>
          <p:cNvPr id="115" name="Google Shape;115;p19"/>
          <p:cNvCxnSpPr/>
          <p:nvPr/>
        </p:nvCxnSpPr>
        <p:spPr>
          <a:xfrm>
            <a:off x="337275" y="1097400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9"/>
          <p:cNvSpPr txBox="1"/>
          <p:nvPr/>
        </p:nvSpPr>
        <p:spPr>
          <a:xfrm>
            <a:off x="223100" y="1791600"/>
            <a:ext cx="46230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Represented by :</a:t>
            </a:r>
            <a:r>
              <a:rPr b="1" lang="en-GB" sz="1800"/>
              <a:t> float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Function for type conversion :</a:t>
            </a:r>
            <a:r>
              <a:rPr b="1" lang="en-GB" sz="1800"/>
              <a:t> float()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Range :</a:t>
            </a:r>
            <a:r>
              <a:rPr b="1" lang="en-GB" sz="1800"/>
              <a:t> 1.8 x 10</a:t>
            </a:r>
            <a:r>
              <a:rPr b="1" baseline="30000" lang="en-GB" sz="1800"/>
              <a:t>308</a:t>
            </a:r>
            <a:r>
              <a:rPr b="1" lang="en-GB" sz="1800"/>
              <a:t> to 1.8 x 10</a:t>
            </a:r>
            <a:r>
              <a:rPr b="1" baseline="30000" lang="en-GB" sz="1800"/>
              <a:t>-308</a:t>
            </a:r>
            <a:endParaRPr b="1" baseline="3000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Declaration:</a:t>
            </a:r>
            <a:r>
              <a:rPr b="1" lang="en-GB" sz="1800"/>
              <a:t> </a:t>
            </a:r>
            <a:r>
              <a:rPr b="1" lang="en-GB" sz="1800"/>
              <a:t>f = .4234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			f = 4320.34</a:t>
            </a:r>
            <a:endParaRPr b="1" sz="180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10769" l="13296" r="49037" t="57094"/>
          <a:stretch/>
        </p:blipFill>
        <p:spPr>
          <a:xfrm>
            <a:off x="4209300" y="1263875"/>
            <a:ext cx="4622999" cy="3532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Basic Data Types</a:t>
            </a:r>
            <a:endParaRPr b="1"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355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/>
              <a:t>Boolean</a:t>
            </a:r>
            <a:endParaRPr b="1" sz="2000"/>
          </a:p>
        </p:txBody>
      </p:sp>
      <p:cxnSp>
        <p:nvCxnSpPr>
          <p:cNvPr id="125" name="Google Shape;125;p20"/>
          <p:cNvCxnSpPr/>
          <p:nvPr/>
        </p:nvCxnSpPr>
        <p:spPr>
          <a:xfrm>
            <a:off x="337275" y="1097400"/>
            <a:ext cx="8469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0"/>
          <p:cNvSpPr txBox="1"/>
          <p:nvPr/>
        </p:nvSpPr>
        <p:spPr>
          <a:xfrm>
            <a:off x="223100" y="2020200"/>
            <a:ext cx="46230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Represented by : </a:t>
            </a:r>
            <a:r>
              <a:rPr b="1" lang="en-GB" sz="1800"/>
              <a:t>bool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Function  :</a:t>
            </a:r>
            <a:r>
              <a:rPr b="1" lang="en-GB" sz="1800"/>
              <a:t> bool()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Values : </a:t>
            </a:r>
            <a:r>
              <a:rPr b="1" lang="en-GB" sz="1800"/>
              <a:t>True, False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Declaration: </a:t>
            </a:r>
            <a:r>
              <a:rPr b="1" lang="en-GB" sz="1800"/>
              <a:t>var=True</a:t>
            </a:r>
            <a:endParaRPr b="1" sz="1800"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19314" l="8205" r="49103" t="43420"/>
          <a:stretch/>
        </p:blipFill>
        <p:spPr>
          <a:xfrm>
            <a:off x="3035576" y="1205275"/>
            <a:ext cx="5814300" cy="38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7607100" y="0"/>
            <a:ext cx="1536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digi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podium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39575" y="695725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None</a:t>
            </a:r>
            <a:endParaRPr b="1"/>
          </a:p>
        </p:txBody>
      </p:sp>
      <p:sp>
        <p:nvSpPr>
          <p:cNvPr id="135" name="Google Shape;135;p21"/>
          <p:cNvSpPr txBox="1"/>
          <p:nvPr/>
        </p:nvSpPr>
        <p:spPr>
          <a:xfrm>
            <a:off x="414125" y="1095925"/>
            <a:ext cx="9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lang="en-GB"/>
              <a:t> = </a:t>
            </a:r>
            <a:r>
              <a:rPr b="1" lang="en-GB"/>
              <a:t>None</a:t>
            </a:r>
            <a:endParaRPr b="1"/>
          </a:p>
        </p:txBody>
      </p:sp>
      <p:sp>
        <p:nvSpPr>
          <p:cNvPr id="136" name="Google Shape;136;p21"/>
          <p:cNvSpPr txBox="1"/>
          <p:nvPr/>
        </p:nvSpPr>
        <p:spPr>
          <a:xfrm>
            <a:off x="414125" y="1443775"/>
            <a:ext cx="9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r>
              <a:rPr lang="en-GB"/>
              <a:t> = </a:t>
            </a:r>
            <a:r>
              <a:rPr b="1" lang="en-GB"/>
              <a:t>None</a:t>
            </a:r>
            <a:endParaRPr b="1"/>
          </a:p>
        </p:txBody>
      </p:sp>
      <p:sp>
        <p:nvSpPr>
          <p:cNvPr id="137" name="Google Shape;137;p21"/>
          <p:cNvSpPr txBox="1"/>
          <p:nvPr/>
        </p:nvSpPr>
        <p:spPr>
          <a:xfrm>
            <a:off x="496925" y="1924150"/>
            <a:ext cx="9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type(x)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557125" y="1924150"/>
            <a:ext cx="14496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Nonetype</a:t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 flipH="1">
            <a:off x="3395750" y="8275"/>
            <a:ext cx="8400" cy="51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/>
          <p:nvPr/>
        </p:nvSpPr>
        <p:spPr>
          <a:xfrm>
            <a:off x="4112350" y="3511825"/>
            <a:ext cx="969000" cy="400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5275225" y="3511825"/>
            <a:ext cx="969000" cy="400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438100" y="3511825"/>
            <a:ext cx="969000" cy="400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600975" y="3511825"/>
            <a:ext cx="969000" cy="400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530913" y="2633875"/>
            <a:ext cx="969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693788" y="2633875"/>
            <a:ext cx="969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5856663" y="2633875"/>
            <a:ext cx="969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019538" y="2633875"/>
            <a:ext cx="969000" cy="400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129413" y="2633875"/>
            <a:ext cx="969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None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5397375" y="1714500"/>
            <a:ext cx="18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basic data 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