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6"/>
  </p:notesMasterIdLst>
  <p:handoutMasterIdLst>
    <p:handoutMasterId r:id="rId17"/>
  </p:handoutMasterIdLst>
  <p:sldIdLst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11/9/2024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11/9/2024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058" y="1841582"/>
            <a:ext cx="6195470" cy="3332151"/>
          </a:xfrm>
        </p:spPr>
        <p:txBody>
          <a:bodyPr>
            <a:normAutofit/>
          </a:bodyPr>
          <a:lstStyle/>
          <a:p>
            <a:r>
              <a:rPr lang="en-US" sz="4000" dirty="0"/>
              <a:t>LinkedIn Job and Connection Recommendation Systems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ED461-5C44-D44A-D11E-A422E2EA9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58762-242E-F0A2-B482-3DDBF218E2E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Key Takeaways</a:t>
            </a:r>
            <a:r>
              <a:rPr lang="en-US" sz="2400" dirty="0"/>
              <a:t>: LinkedIn uses both content-based and collaborative filtering to suggest jobs and connections.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 hybrid approach balances the strengths and weaknesses of each method.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Continuous improvements in AI and data processing will enhance LinkedIn’s recommendation accuracy and user experience.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FD96B-7F4B-F4A5-7BBC-178D96E8A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52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EE6DC-95DB-F5D7-FF1E-10153412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13" y="2330709"/>
            <a:ext cx="5858864" cy="1267897"/>
          </a:xfrm>
        </p:spPr>
        <p:txBody>
          <a:bodyPr>
            <a:normAutofit/>
          </a:bodyPr>
          <a:lstStyle/>
          <a:p>
            <a:r>
              <a:rPr lang="en-US" sz="2800" dirty="0"/>
              <a:t>Dasari vaibhav sai siddhartha</a:t>
            </a:r>
            <a:br>
              <a:rPr lang="en-US" sz="2800" dirty="0"/>
            </a:br>
            <a:r>
              <a:rPr lang="en-US" sz="2800" dirty="0"/>
              <a:t>ap22110010117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42601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D5C7-56A5-2B82-7129-D38163D07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 to Recommender Systems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4F427-FCF0-B269-23F7-9E6C86D5141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: Recommender systems are algorithms that suggest relevant items (like jobs or connections) to users based on their preferences, behavior, and data.</a:t>
            </a:r>
          </a:p>
          <a:p>
            <a:r>
              <a:rPr lang="en-US" b="1" dirty="0"/>
              <a:t>Purpose</a:t>
            </a:r>
            <a:r>
              <a:rPr lang="en-US" dirty="0"/>
              <a:t>: To enhance user experience by providing personalized suggestions, leading to higher engagement and satisfaction.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CF60C-7B02-88A9-1CFB-D7D4CA9B3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572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7AC62-3452-F906-96E9-FB38648E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Recommendation Systems Matter for LinkedIn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0E67E-5B70-47DC-5129-99E2BCB42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357D0C6-53C6-8CC7-6D8C-B12474ACA656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245808" y="2455665"/>
            <a:ext cx="10019070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 Recommendations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Suggesting relevant job listings based on skills, experience, and user activity.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Connection Recommendations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Helping users grow their network by suggesting people with similar professional interests or backgrounds.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 user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networking opportunities and career growth for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002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0B24-1E19-54F1-5B72-57510CA3D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/>
          <a:lstStyle/>
          <a:p>
            <a:r>
              <a:rPr lang="en-IN" b="1" dirty="0"/>
              <a:t>Types of Recommender Systems</a:t>
            </a:r>
            <a:br>
              <a:rPr lang="en-IN" b="1" dirty="0"/>
            </a:br>
            <a:br>
              <a:rPr lang="en-IN" b="1" dirty="0"/>
            </a:br>
            <a:r>
              <a:rPr lang="en-US" sz="2000" b="1" dirty="0"/>
              <a:t>Overview</a:t>
            </a:r>
            <a:r>
              <a:rPr lang="en-US" sz="2000" dirty="0"/>
              <a:t>: Recommender systems are commonly divided into two main types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01974-61CA-44D8-E599-127C1602E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C3AE337-DDC9-F3CB-88D5-24343378E455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481781" y="2938707"/>
            <a:ext cx="30316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1" indent="0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Collaborative</a:t>
            </a:r>
            <a:r>
              <a:rPr lang="en-IN" b="1" dirty="0"/>
              <a:t> </a:t>
            </a:r>
            <a:r>
              <a:rPr lang="en-IN" sz="2000" b="1" dirty="0"/>
              <a:t>Filtering</a:t>
            </a:r>
            <a:endParaRPr lang="en-IN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A6365C4-8D49-51BE-EED4-585C4364FFE1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914399" y="2235884"/>
            <a:ext cx="280076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Content-Based Filtering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887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2BC2F-9A58-F853-5AC3-4B363E7F3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106526"/>
            <a:ext cx="7273637" cy="1168707"/>
          </a:xfrm>
        </p:spPr>
        <p:txBody>
          <a:bodyPr/>
          <a:lstStyle/>
          <a:p>
            <a:r>
              <a:rPr lang="en-IN" dirty="0"/>
              <a:t>Content-Based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B0EDA-21F1-FD3C-500B-AE1E8ABD275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8" y="1111045"/>
            <a:ext cx="8898195" cy="50560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Definition</a:t>
            </a:r>
            <a:r>
              <a:rPr lang="en-US" dirty="0"/>
              <a:t>: Recommends items similar to those a user has liked in the past, based on item characteristics.</a:t>
            </a:r>
          </a:p>
          <a:p>
            <a:pPr marL="0" indent="0">
              <a:buNone/>
            </a:pPr>
            <a:r>
              <a:rPr lang="en-US" b="1" dirty="0"/>
              <a:t>Example in LinkedIn</a:t>
            </a:r>
            <a:r>
              <a:rPr lang="en-US" dirty="0"/>
              <a:t>: For job recommendations, LinkedIn might look at the job titles, skills, and industries associated with a user’s profile to suggest similar positions.</a:t>
            </a:r>
          </a:p>
          <a:p>
            <a:pPr marL="0" indent="0">
              <a:buNone/>
            </a:pPr>
            <a:r>
              <a:rPr lang="en-US" b="1" dirty="0"/>
              <a:t>Pros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Doesn’t require data from other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Provides relevant recommendations based on user history and profile.</a:t>
            </a:r>
          </a:p>
          <a:p>
            <a:pPr marL="0" indent="0">
              <a:buNone/>
            </a:pPr>
            <a:r>
              <a:rPr lang="en-US" b="1" dirty="0"/>
              <a:t>Cons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Limited to what’s directly in the user’s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become repetitive if not complemented with other methods.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8FC4D-5510-F902-C10C-832A0AC94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C6271-99F8-6053-D0F5-DE47E996B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59894"/>
            <a:ext cx="7273637" cy="1041320"/>
          </a:xfrm>
        </p:spPr>
        <p:txBody>
          <a:bodyPr/>
          <a:lstStyle/>
          <a:p>
            <a:r>
              <a:rPr lang="en-IN" dirty="0"/>
              <a:t>Collaborative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163BB-4B56-1EB3-923E-C0EB6D953E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8" y="1356853"/>
            <a:ext cx="9006349" cy="45621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Definition</a:t>
            </a:r>
            <a:r>
              <a:rPr lang="en-US" dirty="0"/>
              <a:t>: Suggests items based on the preferences and interactions of similar users.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Cons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Requires sufficient user data to be effective.</a:t>
            </a:r>
          </a:p>
          <a:p>
            <a:pPr marL="0" indent="0">
              <a:buNone/>
            </a:pPr>
            <a:r>
              <a:rPr lang="en-US" dirty="0"/>
              <a:t>	Can suffer from “cold start” issues for new users with little data.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D29BE-3F59-4CAA-5A82-EAB7A5530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96ABC26-C08A-152E-A1FE-E694B2469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8" y="2338834"/>
            <a:ext cx="975360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in LinkedIn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Job or connection recommendations might be based on what people with similar skills, experience, or connections are interested 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1CFC1137-7056-3A5F-4138-E626C0631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245" y="3785024"/>
            <a:ext cx="825097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Broadens recommendations by using data from a larger pool of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Often leads to serendipitous discovery of jobs or connections.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32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8B975-9390-0421-80EC-DE1F16394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6"/>
            <a:ext cx="7273637" cy="972062"/>
          </a:xfrm>
        </p:spPr>
        <p:txBody>
          <a:bodyPr/>
          <a:lstStyle/>
          <a:p>
            <a:r>
              <a:rPr lang="en-US" dirty="0"/>
              <a:t>How LinkedIn Combines Both Approaches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D04FC-B62D-FDB3-6BFD-4165F6E5CD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8" y="1809135"/>
            <a:ext cx="8632725" cy="4159046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/>
              <a:t>Hybrid System</a:t>
            </a:r>
            <a:r>
              <a:rPr lang="en-IN" sz="2400" dirty="0"/>
              <a:t>:</a:t>
            </a:r>
          </a:p>
          <a:p>
            <a:pPr lvl="1"/>
            <a:r>
              <a:rPr lang="en-US" sz="2000" dirty="0"/>
              <a:t>LinkedIn often uses a </a:t>
            </a:r>
            <a:r>
              <a:rPr lang="en-US" sz="2000" b="1" dirty="0"/>
              <a:t>hybrid recommender system</a:t>
            </a:r>
            <a:r>
              <a:rPr lang="en-US" sz="2000" dirty="0"/>
              <a:t> to balance the limitations of content-based and collaborative filtering.</a:t>
            </a:r>
          </a:p>
          <a:p>
            <a:pPr lvl="1"/>
            <a:r>
              <a:rPr lang="en-IN" sz="2000" dirty="0"/>
              <a:t>Examples:</a:t>
            </a:r>
          </a:p>
          <a:p>
            <a:pPr lvl="2"/>
            <a:r>
              <a:rPr lang="en-US" sz="1800" dirty="0"/>
              <a:t>For job recommendations, LinkedIn may use a mix of content-based features (e.g., skills, experience) and collaborative filters (e.g., jobs popular with similar users).</a:t>
            </a:r>
          </a:p>
          <a:p>
            <a:pPr lvl="2"/>
            <a:r>
              <a:rPr lang="en-US" sz="1800" dirty="0"/>
              <a:t>For connection recommendations, LinkedIn considers both shared connections (collaborative) and profile similarity (content-based).</a:t>
            </a:r>
            <a:endParaRPr lang="en-IN" sz="1800" dirty="0"/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CA884-F2E4-D61F-41A3-7C0577618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09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26D96-4637-D142-D589-0B164548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Challenges in LinkedIn’s Recommender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08C4C-D2BC-5188-A5AD-3B9C7493D2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Cold Start Problem</a:t>
            </a:r>
            <a:r>
              <a:rPr lang="en-US" dirty="0"/>
              <a:t>: Difficulty in recommending jobs or connections to new users with limited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Privacy</a:t>
            </a:r>
            <a:r>
              <a:rPr lang="en-US" dirty="0"/>
              <a:t>: Balancing personalization with user privacy and data security.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6196F-D8DF-D7EA-861F-CC5F8FB24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840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A0016-8836-1D52-B348-8AD869B45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4798142" cy="1582093"/>
          </a:xfrm>
        </p:spPr>
        <p:txBody>
          <a:bodyPr/>
          <a:lstStyle/>
          <a:p>
            <a:r>
              <a:rPr lang="en-IN" dirty="0"/>
              <a:t>Future of LinkedIn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9C7BA-4196-54AE-D6CB-5F0490F262A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1897626"/>
            <a:ext cx="5801032" cy="407613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AI &amp; Machine Learning</a:t>
            </a:r>
            <a:r>
              <a:rPr lang="en-US" dirty="0"/>
              <a:t>: Advances in deep learning, natural language processing, and graph algorithms are likely to make LinkedIn’s recommendations more accurate.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Personalization</a:t>
            </a:r>
            <a:r>
              <a:rPr lang="en-US" dirty="0"/>
              <a:t>: Improved user experience through more granular and context-aware recommendations.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 Control</a:t>
            </a:r>
            <a:r>
              <a:rPr lang="en-US" dirty="0"/>
              <a:t>: Allowing users more control over their recommendations to improve relevance.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26445-E0ED-6623-D543-3CA0E73FB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01345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117</TotalTime>
  <Words>555</Words>
  <Application>Microsoft Office PowerPoint</Application>
  <PresentationFormat>Widescreen</PresentationFormat>
  <Paragraphs>69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Custom</vt:lpstr>
      <vt:lpstr>LinkedIn Job and Connection Recommendation Systems</vt:lpstr>
      <vt:lpstr>Introduction to Recommender Systems</vt:lpstr>
      <vt:lpstr>Why Recommendation Systems Matter for LinkedIn</vt:lpstr>
      <vt:lpstr>Types of Recommender Systems  Overview: Recommender systems are commonly divided into two main types</vt:lpstr>
      <vt:lpstr>Content-Based Filtering</vt:lpstr>
      <vt:lpstr>Collaborative Filtering</vt:lpstr>
      <vt:lpstr>How LinkedIn Combines Both Approaches</vt:lpstr>
      <vt:lpstr>Challenges in LinkedIn’s Recommender System</vt:lpstr>
      <vt:lpstr>Future of LinkedIn Recommendations</vt:lpstr>
      <vt:lpstr>Conclusion</vt:lpstr>
      <vt:lpstr>Dasari vaibhav sai siddhartha ap22110010117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vaibhav sai siddhartha dasari</dc:creator>
  <cp:lastModifiedBy>vaibhav sai siddhartha dasari</cp:lastModifiedBy>
  <cp:revision>8</cp:revision>
  <dcterms:created xsi:type="dcterms:W3CDTF">2024-11-05T09:41:01Z</dcterms:created>
  <dcterms:modified xsi:type="dcterms:W3CDTF">2024-11-09T19:12:47Z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