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handoutMasterIdLst>
    <p:handoutMasterId r:id="rId10"/>
  </p:handoutMasterIdLst>
  <p:sldIdLst>
    <p:sldId id="324" r:id="rId2"/>
    <p:sldId id="373" r:id="rId3"/>
    <p:sldId id="375" r:id="rId4"/>
    <p:sldId id="377" r:id="rId5"/>
    <p:sldId id="376" r:id="rId6"/>
    <p:sldId id="374" r:id="rId7"/>
    <p:sldId id="378" r:id="rId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2">
          <p15:clr>
            <a:srgbClr val="A4A3A4"/>
          </p15:clr>
        </p15:guide>
      </p15:sldGuideLst>
    </p:ext>
    <p:ext uri="{2D200454-40CA-4A62-9FC3-DE9A4176ACB9}">
      <p15:notesGuideLst xmlns:p15="http://schemas.microsoft.com/office/powerpoint/2012/main">
        <p15:guide id="1" orient="horz" pos="2880">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CE44C"/>
    <a:srgbClr val="93B3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8415" autoAdjust="0"/>
  </p:normalViewPr>
  <p:slideViewPr>
    <p:cSldViewPr>
      <p:cViewPr varScale="1">
        <p:scale>
          <a:sx n="85" d="100"/>
          <a:sy n="85" d="100"/>
        </p:scale>
        <p:origin x="990" y="84"/>
      </p:cViewPr>
      <p:guideLst>
        <p:guide orient="horz" pos="2160"/>
        <p:guide pos="2882"/>
      </p:guideLst>
    </p:cSldViewPr>
  </p:slideViewPr>
  <p:outlineViewPr>
    <p:cViewPr>
      <p:scale>
        <a:sx n="33" d="100"/>
        <a:sy n="33" d="100"/>
      </p:scale>
      <p:origin x="0" y="239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cs typeface="Arial" panose="020B0604020202020204" pitchFamily="34" charset="0"/>
              </a:defRPr>
            </a:lvl1pPr>
          </a:lstStyle>
          <a:p>
            <a:pPr>
              <a:defRPr/>
            </a:pP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cs typeface="Arial" panose="020B0604020202020204" pitchFamily="34" charset="0"/>
              </a:defRPr>
            </a:lvl1pPr>
          </a:lstStyle>
          <a:p>
            <a:pPr>
              <a:defRPr/>
            </a:pPr>
            <a:fld id="{775087C2-D40C-43DC-8CD3-688C57585CEA}" type="datetimeFigureOut">
              <a:rPr lang="en-US"/>
              <a:pPr>
                <a:defRPr/>
              </a:pPr>
              <a:t>12/9/2022</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cs typeface="Arial" panose="020B0604020202020204" pitchFamily="34" charset="0"/>
              </a:defRPr>
            </a:lvl1pPr>
          </a:lstStyle>
          <a:p>
            <a:pPr>
              <a:defRPr/>
            </a:pP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C3B2411C-8A50-4681-9B1C-DDFB36407CF6}"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7412B317-ADFC-4E03-8B5C-C394C5CCBC29}" type="datetimeFigureOut">
              <a:rPr lang="en-US"/>
              <a:pPr>
                <a:defRPr/>
              </a:pPr>
              <a:t>12/9/2022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itchFamily="34" charset="0"/>
              </a:defRPr>
            </a:lvl1pPr>
          </a:lstStyle>
          <a:p>
            <a:fld id="{274CB8D2-D0C2-4BC6-AF4B-E07490D05FC3}" type="slidenum">
              <a:rPr lang="en-US" altLang="en-US"/>
              <a:pPr/>
              <a:t>‹#›</a:t>
            </a:fld>
            <a:endParaRPr lang="en-US" altLang="en-US"/>
          </a:p>
        </p:txBody>
      </p:sp>
    </p:spTree>
    <p:extLst>
      <p:ext uri="{BB962C8B-B14F-4D97-AF65-F5344CB8AC3E}">
        <p14:creationId xmlns:p14="http://schemas.microsoft.com/office/powerpoint/2010/main" val="4394568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025ED64-9B90-47C9-A1F9-1498E2ACBE2E}" type="datetime2">
              <a:rPr lang="en-US"/>
              <a:pPr>
                <a:defRPr/>
              </a:pPr>
              <a:t>Friday, December 9, 2022</a:t>
            </a:fld>
            <a:endParaRPr lang="en-US" dirty="0"/>
          </a:p>
        </p:txBody>
      </p:sp>
      <p:sp>
        <p:nvSpPr>
          <p:cNvPr id="5" name="Footer Placeholder 4"/>
          <p:cNvSpPr>
            <a:spLocks noGrp="1"/>
          </p:cNvSpPr>
          <p:nvPr>
            <p:ph type="ftr" sz="quarter" idx="11"/>
          </p:nvPr>
        </p:nvSpPr>
        <p:spPr>
          <a:xfrm>
            <a:off x="0" y="6629400"/>
            <a:ext cx="3581400" cy="228600"/>
          </a:xfrm>
        </p:spPr>
        <p:txBody>
          <a:bodyPr/>
          <a:lstStyle>
            <a:lvl1pPr>
              <a:defRPr sz="1200" b="1">
                <a:latin typeface="Tw Cen MT" pitchFamily="34" charset="0"/>
              </a:defRPr>
            </a:lvl1pPr>
          </a:lstStyle>
          <a:p>
            <a:pPr>
              <a:defRPr/>
            </a:pPr>
            <a:r>
              <a:rPr lang="en-US"/>
              <a:t>Axis Institute of Technology &amp; Management, Kanpur</a:t>
            </a:r>
            <a:endParaRPr lang="en-US" dirty="0"/>
          </a:p>
        </p:txBody>
      </p:sp>
      <p:sp>
        <p:nvSpPr>
          <p:cNvPr id="6" name="Slide Number Placeholder 5"/>
          <p:cNvSpPr>
            <a:spLocks noGrp="1"/>
          </p:cNvSpPr>
          <p:nvPr>
            <p:ph type="sldNum" sz="quarter" idx="12"/>
          </p:nvPr>
        </p:nvSpPr>
        <p:spPr/>
        <p:txBody>
          <a:bodyPr/>
          <a:lstStyle>
            <a:lvl1pPr>
              <a:defRPr/>
            </a:lvl1pPr>
          </a:lstStyle>
          <a:p>
            <a:fld id="{0176526C-070B-495E-8509-D6BA531F4DDB}"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F4F762F-3DC4-4FB9-8CB7-71C9C2734871}" type="datetime2">
              <a:rPr lang="en-US"/>
              <a:pPr>
                <a:defRPr/>
              </a:pPr>
              <a:t>Friday, December 9, 2022</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Axis Institute of Technology &amp; Management, Kanpur</a:t>
            </a:r>
            <a:endParaRPr lang="en-US" dirty="0"/>
          </a:p>
        </p:txBody>
      </p:sp>
      <p:sp>
        <p:nvSpPr>
          <p:cNvPr id="7" name="Slide Number Placeholder 5"/>
          <p:cNvSpPr>
            <a:spLocks noGrp="1"/>
          </p:cNvSpPr>
          <p:nvPr>
            <p:ph type="sldNum" sz="quarter" idx="12"/>
          </p:nvPr>
        </p:nvSpPr>
        <p:spPr/>
        <p:txBody>
          <a:bodyPr/>
          <a:lstStyle>
            <a:lvl1pPr>
              <a:defRPr/>
            </a:lvl1pPr>
          </a:lstStyle>
          <a:p>
            <a:fld id="{ADDA611E-25CC-42CD-8E88-DF8287BF015A}"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4B55908-68E5-4BC5-8F21-3CC5AD841BE3}" type="datetime2">
              <a:rPr lang="en-US"/>
              <a:pPr>
                <a:defRPr/>
              </a:pPr>
              <a:t>Friday, December 9, 2022</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Axis Institute of Technology &amp; Management, Kanpur</a:t>
            </a:r>
            <a:endParaRPr lang="en-US" dirty="0"/>
          </a:p>
        </p:txBody>
      </p:sp>
      <p:sp>
        <p:nvSpPr>
          <p:cNvPr id="6" name="Slide Number Placeholder 5"/>
          <p:cNvSpPr>
            <a:spLocks noGrp="1"/>
          </p:cNvSpPr>
          <p:nvPr>
            <p:ph type="sldNum" sz="quarter" idx="12"/>
          </p:nvPr>
        </p:nvSpPr>
        <p:spPr/>
        <p:txBody>
          <a:bodyPr/>
          <a:lstStyle>
            <a:lvl1pPr>
              <a:defRPr/>
            </a:lvl1pPr>
          </a:lstStyle>
          <a:p>
            <a:fld id="{1C4ED1F8-7201-41B8-9647-62CE2209E138}"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D7318B91-5CF1-41DE-9012-60A6F94507ED}" type="datetime2">
              <a:rPr lang="en-US"/>
              <a:pPr>
                <a:defRPr/>
              </a:pPr>
              <a:t>Friday, December 9, 2022</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Axis Institute of Technology &amp; Management, Kanpur</a:t>
            </a:r>
            <a:endParaRPr lang="en-US" dirty="0"/>
          </a:p>
        </p:txBody>
      </p:sp>
      <p:sp>
        <p:nvSpPr>
          <p:cNvPr id="6" name="Slide Number Placeholder 5"/>
          <p:cNvSpPr>
            <a:spLocks noGrp="1"/>
          </p:cNvSpPr>
          <p:nvPr>
            <p:ph type="sldNum" sz="quarter" idx="12"/>
          </p:nvPr>
        </p:nvSpPr>
        <p:spPr/>
        <p:txBody>
          <a:bodyPr/>
          <a:lstStyle>
            <a:lvl1pPr>
              <a:defRPr/>
            </a:lvl1pPr>
          </a:lstStyle>
          <a:p>
            <a:fld id="{90642AFA-1B52-4781-9090-D069377C775B}"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4614810-6505-4792-A14A-A049E62416AD}" type="datetime2">
              <a:rPr lang="en-US"/>
              <a:pPr>
                <a:defRPr/>
              </a:pPr>
              <a:t>Friday, December 9, 2022</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Axis Institute of Technology &amp; Management, Kanpur</a:t>
            </a:r>
            <a:endParaRPr lang="en-US" dirty="0"/>
          </a:p>
        </p:txBody>
      </p:sp>
      <p:sp>
        <p:nvSpPr>
          <p:cNvPr id="5" name="Slide Number Placeholder 5"/>
          <p:cNvSpPr>
            <a:spLocks noGrp="1"/>
          </p:cNvSpPr>
          <p:nvPr>
            <p:ph type="sldNum" sz="quarter" idx="12"/>
          </p:nvPr>
        </p:nvSpPr>
        <p:spPr/>
        <p:txBody>
          <a:bodyPr/>
          <a:lstStyle>
            <a:lvl1pPr>
              <a:defRPr/>
            </a:lvl1pPr>
          </a:lstStyle>
          <a:p>
            <a:fld id="{B8ECE0A2-AE55-4433-865B-0EECE691C6D9}"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03881E1-AF69-4763-AD83-A3283CC3D7FB}" type="datetime2">
              <a:rPr lang="en-US"/>
              <a:pPr>
                <a:defRPr/>
              </a:pPr>
              <a:t>Friday, December 9, 2022</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Axis Institute of Technology &amp; Management, Kanpur</a:t>
            </a:r>
            <a:endParaRPr lang="en-US" dirty="0"/>
          </a:p>
        </p:txBody>
      </p:sp>
      <p:sp>
        <p:nvSpPr>
          <p:cNvPr id="6" name="Slide Number Placeholder 5"/>
          <p:cNvSpPr>
            <a:spLocks noGrp="1"/>
          </p:cNvSpPr>
          <p:nvPr>
            <p:ph type="sldNum" sz="quarter" idx="12"/>
          </p:nvPr>
        </p:nvSpPr>
        <p:spPr/>
        <p:txBody>
          <a:bodyPr/>
          <a:lstStyle>
            <a:lvl1pPr>
              <a:defRPr/>
            </a:lvl1pPr>
          </a:lstStyle>
          <a:p>
            <a:fld id="{4C9ABC81-4637-4168-A7EB-EF12C6E2ED7F}"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1A75BBCD-30C5-46EC-8042-A51990D7C0EA}" type="datetime2">
              <a:rPr lang="en-US"/>
              <a:pPr>
                <a:defRPr/>
              </a:pPr>
              <a:t>Friday, December 9, 2022</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Axis Institute of Technology &amp; Management, Kanpur</a:t>
            </a:r>
            <a:endParaRPr lang="en-US" dirty="0"/>
          </a:p>
        </p:txBody>
      </p:sp>
      <p:sp>
        <p:nvSpPr>
          <p:cNvPr id="6" name="Slide Number Placeholder 5"/>
          <p:cNvSpPr>
            <a:spLocks noGrp="1"/>
          </p:cNvSpPr>
          <p:nvPr>
            <p:ph type="sldNum" sz="quarter" idx="12"/>
          </p:nvPr>
        </p:nvSpPr>
        <p:spPr/>
        <p:txBody>
          <a:bodyPr/>
          <a:lstStyle>
            <a:lvl1pPr>
              <a:defRPr/>
            </a:lvl1pPr>
          </a:lstStyle>
          <a:p>
            <a:fld id="{F3BAC1BD-8A92-4C53-A688-089105C47618}"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9E83C90-53F6-4F38-9BC1-2C100A733AE1}" type="datetime2">
              <a:rPr lang="en-US"/>
              <a:pPr>
                <a:defRPr/>
              </a:pPr>
              <a:t>Friday, December 9, 2022</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Axis Institute of Technology &amp; Management, Kanpur</a:t>
            </a:r>
            <a:endParaRPr lang="en-US" dirty="0"/>
          </a:p>
        </p:txBody>
      </p:sp>
      <p:sp>
        <p:nvSpPr>
          <p:cNvPr id="7" name="Slide Number Placeholder 5"/>
          <p:cNvSpPr>
            <a:spLocks noGrp="1"/>
          </p:cNvSpPr>
          <p:nvPr>
            <p:ph type="sldNum" sz="quarter" idx="12"/>
          </p:nvPr>
        </p:nvSpPr>
        <p:spPr/>
        <p:txBody>
          <a:bodyPr/>
          <a:lstStyle>
            <a:lvl1pPr>
              <a:defRPr/>
            </a:lvl1pPr>
          </a:lstStyle>
          <a:p>
            <a:fld id="{E09D4CEB-4688-4EF8-9EC3-92C6A1384E2A}"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A46EC97-A5C7-4075-A23B-D748439A66F8}" type="datetime2">
              <a:rPr lang="en-US"/>
              <a:pPr>
                <a:defRPr/>
              </a:pPr>
              <a:t>Friday, December 9, 2022</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Axis Institute of Technology &amp; Management, Kanpur</a:t>
            </a:r>
            <a:endParaRPr lang="en-US" dirty="0"/>
          </a:p>
        </p:txBody>
      </p:sp>
      <p:sp>
        <p:nvSpPr>
          <p:cNvPr id="9" name="Slide Number Placeholder 5"/>
          <p:cNvSpPr>
            <a:spLocks noGrp="1"/>
          </p:cNvSpPr>
          <p:nvPr>
            <p:ph type="sldNum" sz="quarter" idx="12"/>
          </p:nvPr>
        </p:nvSpPr>
        <p:spPr/>
        <p:txBody>
          <a:bodyPr/>
          <a:lstStyle>
            <a:lvl1pPr>
              <a:defRPr/>
            </a:lvl1pPr>
          </a:lstStyle>
          <a:p>
            <a:fld id="{F979822F-9BF1-46F8-9018-9E741788728C}"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10F455D-E8EC-4C04-99C2-C5F8854B9759}" type="datetime2">
              <a:rPr lang="en-US"/>
              <a:pPr>
                <a:defRPr/>
              </a:pPr>
              <a:t>Friday, December 9, 2022</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Axis Institute of Technology &amp; Management, Kanpur</a:t>
            </a:r>
            <a:endParaRPr lang="en-US" dirty="0"/>
          </a:p>
        </p:txBody>
      </p:sp>
      <p:sp>
        <p:nvSpPr>
          <p:cNvPr id="5" name="Slide Number Placeholder 5"/>
          <p:cNvSpPr>
            <a:spLocks noGrp="1"/>
          </p:cNvSpPr>
          <p:nvPr>
            <p:ph type="sldNum" sz="quarter" idx="12"/>
          </p:nvPr>
        </p:nvSpPr>
        <p:spPr/>
        <p:txBody>
          <a:bodyPr/>
          <a:lstStyle>
            <a:lvl1pPr>
              <a:defRPr/>
            </a:lvl1pPr>
          </a:lstStyle>
          <a:p>
            <a:fld id="{4502BECD-ADFD-4E26-81B8-8AE69CA203F9}"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3A9E970-5C22-4166-9D30-AEEC62A96C66}" type="datetime2">
              <a:rPr lang="en-US"/>
              <a:pPr>
                <a:defRPr/>
              </a:pPr>
              <a:t>Friday, December 9, 2022</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Axis Institute of Technology &amp; Management, Kanpur</a:t>
            </a:r>
            <a:endParaRPr lang="en-US" dirty="0"/>
          </a:p>
        </p:txBody>
      </p:sp>
      <p:sp>
        <p:nvSpPr>
          <p:cNvPr id="4" name="Slide Number Placeholder 5"/>
          <p:cNvSpPr>
            <a:spLocks noGrp="1"/>
          </p:cNvSpPr>
          <p:nvPr>
            <p:ph type="sldNum" sz="quarter" idx="12"/>
          </p:nvPr>
        </p:nvSpPr>
        <p:spPr/>
        <p:txBody>
          <a:bodyPr/>
          <a:lstStyle>
            <a:lvl1pPr>
              <a:defRPr/>
            </a:lvl1pPr>
          </a:lstStyle>
          <a:p>
            <a:fld id="{25E931B5-D25E-435C-A631-DCBACBCF9240}"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7D5B9D-85CF-43FF-878C-468DD5A78C23}" type="datetime2">
              <a:rPr lang="en-US"/>
              <a:pPr>
                <a:defRPr/>
              </a:pPr>
              <a:t>Friday, December 9, 2022</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Axis Institute of Technology &amp; Management, Kanpur</a:t>
            </a:r>
            <a:endParaRPr lang="en-US" dirty="0"/>
          </a:p>
        </p:txBody>
      </p:sp>
      <p:sp>
        <p:nvSpPr>
          <p:cNvPr id="7" name="Slide Number Placeholder 5"/>
          <p:cNvSpPr>
            <a:spLocks noGrp="1"/>
          </p:cNvSpPr>
          <p:nvPr>
            <p:ph type="sldNum" sz="quarter" idx="12"/>
          </p:nvPr>
        </p:nvSpPr>
        <p:spPr/>
        <p:txBody>
          <a:bodyPr/>
          <a:lstStyle>
            <a:lvl1pPr>
              <a:defRPr/>
            </a:lvl1pPr>
          </a:lstStyle>
          <a:p>
            <a:fld id="{9BEFEB1F-1AE9-48F0-876C-EB0FB0B2BC28}"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3988" y="120650"/>
            <a:ext cx="6629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7121525" y="6650038"/>
            <a:ext cx="1905000" cy="192087"/>
          </a:xfrm>
          <a:prstGeom prst="rect">
            <a:avLst/>
          </a:prstGeom>
        </p:spPr>
        <p:txBody>
          <a:bodyPr vert="horz" lIns="91440" tIns="45720" rIns="91440" bIns="45720" rtlCol="0" anchor="ctr"/>
          <a:lstStyle>
            <a:lvl1pPr algn="r" eaLnBrk="1" fontAlgn="auto" hangingPunct="1">
              <a:spcBef>
                <a:spcPts val="0"/>
              </a:spcBef>
              <a:spcAft>
                <a:spcPts val="0"/>
              </a:spcAft>
              <a:defRPr sz="1200" b="0">
                <a:solidFill>
                  <a:srgbClr val="002060"/>
                </a:solidFill>
                <a:latin typeface="+mn-lt"/>
                <a:cs typeface="+mn-cs"/>
              </a:defRPr>
            </a:lvl1pPr>
          </a:lstStyle>
          <a:p>
            <a:pPr>
              <a:defRPr/>
            </a:pPr>
            <a:fld id="{2DBC2150-C5D7-4AE0-B9A6-3F1315092667}" type="datetime2">
              <a:rPr lang="en-US"/>
              <a:pPr>
                <a:defRPr/>
              </a:pPr>
              <a:t>Friday, December 9, 2022</a:t>
            </a:fld>
            <a:endParaRPr lang="en-US" dirty="0"/>
          </a:p>
        </p:txBody>
      </p:sp>
      <p:sp>
        <p:nvSpPr>
          <p:cNvPr id="5" name="Footer Placeholder 4"/>
          <p:cNvSpPr>
            <a:spLocks noGrp="1"/>
          </p:cNvSpPr>
          <p:nvPr>
            <p:ph type="ftr" sz="quarter" idx="3"/>
          </p:nvPr>
        </p:nvSpPr>
        <p:spPr>
          <a:xfrm>
            <a:off x="0" y="6553200"/>
            <a:ext cx="3602038" cy="304800"/>
          </a:xfrm>
          <a:prstGeom prst="rect">
            <a:avLst/>
          </a:prstGeom>
        </p:spPr>
        <p:txBody>
          <a:bodyPr vert="horz" lIns="91440" tIns="45720" rIns="91440" bIns="45720" rtlCol="0" anchor="ctr"/>
          <a:lstStyle>
            <a:lvl1pPr algn="l" eaLnBrk="1" fontAlgn="auto" hangingPunct="1">
              <a:spcBef>
                <a:spcPts val="0"/>
              </a:spcBef>
              <a:spcAft>
                <a:spcPts val="0"/>
              </a:spcAft>
              <a:defRPr sz="1200" b="1">
                <a:solidFill>
                  <a:srgbClr val="002060"/>
                </a:solidFill>
                <a:latin typeface="Tw Cen MT" pitchFamily="34" charset="0"/>
                <a:cs typeface="+mn-cs"/>
              </a:defRPr>
            </a:lvl1pPr>
          </a:lstStyle>
          <a:p>
            <a:pPr>
              <a:defRPr/>
            </a:pPr>
            <a:r>
              <a:rPr lang="en-US"/>
              <a:t>Axis Institute of Technology &amp; Management, Kanpur</a:t>
            </a:r>
            <a:endParaRPr lang="en-US" dirty="0"/>
          </a:p>
        </p:txBody>
      </p:sp>
      <p:sp>
        <p:nvSpPr>
          <p:cNvPr id="6" name="Slide Number Placeholder 5"/>
          <p:cNvSpPr>
            <a:spLocks noGrp="1"/>
          </p:cNvSpPr>
          <p:nvPr>
            <p:ph type="sldNum" sz="quarter" idx="4"/>
          </p:nvPr>
        </p:nvSpPr>
        <p:spPr>
          <a:xfrm>
            <a:off x="4232275" y="6626225"/>
            <a:ext cx="685800" cy="244475"/>
          </a:xfrm>
          <a:prstGeom prst="rect">
            <a:avLst/>
          </a:prstGeom>
        </p:spPr>
        <p:txBody>
          <a:bodyPr vert="horz" wrap="square" lIns="91440" tIns="45720" rIns="91440" bIns="45720" numCol="1" anchor="ctr" anchorCtr="0" compatLnSpc="1"/>
          <a:lstStyle>
            <a:lvl1pPr algn="ctr" eaLnBrk="1" hangingPunct="1">
              <a:defRPr sz="1200">
                <a:solidFill>
                  <a:srgbClr val="002060"/>
                </a:solidFill>
                <a:latin typeface="Tw Cen MT" pitchFamily="34" charset="0"/>
              </a:defRPr>
            </a:lvl1pPr>
          </a:lstStyle>
          <a:p>
            <a:fld id="{03B1FCA1-3E65-4454-AD01-4E64C3344B9C}" type="slidenum">
              <a:rPr lang="en-US" altLang="en-US"/>
              <a:pPr/>
              <a:t>‹#›</a:t>
            </a:fld>
            <a:endParaRPr lang="en-US" altLang="en-US"/>
          </a:p>
        </p:txBody>
      </p:sp>
      <p:sp>
        <p:nvSpPr>
          <p:cNvPr id="1031" name="TextBox 6"/>
          <p:cNvSpPr txBox="1">
            <a:spLocks noChangeArrowheads="1"/>
          </p:cNvSpPr>
          <p:nvPr userDrawn="1"/>
        </p:nvSpPr>
        <p:spPr bwMode="auto">
          <a:xfrm rot="-5400000">
            <a:off x="8389938" y="5624512"/>
            <a:ext cx="12842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000">
                <a:solidFill>
                  <a:srgbClr val="A6A6A6"/>
                </a:solidFill>
                <a:latin typeface="Tw Cen MT" pitchFamily="34" charset="0"/>
              </a:rPr>
              <a:t>Copyright 2013-2014</a:t>
            </a:r>
          </a:p>
        </p:txBody>
      </p:sp>
      <p:pic>
        <p:nvPicPr>
          <p:cNvPr id="1032" name="Picture 8" descr="D:\AXIS KANPUR\lockdown reports\axis logo.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010400" y="304800"/>
            <a:ext cx="1828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3600" b="1" kern="1200">
          <a:solidFill>
            <a:srgbClr val="002060"/>
          </a:solidFill>
          <a:latin typeface="+mj-lt"/>
          <a:ea typeface="+mj-ea"/>
          <a:cs typeface="+mj-cs"/>
        </a:defRPr>
      </a:lvl1pPr>
      <a:lvl2pPr algn="ctr" rtl="0" eaLnBrk="0" fontAlgn="base" hangingPunct="0">
        <a:spcBef>
          <a:spcPct val="0"/>
        </a:spcBef>
        <a:spcAft>
          <a:spcPct val="0"/>
        </a:spcAft>
        <a:defRPr sz="3600" b="1">
          <a:solidFill>
            <a:srgbClr val="002060"/>
          </a:solidFill>
          <a:latin typeface="Tw Cen MT" pitchFamily="34" charset="0"/>
        </a:defRPr>
      </a:lvl2pPr>
      <a:lvl3pPr algn="ctr" rtl="0" eaLnBrk="0" fontAlgn="base" hangingPunct="0">
        <a:spcBef>
          <a:spcPct val="0"/>
        </a:spcBef>
        <a:spcAft>
          <a:spcPct val="0"/>
        </a:spcAft>
        <a:defRPr sz="3600" b="1">
          <a:solidFill>
            <a:srgbClr val="002060"/>
          </a:solidFill>
          <a:latin typeface="Tw Cen MT" pitchFamily="34" charset="0"/>
        </a:defRPr>
      </a:lvl3pPr>
      <a:lvl4pPr algn="ctr" rtl="0" eaLnBrk="0" fontAlgn="base" hangingPunct="0">
        <a:spcBef>
          <a:spcPct val="0"/>
        </a:spcBef>
        <a:spcAft>
          <a:spcPct val="0"/>
        </a:spcAft>
        <a:defRPr sz="3600" b="1">
          <a:solidFill>
            <a:srgbClr val="002060"/>
          </a:solidFill>
          <a:latin typeface="Tw Cen MT" pitchFamily="34" charset="0"/>
        </a:defRPr>
      </a:lvl4pPr>
      <a:lvl5pPr algn="ctr" rtl="0" eaLnBrk="0" fontAlgn="base" hangingPunct="0">
        <a:spcBef>
          <a:spcPct val="0"/>
        </a:spcBef>
        <a:spcAft>
          <a:spcPct val="0"/>
        </a:spcAft>
        <a:defRPr sz="3600" b="1">
          <a:solidFill>
            <a:srgbClr val="002060"/>
          </a:solidFill>
          <a:latin typeface="Tw Cen MT" pitchFamily="34" charset="0"/>
        </a:defRPr>
      </a:lvl5pPr>
      <a:lvl6pPr marL="457200" algn="ctr" rtl="0" fontAlgn="base">
        <a:spcBef>
          <a:spcPct val="0"/>
        </a:spcBef>
        <a:spcAft>
          <a:spcPct val="0"/>
        </a:spcAft>
        <a:defRPr sz="4000">
          <a:solidFill>
            <a:schemeClr val="tx1"/>
          </a:solidFill>
          <a:latin typeface="Calibri" pitchFamily="34" charset="0"/>
        </a:defRPr>
      </a:lvl6pPr>
      <a:lvl7pPr marL="914400" algn="ctr" rtl="0" fontAlgn="base">
        <a:spcBef>
          <a:spcPct val="0"/>
        </a:spcBef>
        <a:spcAft>
          <a:spcPct val="0"/>
        </a:spcAft>
        <a:defRPr sz="4000">
          <a:solidFill>
            <a:schemeClr val="tx1"/>
          </a:solidFill>
          <a:latin typeface="Calibri" pitchFamily="34" charset="0"/>
        </a:defRPr>
      </a:lvl7pPr>
      <a:lvl8pPr marL="1371600" algn="ctr" rtl="0" fontAlgn="base">
        <a:spcBef>
          <a:spcPct val="0"/>
        </a:spcBef>
        <a:spcAft>
          <a:spcPct val="0"/>
        </a:spcAft>
        <a:defRPr sz="4000">
          <a:solidFill>
            <a:schemeClr val="tx1"/>
          </a:solidFill>
          <a:latin typeface="Calibri" pitchFamily="34" charset="0"/>
        </a:defRPr>
      </a:lvl8pPr>
      <a:lvl9pPr marL="1828800" algn="ctr" rtl="0" fontAlgn="base">
        <a:spcBef>
          <a:spcPct val="0"/>
        </a:spcBef>
        <a:spcAft>
          <a:spcPct val="0"/>
        </a:spcAft>
        <a:defRPr sz="4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002060"/>
          </a:solidFill>
          <a:latin typeface="Tw Cen MT"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ern="1200">
          <a:solidFill>
            <a:srgbClr val="00206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rgbClr val="00206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0" y="266700"/>
            <a:ext cx="7086600" cy="685800"/>
          </a:xfrm>
        </p:spPr>
        <p:txBody>
          <a:bodyPr/>
          <a:lstStyle/>
          <a:p>
            <a:pPr>
              <a:defRPr/>
            </a:pPr>
            <a:r>
              <a:rPr lang="en-US" sz="3000" dirty="0">
                <a:latin typeface="Arial Black" panose="020B0A04020102020204" pitchFamily="34" charset="0"/>
              </a:rPr>
              <a:t>Drowsiness Detection System</a:t>
            </a:r>
            <a:endParaRPr lang="en-US" altLang="en-US" sz="3000" dirty="0">
              <a:latin typeface="Arial Black" panose="020B0A04020102020204" pitchFamily="34" charset="0"/>
            </a:endParaRPr>
          </a:p>
        </p:txBody>
      </p:sp>
      <p:sp>
        <p:nvSpPr>
          <p:cNvPr id="3075" name="Subtitle 4"/>
          <p:cNvSpPr>
            <a:spLocks noGrp="1"/>
          </p:cNvSpPr>
          <p:nvPr>
            <p:ph type="subTitle" idx="1"/>
          </p:nvPr>
        </p:nvSpPr>
        <p:spPr>
          <a:xfrm>
            <a:off x="261937" y="2971800"/>
            <a:ext cx="8620125" cy="3276600"/>
          </a:xfrm>
        </p:spPr>
        <p:txBody>
          <a:bodyPr/>
          <a:lstStyle/>
          <a:p>
            <a:pPr>
              <a:lnSpc>
                <a:spcPct val="150000"/>
              </a:lnSpc>
              <a:defRPr/>
            </a:pPr>
            <a:r>
              <a:rPr lang="en-IN" sz="1600" b="1" dirty="0">
                <a:solidFill>
                  <a:schemeClr val="tx2">
                    <a:lumMod val="50000"/>
                  </a:schemeClr>
                </a:solidFill>
                <a:latin typeface="Arial" panose="020B0604020202020204" pitchFamily="34" charset="0"/>
                <a:cs typeface="Arial" panose="020B0604020202020204" pitchFamily="34" charset="0"/>
              </a:rPr>
              <a:t>Presented by </a:t>
            </a:r>
          </a:p>
          <a:p>
            <a:pPr>
              <a:lnSpc>
                <a:spcPct val="150000"/>
              </a:lnSpc>
              <a:defRPr/>
            </a:pPr>
            <a:r>
              <a:rPr lang="en-US" sz="1600" dirty="0">
                <a:solidFill>
                  <a:schemeClr val="tx2">
                    <a:lumMod val="50000"/>
                  </a:schemeClr>
                </a:solidFill>
                <a:latin typeface="Arial" panose="020B0604020202020204" pitchFamily="34" charset="0"/>
                <a:cs typeface="Arial" panose="020B0604020202020204" pitchFamily="34" charset="0"/>
              </a:rPr>
              <a:t>Vaibhav Sharma (1907190130036)</a:t>
            </a:r>
          </a:p>
          <a:p>
            <a:pPr>
              <a:lnSpc>
                <a:spcPct val="150000"/>
              </a:lnSpc>
              <a:defRPr/>
            </a:pPr>
            <a:r>
              <a:rPr lang="en-US" sz="1600" dirty="0">
                <a:solidFill>
                  <a:schemeClr val="tx2">
                    <a:lumMod val="50000"/>
                  </a:schemeClr>
                </a:solidFill>
                <a:latin typeface="Arial" panose="020B0604020202020204" pitchFamily="34" charset="0"/>
                <a:cs typeface="Arial" panose="020B0604020202020204" pitchFamily="34" charset="0"/>
              </a:rPr>
              <a:t>Virendra Kumar Nishad (1907190130040) </a:t>
            </a:r>
          </a:p>
          <a:p>
            <a:pPr>
              <a:lnSpc>
                <a:spcPct val="150000"/>
              </a:lnSpc>
              <a:defRPr/>
            </a:pPr>
            <a:r>
              <a:rPr lang="en-US" sz="1600" b="1" dirty="0">
                <a:solidFill>
                  <a:schemeClr val="tx2">
                    <a:lumMod val="50000"/>
                  </a:schemeClr>
                </a:solidFill>
                <a:latin typeface="Arial" panose="020B0604020202020204" pitchFamily="34" charset="0"/>
                <a:cs typeface="Arial" panose="020B0604020202020204" pitchFamily="34" charset="0"/>
              </a:rPr>
              <a:t>Guided by</a:t>
            </a:r>
          </a:p>
          <a:p>
            <a:pPr>
              <a:lnSpc>
                <a:spcPct val="150000"/>
              </a:lnSpc>
              <a:defRPr/>
            </a:pPr>
            <a:r>
              <a:rPr lang="en-US" sz="1600" b="1" i="1" dirty="0">
                <a:solidFill>
                  <a:schemeClr val="tx2">
                    <a:lumMod val="50000"/>
                  </a:schemeClr>
                </a:solidFill>
                <a:latin typeface="Arial" panose="020B0604020202020204" pitchFamily="34" charset="0"/>
                <a:cs typeface="Arial" panose="020B0604020202020204" pitchFamily="34" charset="0"/>
              </a:rPr>
              <a:t>Shubham </a:t>
            </a:r>
            <a:r>
              <a:rPr lang="en-US" sz="1600" b="1" i="1" dirty="0" err="1">
                <a:solidFill>
                  <a:schemeClr val="tx2">
                    <a:lumMod val="50000"/>
                  </a:schemeClr>
                </a:solidFill>
                <a:latin typeface="Arial" panose="020B0604020202020204" pitchFamily="34" charset="0"/>
                <a:cs typeface="Arial" panose="020B0604020202020204" pitchFamily="34" charset="0"/>
              </a:rPr>
              <a:t>Chaurasia</a:t>
            </a:r>
            <a:endParaRPr lang="en-US" sz="1600" b="1" i="1" dirty="0">
              <a:solidFill>
                <a:schemeClr val="tx2">
                  <a:lumMod val="50000"/>
                </a:schemeClr>
              </a:solidFill>
              <a:latin typeface="Arial" panose="020B0604020202020204" pitchFamily="34" charset="0"/>
              <a:cs typeface="Arial" panose="020B0604020202020204" pitchFamily="34" charset="0"/>
            </a:endParaRPr>
          </a:p>
          <a:p>
            <a:pPr>
              <a:lnSpc>
                <a:spcPct val="150000"/>
              </a:lnSpc>
              <a:defRPr/>
            </a:pPr>
            <a:r>
              <a:rPr lang="en-IN" sz="1600" dirty="0">
                <a:solidFill>
                  <a:schemeClr val="tx2">
                    <a:lumMod val="75000"/>
                  </a:schemeClr>
                </a:solidFill>
                <a:latin typeface="Arial" panose="020B0604020202020204" pitchFamily="34" charset="0"/>
                <a:cs typeface="Arial" panose="020B0604020202020204" pitchFamily="34" charset="0"/>
              </a:rPr>
              <a:t>Department of computer Science</a:t>
            </a:r>
          </a:p>
          <a:p>
            <a:pPr>
              <a:defRPr/>
            </a:pPr>
            <a:r>
              <a:rPr lang="en-IN" sz="1600" dirty="0">
                <a:solidFill>
                  <a:schemeClr val="tx2">
                    <a:lumMod val="75000"/>
                  </a:schemeClr>
                </a:solidFill>
                <a:latin typeface="Arial" panose="020B0604020202020204" pitchFamily="34" charset="0"/>
                <a:cs typeface="Arial" panose="020B0604020202020204" pitchFamily="34" charset="0"/>
              </a:rPr>
              <a:t>Axis Institute of Technology &amp; Management </a:t>
            </a:r>
          </a:p>
          <a:p>
            <a:pPr>
              <a:defRPr/>
            </a:pPr>
            <a:r>
              <a:rPr lang="en-IN" sz="1600" dirty="0">
                <a:solidFill>
                  <a:schemeClr val="tx2">
                    <a:lumMod val="75000"/>
                  </a:schemeClr>
                </a:solidFill>
                <a:latin typeface="Arial" panose="020B0604020202020204" pitchFamily="34" charset="0"/>
                <a:cs typeface="Arial" panose="020B0604020202020204" pitchFamily="34" charset="0"/>
              </a:rPr>
              <a:t>Kanpur - 208001, India</a:t>
            </a:r>
          </a:p>
          <a:p>
            <a:pPr>
              <a:lnSpc>
                <a:spcPct val="150000"/>
              </a:lnSpc>
              <a:defRPr/>
            </a:pPr>
            <a:endParaRPr lang="en-IN" sz="18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3077" name="Picture 2" descr="G:\AITM\Sports\New folder\1527491282axiscircle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4476" y="1524000"/>
            <a:ext cx="1395046"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latin typeface="Arial Black" panose="020B0A04020102020204" pitchFamily="34" charset="0"/>
              </a:rPr>
              <a:t>Introduction</a:t>
            </a:r>
            <a:r>
              <a:rPr lang="en-US" sz="4800" dirty="0"/>
              <a:t> </a:t>
            </a:r>
          </a:p>
        </p:txBody>
      </p:sp>
      <p:sp>
        <p:nvSpPr>
          <p:cNvPr id="3" name="Footer Placeholder 2"/>
          <p:cNvSpPr>
            <a:spLocks noGrp="1"/>
          </p:cNvSpPr>
          <p:nvPr>
            <p:ph type="ftr" sz="quarter" idx="11"/>
          </p:nvPr>
        </p:nvSpPr>
        <p:spPr/>
        <p:txBody>
          <a:bodyPr/>
          <a:lstStyle/>
          <a:p>
            <a:pPr>
              <a:defRPr/>
            </a:pPr>
            <a:r>
              <a:rPr lang="en-US"/>
              <a:t>Axis Institute of Technology &amp; Management, Kanpur</a:t>
            </a:r>
            <a:endParaRPr lang="en-US" dirty="0"/>
          </a:p>
        </p:txBody>
      </p:sp>
      <p:sp>
        <p:nvSpPr>
          <p:cNvPr id="4" name="Slide Number Placeholder 3"/>
          <p:cNvSpPr>
            <a:spLocks noGrp="1"/>
          </p:cNvSpPr>
          <p:nvPr>
            <p:ph type="sldNum" sz="quarter" idx="12"/>
          </p:nvPr>
        </p:nvSpPr>
        <p:spPr/>
        <p:txBody>
          <a:bodyPr/>
          <a:lstStyle/>
          <a:p>
            <a:fld id="{B8ECE0A2-AE55-4433-865B-0EECE691C6D9}" type="slidenum">
              <a:rPr lang="en-US" altLang="en-US" smtClean="0"/>
              <a:pPr/>
              <a:t>2</a:t>
            </a:fld>
            <a:endParaRPr lang="en-US" altLang="en-US"/>
          </a:p>
        </p:txBody>
      </p:sp>
      <p:sp>
        <p:nvSpPr>
          <p:cNvPr id="12" name="TextBox 11"/>
          <p:cNvSpPr txBox="1"/>
          <p:nvPr/>
        </p:nvSpPr>
        <p:spPr>
          <a:xfrm>
            <a:off x="495300" y="1524000"/>
            <a:ext cx="8153400" cy="4893647"/>
          </a:xfrm>
          <a:prstGeom prst="rect">
            <a:avLst/>
          </a:prstGeom>
          <a:noFill/>
        </p:spPr>
        <p:txBody>
          <a:bodyPr wrap="square" rtlCol="0" anchor="ctr">
            <a:spAutoFit/>
          </a:bodyPr>
          <a:lstStyle/>
          <a:p>
            <a:pPr marL="285750" indent="-285750" algn="just">
              <a:lnSpc>
                <a:spcPct val="150000"/>
              </a:lnSpc>
              <a:buClr>
                <a:srgbClr val="002060"/>
              </a:buClr>
              <a:buSzPct val="100000"/>
              <a:buFont typeface="Wingdings" panose="05000000000000000000" pitchFamily="2" charset="2"/>
              <a:buChar char="Ø"/>
            </a:pPr>
            <a:r>
              <a:rPr lang="en-US" sz="1600" b="0" i="0" dirty="0">
                <a:effectLst/>
              </a:rPr>
              <a:t>One of the main factors contributing to vehicle accidents worldwide in recent years is driver fatigue. A direct way of measuring driver fatigue is measuring the state of the driver i.e., drowsiness. </a:t>
            </a:r>
          </a:p>
          <a:p>
            <a:pPr marL="285750" indent="-285750" algn="just">
              <a:lnSpc>
                <a:spcPct val="150000"/>
              </a:lnSpc>
              <a:buClr>
                <a:srgbClr val="002060"/>
              </a:buClr>
              <a:buSzPct val="100000"/>
              <a:buFont typeface="Wingdings" panose="05000000000000000000" pitchFamily="2" charset="2"/>
              <a:buChar char="Ø"/>
            </a:pPr>
            <a:endParaRPr lang="en-US" sz="1600" b="0" i="0" dirty="0">
              <a:effectLst/>
            </a:endParaRPr>
          </a:p>
          <a:p>
            <a:pPr marL="285750" indent="-285750" algn="just">
              <a:lnSpc>
                <a:spcPct val="150000"/>
              </a:lnSpc>
              <a:buClr>
                <a:srgbClr val="002060"/>
              </a:buClr>
              <a:buSzPct val="100000"/>
              <a:buFont typeface="Wingdings" panose="05000000000000000000" pitchFamily="2" charset="2"/>
              <a:buChar char="Ø"/>
            </a:pPr>
            <a:r>
              <a:rPr lang="en-US" sz="1600" b="0" i="0" dirty="0">
                <a:effectLst/>
              </a:rPr>
              <a:t>The project is to create a drowsiness detection system. This real-time system continuously captures images, analyses the state of the eye according to the specified algorithm and gives a warning if required.</a:t>
            </a:r>
          </a:p>
          <a:p>
            <a:pPr marL="285750" indent="-285750">
              <a:lnSpc>
                <a:spcPct val="150000"/>
              </a:lnSpc>
              <a:buClr>
                <a:srgbClr val="002060"/>
              </a:buClr>
              <a:buSzPct val="100000"/>
              <a:buFont typeface="Wingdings" panose="05000000000000000000" pitchFamily="2" charset="2"/>
              <a:buChar char="Ø"/>
            </a:pPr>
            <a:endParaRPr lang="en-US" sz="1600" dirty="0">
              <a:latin typeface="roboto" panose="020B0604020202020204" pitchFamily="2" charset="0"/>
            </a:endParaRPr>
          </a:p>
          <a:p>
            <a:pPr marL="285750" indent="-285750" algn="just">
              <a:lnSpc>
                <a:spcPct val="150000"/>
              </a:lnSpc>
              <a:buClr>
                <a:srgbClr val="002060"/>
              </a:buClr>
              <a:buSzPct val="100000"/>
              <a:buFont typeface="Wingdings" panose="05000000000000000000" pitchFamily="2" charset="2"/>
              <a:buChar char="Ø"/>
            </a:pPr>
            <a:r>
              <a:rPr lang="en-US" sz="1600" b="0" i="0" dirty="0">
                <a:effectLst/>
              </a:rPr>
              <a:t>This purpose of this project is to examine the physical signs of drowsiness and develop a system to identify it by yawning and closing eyes.</a:t>
            </a:r>
            <a:endParaRPr lang="en-US" sz="1600" dirty="0"/>
          </a:p>
          <a:p>
            <a:pPr>
              <a:buClr>
                <a:srgbClr val="FF0000"/>
              </a:buClr>
              <a:buSzPct val="100000"/>
            </a:pPr>
            <a:endParaRPr lang="en-US" dirty="0"/>
          </a:p>
          <a:p>
            <a:pPr>
              <a:buClr>
                <a:srgbClr val="FF0000"/>
              </a:buClr>
              <a:buSzPct val="100000"/>
            </a:pPr>
            <a:r>
              <a:rPr lang="en-US" dirty="0"/>
              <a:t>                                                </a:t>
            </a:r>
          </a:p>
          <a:p>
            <a:pPr>
              <a:buClr>
                <a:srgbClr val="FF0000"/>
              </a:buClr>
              <a:buSzPct val="100000"/>
            </a:pPr>
            <a:r>
              <a:rPr lang="en-US" dirty="0"/>
              <a:t>  </a:t>
            </a:r>
          </a:p>
          <a:p>
            <a:pPr>
              <a:buClr>
                <a:srgbClr val="FF0000"/>
              </a:buClr>
              <a:buSzPct val="100000"/>
            </a:pP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A863-A72B-A6B8-2A74-D30D89220D36}"/>
              </a:ext>
            </a:extLst>
          </p:cNvPr>
          <p:cNvSpPr>
            <a:spLocks noGrp="1"/>
          </p:cNvSpPr>
          <p:nvPr>
            <p:ph type="title"/>
          </p:nvPr>
        </p:nvSpPr>
        <p:spPr/>
        <p:txBody>
          <a:bodyPr/>
          <a:lstStyle/>
          <a:p>
            <a:r>
              <a:rPr lang="en-IN" sz="3000" dirty="0">
                <a:latin typeface="Arial Black" panose="020B0A04020102020204" pitchFamily="34" charset="0"/>
              </a:rPr>
              <a:t>Problem</a:t>
            </a:r>
          </a:p>
        </p:txBody>
      </p:sp>
      <p:sp>
        <p:nvSpPr>
          <p:cNvPr id="3" name="Footer Placeholder 2">
            <a:extLst>
              <a:ext uri="{FF2B5EF4-FFF2-40B4-BE49-F238E27FC236}">
                <a16:creationId xmlns:a16="http://schemas.microsoft.com/office/drawing/2014/main" id="{E6893440-E982-452F-15AD-9EEB1B2DB020}"/>
              </a:ext>
            </a:extLst>
          </p:cNvPr>
          <p:cNvSpPr>
            <a:spLocks noGrp="1"/>
          </p:cNvSpPr>
          <p:nvPr>
            <p:ph type="ftr" sz="quarter" idx="11"/>
          </p:nvPr>
        </p:nvSpPr>
        <p:spPr/>
        <p:txBody>
          <a:bodyPr/>
          <a:lstStyle/>
          <a:p>
            <a:pPr>
              <a:defRPr/>
            </a:pPr>
            <a:r>
              <a:rPr lang="en-US"/>
              <a:t>Axis Institute of Technology &amp; Management, Kanpur</a:t>
            </a:r>
            <a:endParaRPr lang="en-US" dirty="0"/>
          </a:p>
        </p:txBody>
      </p:sp>
      <p:sp>
        <p:nvSpPr>
          <p:cNvPr id="4" name="Slide Number Placeholder 3">
            <a:extLst>
              <a:ext uri="{FF2B5EF4-FFF2-40B4-BE49-F238E27FC236}">
                <a16:creationId xmlns:a16="http://schemas.microsoft.com/office/drawing/2014/main" id="{FB130F0B-E325-E9CA-5C51-C9C9B85E8D07}"/>
              </a:ext>
            </a:extLst>
          </p:cNvPr>
          <p:cNvSpPr>
            <a:spLocks noGrp="1"/>
          </p:cNvSpPr>
          <p:nvPr>
            <p:ph type="sldNum" sz="quarter" idx="12"/>
          </p:nvPr>
        </p:nvSpPr>
        <p:spPr/>
        <p:txBody>
          <a:bodyPr/>
          <a:lstStyle/>
          <a:p>
            <a:fld id="{4502BECD-ADFD-4E26-81B8-8AE69CA203F9}" type="slidenum">
              <a:rPr lang="en-US" altLang="en-US" smtClean="0"/>
              <a:pPr/>
              <a:t>3</a:t>
            </a:fld>
            <a:endParaRPr lang="en-US" altLang="en-US"/>
          </a:p>
        </p:txBody>
      </p:sp>
      <p:sp>
        <p:nvSpPr>
          <p:cNvPr id="5" name="TextBox 4">
            <a:extLst>
              <a:ext uri="{FF2B5EF4-FFF2-40B4-BE49-F238E27FC236}">
                <a16:creationId xmlns:a16="http://schemas.microsoft.com/office/drawing/2014/main" id="{E220E6E0-E79B-94B6-D5C5-2CE18109FC70}"/>
              </a:ext>
            </a:extLst>
          </p:cNvPr>
          <p:cNvSpPr txBox="1"/>
          <p:nvPr/>
        </p:nvSpPr>
        <p:spPr>
          <a:xfrm>
            <a:off x="495300" y="1501745"/>
            <a:ext cx="8153400" cy="5124480"/>
          </a:xfrm>
          <a:prstGeom prst="rect">
            <a:avLst/>
          </a:prstGeom>
          <a:noFill/>
        </p:spPr>
        <p:txBody>
          <a:bodyPr wrap="square" rtlCol="0" anchor="ctr">
            <a:spAutoFit/>
          </a:bodyPr>
          <a:lstStyle/>
          <a:p>
            <a:pPr marL="285750" indent="-285750" algn="just">
              <a:lnSpc>
                <a:spcPct val="150000"/>
              </a:lnSpc>
              <a:buClr>
                <a:srgbClr val="002060"/>
              </a:buClr>
              <a:buSzPct val="100000"/>
              <a:buFont typeface="Wingdings" panose="05000000000000000000" pitchFamily="2" charset="2"/>
              <a:buChar char="Ø"/>
            </a:pPr>
            <a:r>
              <a:rPr lang="en-US" sz="1600" dirty="0"/>
              <a:t>Drowsy driving significantly increases the risk of car accidents. Microsleeps are when a person dozes off for just a few seconds, and when they occur while driving, it’s easy for the car to run off the road or collide with another vehicle. The damage from these crashes increases when they occur at high speeds.</a:t>
            </a:r>
          </a:p>
          <a:p>
            <a:pPr marL="285750" indent="-285750" algn="just">
              <a:lnSpc>
                <a:spcPct val="150000"/>
              </a:lnSpc>
              <a:buClr>
                <a:srgbClr val="002060"/>
              </a:buClr>
              <a:buSzPct val="100000"/>
              <a:buFont typeface="Wingdings" panose="05000000000000000000" pitchFamily="2" charset="2"/>
              <a:buChar char="Ø"/>
            </a:pPr>
            <a:endParaRPr lang="en-US" sz="1600" dirty="0"/>
          </a:p>
          <a:p>
            <a:pPr marL="285750" indent="-285750" algn="just">
              <a:lnSpc>
                <a:spcPct val="150000"/>
              </a:lnSpc>
              <a:buClr>
                <a:srgbClr val="002060"/>
              </a:buClr>
              <a:buSzPct val="100000"/>
              <a:buFont typeface="Wingdings" panose="05000000000000000000" pitchFamily="2" charset="2"/>
              <a:buChar char="Ø"/>
            </a:pPr>
            <a:r>
              <a:rPr lang="en-US" sz="1600" dirty="0"/>
              <a:t>Drowsy </a:t>
            </a:r>
            <a:r>
              <a:rPr lang="en-US" sz="1600" b="0" i="0" dirty="0">
                <a:effectLst/>
              </a:rPr>
              <a:t>driving is the dangerous combination of driving when sleepy. Falling asleep at the wheel is clearly dangerous, but being sleepy also affects your ability to drive safely, even if you don’t fall asleep.</a:t>
            </a:r>
          </a:p>
          <a:p>
            <a:pPr marL="285750" indent="-285750" algn="just">
              <a:lnSpc>
                <a:spcPct val="150000"/>
              </a:lnSpc>
              <a:buClr>
                <a:srgbClr val="002060"/>
              </a:buClr>
              <a:buSzPct val="100000"/>
              <a:buFont typeface="Wingdings" panose="05000000000000000000" pitchFamily="2" charset="2"/>
              <a:buChar char="Ø"/>
            </a:pPr>
            <a:endParaRPr lang="en-US" sz="1600" b="0" i="0" dirty="0">
              <a:effectLst/>
            </a:endParaRPr>
          </a:p>
          <a:p>
            <a:pPr marL="285750" indent="-285750" algn="just">
              <a:lnSpc>
                <a:spcPct val="150000"/>
              </a:lnSpc>
              <a:buClr>
                <a:srgbClr val="002060"/>
              </a:buClr>
              <a:buSzPct val="100000"/>
              <a:buFont typeface="Wingdings" panose="05000000000000000000" pitchFamily="2" charset="2"/>
              <a:buChar char="Ø"/>
            </a:pPr>
            <a:r>
              <a:rPr lang="en-US" sz="1600" b="0" i="0" dirty="0">
                <a:effectLst/>
              </a:rPr>
              <a:t>Drowsiness makes you less able to pay attention to the road, slows your reaction time if you must brake or steer suddenly and affects your ability to make good decisions.</a:t>
            </a:r>
            <a:r>
              <a:rPr lang="en-US" dirty="0"/>
              <a:t>                                              </a:t>
            </a:r>
          </a:p>
          <a:p>
            <a:pPr>
              <a:buClr>
                <a:srgbClr val="FF0000"/>
              </a:buClr>
              <a:buSzPct val="100000"/>
            </a:pPr>
            <a:r>
              <a:rPr lang="en-US" dirty="0"/>
              <a:t>  </a:t>
            </a:r>
          </a:p>
          <a:p>
            <a:pPr>
              <a:buClr>
                <a:srgbClr val="FF0000"/>
              </a:buClr>
              <a:buSzPct val="100000"/>
            </a:pPr>
            <a:r>
              <a:rPr lang="en-US" dirty="0"/>
              <a:t>        </a:t>
            </a:r>
          </a:p>
        </p:txBody>
      </p:sp>
    </p:spTree>
    <p:extLst>
      <p:ext uri="{BB962C8B-B14F-4D97-AF65-F5344CB8AC3E}">
        <p14:creationId xmlns:p14="http://schemas.microsoft.com/office/powerpoint/2010/main" val="42317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BEBE-314C-9594-AE75-D93424E04CCD}"/>
              </a:ext>
            </a:extLst>
          </p:cNvPr>
          <p:cNvSpPr>
            <a:spLocks noGrp="1"/>
          </p:cNvSpPr>
          <p:nvPr>
            <p:ph type="title"/>
          </p:nvPr>
        </p:nvSpPr>
        <p:spPr/>
        <p:txBody>
          <a:bodyPr/>
          <a:lstStyle/>
          <a:p>
            <a:r>
              <a:rPr lang="en-IN" sz="3000" dirty="0">
                <a:latin typeface="Arial Black" panose="020B0A04020102020204" pitchFamily="34" charset="0"/>
              </a:rPr>
              <a:t>Solution</a:t>
            </a:r>
          </a:p>
        </p:txBody>
      </p:sp>
      <p:sp>
        <p:nvSpPr>
          <p:cNvPr id="6" name="Content Placeholder 5">
            <a:extLst>
              <a:ext uri="{FF2B5EF4-FFF2-40B4-BE49-F238E27FC236}">
                <a16:creationId xmlns:a16="http://schemas.microsoft.com/office/drawing/2014/main" id="{EE7A147E-28F2-F460-9125-2A5F033CEA2B}"/>
              </a:ext>
            </a:extLst>
          </p:cNvPr>
          <p:cNvSpPr>
            <a:spLocks noGrp="1"/>
          </p:cNvSpPr>
          <p:nvPr>
            <p:ph idx="1"/>
          </p:nvPr>
        </p:nvSpPr>
        <p:spPr/>
        <p:txBody>
          <a:bodyPr/>
          <a:lstStyle/>
          <a:p>
            <a:pPr algn="just">
              <a:lnSpc>
                <a:spcPct val="150000"/>
              </a:lnSpc>
              <a:buClr>
                <a:srgbClr val="002060"/>
              </a:buClr>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The camera will continuously detect the face and use facial landmark localization to keep to monitor the eyes.</a:t>
            </a:r>
          </a:p>
          <a:p>
            <a:pPr algn="just">
              <a:lnSpc>
                <a:spcPct val="150000"/>
              </a:lnSpc>
              <a:buClr>
                <a:srgbClr val="002060"/>
              </a:buClr>
              <a:buFont typeface="Wingdings" panose="05000000000000000000" pitchFamily="2" charset="2"/>
              <a:buChar char="Ø"/>
            </a:pPr>
            <a:endParaRPr lang="en-US" sz="1600" i="0" dirty="0">
              <a:solidFill>
                <a:schemeClr val="tx1"/>
              </a:solidFill>
              <a:effectLst/>
              <a:latin typeface="Arial" panose="020B0604020202020204" pitchFamily="34" charset="0"/>
              <a:cs typeface="Arial" panose="020B0604020202020204" pitchFamily="34" charset="0"/>
            </a:endParaRPr>
          </a:p>
          <a:p>
            <a:pPr algn="just">
              <a:lnSpc>
                <a:spcPct val="150000"/>
              </a:lnSpc>
              <a:buClr>
                <a:srgbClr val="002060"/>
              </a:buClr>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If there eyes have been closed for a certain amount of time, we’ll assume that they are starting to doze off alert them.</a:t>
            </a:r>
            <a:endParaRPr lang="en-IN" dirty="0"/>
          </a:p>
        </p:txBody>
      </p:sp>
      <p:sp>
        <p:nvSpPr>
          <p:cNvPr id="3" name="Footer Placeholder 2">
            <a:extLst>
              <a:ext uri="{FF2B5EF4-FFF2-40B4-BE49-F238E27FC236}">
                <a16:creationId xmlns:a16="http://schemas.microsoft.com/office/drawing/2014/main" id="{0CE0ABBE-B1F6-EFF7-661E-F0EB94E7BD63}"/>
              </a:ext>
            </a:extLst>
          </p:cNvPr>
          <p:cNvSpPr>
            <a:spLocks noGrp="1"/>
          </p:cNvSpPr>
          <p:nvPr>
            <p:ph type="ftr" sz="quarter" idx="11"/>
          </p:nvPr>
        </p:nvSpPr>
        <p:spPr/>
        <p:txBody>
          <a:bodyPr/>
          <a:lstStyle/>
          <a:p>
            <a:pPr>
              <a:defRPr/>
            </a:pPr>
            <a:r>
              <a:rPr lang="en-US"/>
              <a:t>Axis Institute of Technology &amp; Management, Kanpur</a:t>
            </a:r>
            <a:endParaRPr lang="en-US" dirty="0"/>
          </a:p>
        </p:txBody>
      </p:sp>
      <p:sp>
        <p:nvSpPr>
          <p:cNvPr id="4" name="Slide Number Placeholder 3">
            <a:extLst>
              <a:ext uri="{FF2B5EF4-FFF2-40B4-BE49-F238E27FC236}">
                <a16:creationId xmlns:a16="http://schemas.microsoft.com/office/drawing/2014/main" id="{CDF2E0F7-90EE-A27D-4CB4-CDF4D0056BAB}"/>
              </a:ext>
            </a:extLst>
          </p:cNvPr>
          <p:cNvSpPr>
            <a:spLocks noGrp="1"/>
          </p:cNvSpPr>
          <p:nvPr>
            <p:ph type="sldNum" sz="quarter" idx="12"/>
          </p:nvPr>
        </p:nvSpPr>
        <p:spPr/>
        <p:txBody>
          <a:bodyPr/>
          <a:lstStyle/>
          <a:p>
            <a:fld id="{4502BECD-ADFD-4E26-81B8-8AE69CA203F9}" type="slidenum">
              <a:rPr lang="en-US" altLang="en-US" smtClean="0"/>
              <a:pPr/>
              <a:t>4</a:t>
            </a:fld>
            <a:endParaRPr lang="en-US" altLang="en-US"/>
          </a:p>
        </p:txBody>
      </p:sp>
    </p:spTree>
    <p:extLst>
      <p:ext uri="{BB962C8B-B14F-4D97-AF65-F5344CB8AC3E}">
        <p14:creationId xmlns:p14="http://schemas.microsoft.com/office/powerpoint/2010/main" val="391994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EED3-9895-3E8D-AF1F-BDE50A311DF7}"/>
              </a:ext>
            </a:extLst>
          </p:cNvPr>
          <p:cNvSpPr>
            <a:spLocks noGrp="1"/>
          </p:cNvSpPr>
          <p:nvPr>
            <p:ph type="title"/>
          </p:nvPr>
        </p:nvSpPr>
        <p:spPr/>
        <p:txBody>
          <a:bodyPr/>
          <a:lstStyle/>
          <a:p>
            <a:r>
              <a:rPr lang="en-IN" sz="3000" dirty="0">
                <a:latin typeface="Arial Black" panose="020B0A04020102020204" pitchFamily="34" charset="0"/>
              </a:rPr>
              <a:t>Module Used</a:t>
            </a:r>
          </a:p>
        </p:txBody>
      </p:sp>
      <p:sp>
        <p:nvSpPr>
          <p:cNvPr id="6" name="Content Placeholder 5">
            <a:extLst>
              <a:ext uri="{FF2B5EF4-FFF2-40B4-BE49-F238E27FC236}">
                <a16:creationId xmlns:a16="http://schemas.microsoft.com/office/drawing/2014/main" id="{12BECFBC-7C88-F74D-232C-1CB15B6F2186}"/>
              </a:ext>
            </a:extLst>
          </p:cNvPr>
          <p:cNvSpPr>
            <a:spLocks noGrp="1"/>
          </p:cNvSpPr>
          <p:nvPr>
            <p:ph idx="1"/>
          </p:nvPr>
        </p:nvSpPr>
        <p:spPr>
          <a:xfrm>
            <a:off x="713552" y="1404260"/>
            <a:ext cx="6095999" cy="1257642"/>
          </a:xfrm>
        </p:spPr>
        <p:txBody>
          <a:bodyPr/>
          <a:lstStyle/>
          <a:p>
            <a:pPr marL="0" indent="0" algn="just">
              <a:lnSpc>
                <a:spcPct val="150000"/>
              </a:lnSpc>
              <a:buNone/>
            </a:pPr>
            <a:r>
              <a:rPr lang="en-IN" sz="1600" b="1" dirty="0">
                <a:solidFill>
                  <a:schemeClr val="tx1"/>
                </a:solidFill>
                <a:latin typeface="Arial" panose="020B0604020202020204" pitchFamily="34" charset="0"/>
                <a:cs typeface="Arial" panose="020B0604020202020204" pitchFamily="34" charset="0"/>
              </a:rPr>
              <a:t>TensorFlow: </a:t>
            </a:r>
            <a:r>
              <a:rPr lang="en-US" sz="1600" dirty="0">
                <a:solidFill>
                  <a:schemeClr val="tx1"/>
                </a:solidFill>
                <a:latin typeface="Arial" panose="020B0604020202020204" pitchFamily="34" charset="0"/>
                <a:cs typeface="Arial" panose="020B0604020202020204" pitchFamily="34" charset="0"/>
              </a:rPr>
              <a:t>TensorFlow is a free and open-source software library for machine learning and artificial intelligence. It can be used across a range of tasks but has a particular focus on training and inference of deep neural networks.</a:t>
            </a:r>
          </a:p>
          <a:p>
            <a:pPr algn="just">
              <a:lnSpc>
                <a:spcPct val="150000"/>
              </a:lnSpc>
            </a:pPr>
            <a:endParaRPr lang="en-IN" sz="1600" dirty="0">
              <a:solidFill>
                <a:schemeClr val="tx1"/>
              </a:solidFill>
              <a:latin typeface="Arial" panose="020B0604020202020204" pitchFamily="34" charset="0"/>
              <a:cs typeface="Arial" panose="020B0604020202020204" pitchFamily="34" charset="0"/>
            </a:endParaRPr>
          </a:p>
          <a:p>
            <a:pPr algn="just">
              <a:lnSpc>
                <a:spcPct val="150000"/>
              </a:lnSpc>
            </a:pPr>
            <a:endParaRPr lang="en-US" sz="1600" dirty="0">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F4E6748A-5BCE-F546-DFC1-FBB2F82A8868}"/>
              </a:ext>
            </a:extLst>
          </p:cNvPr>
          <p:cNvSpPr>
            <a:spLocks noGrp="1"/>
          </p:cNvSpPr>
          <p:nvPr>
            <p:ph type="ftr" sz="quarter" idx="11"/>
          </p:nvPr>
        </p:nvSpPr>
        <p:spPr/>
        <p:txBody>
          <a:bodyPr/>
          <a:lstStyle/>
          <a:p>
            <a:pPr>
              <a:defRPr/>
            </a:pPr>
            <a:r>
              <a:rPr lang="en-US"/>
              <a:t>Axis Institute of Technology &amp; Management, Kanpur</a:t>
            </a:r>
            <a:endParaRPr lang="en-US" dirty="0"/>
          </a:p>
        </p:txBody>
      </p:sp>
      <p:sp>
        <p:nvSpPr>
          <p:cNvPr id="4" name="Slide Number Placeholder 3">
            <a:extLst>
              <a:ext uri="{FF2B5EF4-FFF2-40B4-BE49-F238E27FC236}">
                <a16:creationId xmlns:a16="http://schemas.microsoft.com/office/drawing/2014/main" id="{94E4E167-8717-85B2-AFA6-D06D2AE67D54}"/>
              </a:ext>
            </a:extLst>
          </p:cNvPr>
          <p:cNvSpPr>
            <a:spLocks noGrp="1"/>
          </p:cNvSpPr>
          <p:nvPr>
            <p:ph type="sldNum" sz="quarter" idx="12"/>
          </p:nvPr>
        </p:nvSpPr>
        <p:spPr>
          <a:xfrm>
            <a:off x="4031428" y="6576872"/>
            <a:ext cx="685800" cy="244475"/>
          </a:xfrm>
        </p:spPr>
        <p:txBody>
          <a:bodyPr/>
          <a:lstStyle/>
          <a:p>
            <a:fld id="{4502BECD-ADFD-4E26-81B8-8AE69CA203F9}" type="slidenum">
              <a:rPr lang="en-US" altLang="en-US" smtClean="0"/>
              <a:pPr/>
              <a:t>5</a:t>
            </a:fld>
            <a:endParaRPr lang="en-US" altLang="en-US"/>
          </a:p>
        </p:txBody>
      </p:sp>
      <p:pic>
        <p:nvPicPr>
          <p:cNvPr id="1026" name="Picture 2" descr="Keras - Wikipedia">
            <a:extLst>
              <a:ext uri="{FF2B5EF4-FFF2-40B4-BE49-F238E27FC236}">
                <a16:creationId xmlns:a16="http://schemas.microsoft.com/office/drawing/2014/main" id="{4EA2299E-3D39-27EE-D128-BCB640081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553" y="3156665"/>
            <a:ext cx="1228519" cy="1228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nsorflow · GitHub">
            <a:extLst>
              <a:ext uri="{FF2B5EF4-FFF2-40B4-BE49-F238E27FC236}">
                <a16:creationId xmlns:a16="http://schemas.microsoft.com/office/drawing/2014/main" id="{8E38746D-4675-56FC-D45E-D31F72A50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154" y="1558779"/>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penCV - Wikipedia">
            <a:extLst>
              <a:ext uri="{FF2B5EF4-FFF2-40B4-BE49-F238E27FC236}">
                <a16:creationId xmlns:a16="http://schemas.microsoft.com/office/drawing/2014/main" id="{C0E2F3C8-C638-AA11-F42B-FB7A024E49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2192"/>
          <a:stretch/>
        </p:blipFill>
        <p:spPr bwMode="auto">
          <a:xfrm>
            <a:off x="7190553" y="4675047"/>
            <a:ext cx="1368083" cy="13305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FAAA45-BC11-45A4-E26A-247D04DB86D6}"/>
              </a:ext>
            </a:extLst>
          </p:cNvPr>
          <p:cNvSpPr txBox="1"/>
          <p:nvPr/>
        </p:nvSpPr>
        <p:spPr>
          <a:xfrm>
            <a:off x="591271" y="4556488"/>
            <a:ext cx="6218281" cy="1524007"/>
          </a:xfrm>
          <a:prstGeom prst="rect">
            <a:avLst/>
          </a:prstGeom>
          <a:noFill/>
        </p:spPr>
        <p:txBody>
          <a:bodyPr wrap="square">
            <a:spAutoFit/>
          </a:bodyPr>
          <a:lstStyle/>
          <a:p>
            <a:pPr algn="just">
              <a:lnSpc>
                <a:spcPct val="150000"/>
              </a:lnSpc>
            </a:pPr>
            <a:r>
              <a:rPr lang="en-IN" sz="1600" b="1" dirty="0">
                <a:solidFill>
                  <a:schemeClr val="tx1"/>
                </a:solidFill>
                <a:latin typeface="Arial" panose="020B0604020202020204" pitchFamily="34" charset="0"/>
                <a:cs typeface="Arial" panose="020B0604020202020204" pitchFamily="34" charset="0"/>
              </a:rPr>
              <a:t>OpenCV:</a:t>
            </a:r>
            <a:r>
              <a:rPr lang="en-IN" sz="1600"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OpenCV is the huge open-source library for the computer vision, machine learning, and image processing. Using it, one can </a:t>
            </a:r>
            <a:r>
              <a:rPr lang="en-US" sz="1600" dirty="0" err="1">
                <a:solidFill>
                  <a:schemeClr val="tx1"/>
                </a:solidFill>
                <a:latin typeface="Arial" panose="020B0604020202020204" pitchFamily="34" charset="0"/>
                <a:cs typeface="Arial" panose="020B0604020202020204" pitchFamily="34" charset="0"/>
              </a:rPr>
              <a:t>analyse</a:t>
            </a:r>
            <a:r>
              <a:rPr lang="en-US" sz="1600" dirty="0">
                <a:solidFill>
                  <a:schemeClr val="tx1"/>
                </a:solidFill>
                <a:latin typeface="Arial" panose="020B0604020202020204" pitchFamily="34" charset="0"/>
                <a:cs typeface="Arial" panose="020B0604020202020204" pitchFamily="34" charset="0"/>
              </a:rPr>
              <a:t> pictures and videos to find faces, objects, and even human handwriting.</a:t>
            </a:r>
            <a:endParaRPr lang="en-IN" sz="1600"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580A878-C3CD-4184-8231-F9744E1D7E4C}"/>
              </a:ext>
            </a:extLst>
          </p:cNvPr>
          <p:cNvSpPr txBox="1"/>
          <p:nvPr/>
        </p:nvSpPr>
        <p:spPr>
          <a:xfrm>
            <a:off x="1981200" y="3097652"/>
            <a:ext cx="6218281" cy="1154675"/>
          </a:xfrm>
          <a:prstGeom prst="rect">
            <a:avLst/>
          </a:prstGeom>
          <a:noFill/>
        </p:spPr>
        <p:txBody>
          <a:bodyPr wrap="square">
            <a:spAutoFit/>
          </a:bodyPr>
          <a:lstStyle/>
          <a:p>
            <a:pPr algn="just">
              <a:lnSpc>
                <a:spcPct val="150000"/>
              </a:lnSpc>
            </a:pPr>
            <a:r>
              <a:rPr lang="en-IN" sz="1600" b="1" dirty="0" err="1">
                <a:solidFill>
                  <a:schemeClr val="tx1"/>
                </a:solidFill>
                <a:latin typeface="Arial" panose="020B0604020202020204" pitchFamily="34" charset="0"/>
                <a:cs typeface="Arial" panose="020B0604020202020204" pitchFamily="34" charset="0"/>
              </a:rPr>
              <a:t>Keras</a:t>
            </a:r>
            <a:r>
              <a:rPr lang="en-IN" sz="1600" b="1" dirty="0">
                <a:solidFill>
                  <a:schemeClr val="tx1"/>
                </a:solidFill>
                <a:latin typeface="Arial" panose="020B0604020202020204" pitchFamily="34" charset="0"/>
                <a:cs typeface="Arial" panose="020B0604020202020204" pitchFamily="34" charset="0"/>
              </a:rPr>
              <a:t>:</a:t>
            </a:r>
            <a:r>
              <a:rPr lang="en-IN" sz="1600"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It allows use of distributed training of deep-learning models on clusters of Graphics processing units (GPU) and tensor processing units (TPU).</a:t>
            </a:r>
          </a:p>
        </p:txBody>
      </p:sp>
    </p:spTree>
    <p:extLst>
      <p:ext uri="{BB962C8B-B14F-4D97-AF65-F5344CB8AC3E}">
        <p14:creationId xmlns:p14="http://schemas.microsoft.com/office/powerpoint/2010/main" val="2045965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86A7C9B-35C7-A8B2-9BAC-7FC599434A83}"/>
              </a:ext>
            </a:extLst>
          </p:cNvPr>
          <p:cNvSpPr>
            <a:spLocks noGrp="1"/>
          </p:cNvSpPr>
          <p:nvPr>
            <p:ph type="title"/>
          </p:nvPr>
        </p:nvSpPr>
        <p:spPr/>
        <p:txBody>
          <a:bodyPr/>
          <a:lstStyle/>
          <a:p>
            <a:r>
              <a:rPr lang="en-IN" sz="3000" dirty="0">
                <a:latin typeface="Arial Black" panose="020B0A04020102020204" pitchFamily="34" charset="0"/>
              </a:rPr>
              <a:t>Conclusion</a:t>
            </a:r>
          </a:p>
        </p:txBody>
      </p:sp>
      <p:sp>
        <p:nvSpPr>
          <p:cNvPr id="9" name="Content Placeholder 8">
            <a:extLst>
              <a:ext uri="{FF2B5EF4-FFF2-40B4-BE49-F238E27FC236}">
                <a16:creationId xmlns:a16="http://schemas.microsoft.com/office/drawing/2014/main" id="{8C114470-DE70-CA07-671A-C32DC1824313}"/>
              </a:ext>
            </a:extLst>
          </p:cNvPr>
          <p:cNvSpPr>
            <a:spLocks noGrp="1"/>
          </p:cNvSpPr>
          <p:nvPr>
            <p:ph idx="1"/>
          </p:nvPr>
        </p:nvSpPr>
        <p:spPr/>
        <p:txBody>
          <a:bodyPr/>
          <a:lstStyle/>
          <a:p>
            <a:pPr algn="just">
              <a:lnSpc>
                <a:spcPct val="150000"/>
              </a:lnSpc>
              <a:buClr>
                <a:srgbClr val="002060"/>
              </a:buClr>
              <a:buFont typeface="Wingdings" panose="05000000000000000000" pitchFamily="2" charset="2"/>
              <a:buChar char="Ø"/>
            </a:pPr>
            <a:r>
              <a:rPr lang="en-US" sz="1600" b="0" i="0" dirty="0">
                <a:solidFill>
                  <a:schemeClr val="tx1"/>
                </a:solidFill>
                <a:effectLst/>
                <a:latin typeface="Arial" panose="020B0604020202020204" pitchFamily="34" charset="0"/>
                <a:cs typeface="Arial" panose="020B0604020202020204" pitchFamily="34" charset="0"/>
              </a:rPr>
              <a:t>When we run the code it will open the webcam and will capture the video and will give output based on eyelid closure. </a:t>
            </a:r>
          </a:p>
          <a:p>
            <a:pPr algn="just">
              <a:lnSpc>
                <a:spcPct val="150000"/>
              </a:lnSpc>
              <a:buClr>
                <a:srgbClr val="002060"/>
              </a:buClr>
              <a:buFont typeface="Wingdings" panose="05000000000000000000" pitchFamily="2" charset="2"/>
              <a:buChar char="Ø"/>
            </a:pPr>
            <a:endParaRPr lang="en-US" sz="1600" b="0" i="0" dirty="0">
              <a:solidFill>
                <a:schemeClr val="tx1"/>
              </a:solidFill>
              <a:effectLst/>
              <a:latin typeface="Arial" panose="020B0604020202020204" pitchFamily="34" charset="0"/>
              <a:cs typeface="Arial" panose="020B0604020202020204" pitchFamily="34" charset="0"/>
            </a:endParaRPr>
          </a:p>
          <a:p>
            <a:pPr algn="just">
              <a:lnSpc>
                <a:spcPct val="150000"/>
              </a:lnSpc>
              <a:buClr>
                <a:srgbClr val="002060"/>
              </a:buClr>
              <a:buFont typeface="Wingdings" panose="05000000000000000000" pitchFamily="2" charset="2"/>
              <a:buChar char="Ø"/>
            </a:pPr>
            <a:r>
              <a:rPr lang="en-US" sz="1600" b="0" i="0" dirty="0">
                <a:solidFill>
                  <a:schemeClr val="tx1"/>
                </a:solidFill>
                <a:effectLst/>
                <a:latin typeface="Arial" panose="020B0604020202020204" pitchFamily="34" charset="0"/>
                <a:cs typeface="Arial" panose="020B0604020202020204" pitchFamily="34" charset="0"/>
              </a:rPr>
              <a:t>This drowsiness detection system helps the drivers a lot and prevents many road accidents that are caused due to drowsiness. </a:t>
            </a:r>
            <a:endParaRPr lang="en-IN" sz="1600" dirty="0">
              <a:solidFill>
                <a:schemeClr val="tx1"/>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CDE93840-49F3-1354-3FCC-A9DEB716B2F4}"/>
              </a:ext>
            </a:extLst>
          </p:cNvPr>
          <p:cNvSpPr>
            <a:spLocks noGrp="1"/>
          </p:cNvSpPr>
          <p:nvPr>
            <p:ph type="ftr" sz="quarter" idx="11"/>
          </p:nvPr>
        </p:nvSpPr>
        <p:spPr/>
        <p:txBody>
          <a:bodyPr/>
          <a:lstStyle/>
          <a:p>
            <a:r>
              <a:rPr lang="en-US"/>
              <a:t>Axis Institute of Technology &amp; Management, Kanpur</a:t>
            </a:r>
            <a:endParaRPr lang="en-US" dirty="0"/>
          </a:p>
        </p:txBody>
      </p:sp>
      <p:sp>
        <p:nvSpPr>
          <p:cNvPr id="3" name="Slide Number Placeholder 2">
            <a:extLst>
              <a:ext uri="{FF2B5EF4-FFF2-40B4-BE49-F238E27FC236}">
                <a16:creationId xmlns:a16="http://schemas.microsoft.com/office/drawing/2014/main" id="{1CEE38E8-31F9-C23F-3CB8-6443B005148E}"/>
              </a:ext>
            </a:extLst>
          </p:cNvPr>
          <p:cNvSpPr>
            <a:spLocks noGrp="1"/>
          </p:cNvSpPr>
          <p:nvPr>
            <p:ph type="sldNum" sz="quarter" idx="12"/>
          </p:nvPr>
        </p:nvSpPr>
        <p:spPr/>
        <p:txBody>
          <a:bodyPr/>
          <a:lstStyle/>
          <a:p>
            <a:fld id="{25E931B5-D25E-435C-A631-DCBACBCF9240}" type="slidenum">
              <a:rPr lang="en-US" altLang="en-US" smtClean="0"/>
              <a:pPr/>
              <a:t>6</a:t>
            </a:fld>
            <a:endParaRPr lang="en-US" altLang="en-US"/>
          </a:p>
        </p:txBody>
      </p:sp>
    </p:spTree>
    <p:extLst>
      <p:ext uri="{BB962C8B-B14F-4D97-AF65-F5344CB8AC3E}">
        <p14:creationId xmlns:p14="http://schemas.microsoft.com/office/powerpoint/2010/main" val="289856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14C31B-42ED-F2C2-8FFE-B8D1E9183FFB}"/>
              </a:ext>
            </a:extLst>
          </p:cNvPr>
          <p:cNvSpPr>
            <a:spLocks noGrp="1"/>
          </p:cNvSpPr>
          <p:nvPr>
            <p:ph type="ftr" sz="quarter" idx="11"/>
          </p:nvPr>
        </p:nvSpPr>
        <p:spPr/>
        <p:txBody>
          <a:bodyPr/>
          <a:lstStyle/>
          <a:p>
            <a:pPr>
              <a:defRPr/>
            </a:pPr>
            <a:r>
              <a:rPr lang="en-US"/>
              <a:t>Axis Institute of Technology &amp; Management, Kanpur</a:t>
            </a:r>
            <a:endParaRPr lang="en-US" dirty="0"/>
          </a:p>
        </p:txBody>
      </p:sp>
      <p:sp>
        <p:nvSpPr>
          <p:cNvPr id="3" name="Slide Number Placeholder 2">
            <a:extLst>
              <a:ext uri="{FF2B5EF4-FFF2-40B4-BE49-F238E27FC236}">
                <a16:creationId xmlns:a16="http://schemas.microsoft.com/office/drawing/2014/main" id="{CDB3C5B6-B38F-0B23-67D1-2510ABA7EFF8}"/>
              </a:ext>
            </a:extLst>
          </p:cNvPr>
          <p:cNvSpPr>
            <a:spLocks noGrp="1"/>
          </p:cNvSpPr>
          <p:nvPr>
            <p:ph type="sldNum" sz="quarter" idx="12"/>
          </p:nvPr>
        </p:nvSpPr>
        <p:spPr/>
        <p:txBody>
          <a:bodyPr/>
          <a:lstStyle/>
          <a:p>
            <a:fld id="{25E931B5-D25E-435C-A631-DCBACBCF9240}" type="slidenum">
              <a:rPr lang="en-US" altLang="en-US" smtClean="0"/>
              <a:pPr/>
              <a:t>7</a:t>
            </a:fld>
            <a:endParaRPr lang="en-US" altLang="en-US"/>
          </a:p>
        </p:txBody>
      </p:sp>
      <p:pic>
        <p:nvPicPr>
          <p:cNvPr id="5" name="Picture 12">
            <a:extLst>
              <a:ext uri="{FF2B5EF4-FFF2-40B4-BE49-F238E27FC236}">
                <a16:creationId xmlns:a16="http://schemas.microsoft.com/office/drawing/2014/main" id="{28CFF351-FFC3-015A-6E79-2E910A692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2438400"/>
            <a:ext cx="5429250" cy="285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078050"/>
      </p:ext>
    </p:extLst>
  </p:cSld>
  <p:clrMapOvr>
    <a:masterClrMapping/>
  </p:clrMapOvr>
</p:sld>
</file>

<file path=ppt/theme/theme1.xml><?xml version="1.0" encoding="utf-8"?>
<a:theme xmlns:a="http://schemas.openxmlformats.org/drawingml/2006/main" name="THAPAR-UNIVERSITY1">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523</Words>
  <Application>Microsoft Office PowerPoint</Application>
  <PresentationFormat>On-screen Show (4:3)</PresentationFormat>
  <Paragraphs>51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Calibri</vt:lpstr>
      <vt:lpstr>roboto</vt:lpstr>
      <vt:lpstr>Times New Roman</vt:lpstr>
      <vt:lpstr>Tw Cen MT</vt:lpstr>
      <vt:lpstr>Wingdings</vt:lpstr>
      <vt:lpstr>THAPAR-UNIVERSITY1</vt:lpstr>
      <vt:lpstr>Drowsiness Detection System</vt:lpstr>
      <vt:lpstr>Introduction </vt:lpstr>
      <vt:lpstr>Problem</vt:lpstr>
      <vt:lpstr>Solution</vt:lpstr>
      <vt:lpstr>Module Used</vt:lpstr>
      <vt:lpstr>Conclusion</vt:lpstr>
      <vt:lpstr>PowerPoint Presentation</vt:lpstr>
    </vt:vector>
  </TitlesOfParts>
  <Company>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OSD</dc:creator>
  <cp:lastModifiedBy>Virendra Kumar Nishad</cp:lastModifiedBy>
  <cp:revision>693</cp:revision>
  <dcterms:created xsi:type="dcterms:W3CDTF">2021-02-18T05:16:38Z</dcterms:created>
  <dcterms:modified xsi:type="dcterms:W3CDTF">2022-12-09T19:37:10Z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