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05" r:id="rId3"/>
    <p:sldId id="404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48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85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04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9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09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285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11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6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6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0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9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92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93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WGST </a:t>
            </a:r>
            <a:r>
              <a:rPr lang="en-CA" dirty="0" smtClean="0"/>
              <a:t>100-991: </a:t>
            </a:r>
            <a:r>
              <a:rPr lang="en-CA" dirty="0"/>
              <a:t>Introduction to Women’s and Gender 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Week </a:t>
            </a:r>
            <a:r>
              <a:rPr lang="en-CA" dirty="0" smtClean="0"/>
              <a:t>12: Wednesday, Nov. 21/18</a:t>
            </a:r>
            <a:endParaRPr lang="en-CA" dirty="0"/>
          </a:p>
          <a:p>
            <a:r>
              <a:rPr lang="en-CA" dirty="0"/>
              <a:t>Introduction to </a:t>
            </a:r>
            <a:r>
              <a:rPr lang="en-CA"/>
              <a:t>the </a:t>
            </a:r>
            <a:r>
              <a:rPr lang="en-CA" smtClean="0"/>
              <a:t>Family, Part I</a:t>
            </a:r>
            <a:endParaRPr lang="en-CA" dirty="0"/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3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Divorce Rates </a:t>
            </a:r>
            <a:endParaRPr lang="en-US" dirty="0"/>
          </a:p>
          <a:p>
            <a:r>
              <a:rPr lang="en-US" dirty="0"/>
              <a:t>Overall an upward trend due to divorce law changes in 1968 and 1985.</a:t>
            </a:r>
          </a:p>
          <a:p>
            <a:pPr lvl="1"/>
            <a:r>
              <a:rPr lang="en-US" dirty="0"/>
              <a:t>6.4 divorces for every 100,000 Canadians in 1921</a:t>
            </a:r>
          </a:p>
          <a:p>
            <a:pPr lvl="1"/>
            <a:r>
              <a:rPr lang="en-US" dirty="0"/>
              <a:t>231 divorces for every 100,000 Canadians in 2000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fact, almost half of marriages in Canada and the United States end in divorce as of 2012.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pic>
        <p:nvPicPr>
          <p:cNvPr id="4" name="Content Placeholder 3" descr="GRAPH79kDivorcesPerY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8950" y="1860698"/>
            <a:ext cx="7570380" cy="469959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pic>
        <p:nvPicPr>
          <p:cNvPr id="4" name="Content Placeholder 3" descr="phpBZ3ySM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3767" y="2009553"/>
            <a:ext cx="8091377" cy="438061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 New Household Arrangements</a:t>
            </a:r>
            <a:endParaRPr lang="en-US" dirty="0"/>
          </a:p>
          <a:p>
            <a:r>
              <a:rPr lang="en-US" dirty="0"/>
              <a:t>In the 21</a:t>
            </a:r>
            <a:r>
              <a:rPr lang="en-US" baseline="30000" dirty="0"/>
              <a:t>st</a:t>
            </a:r>
            <a:r>
              <a:rPr lang="en-US" dirty="0"/>
              <a:t> century only 45% of family households are married couples with children.</a:t>
            </a:r>
          </a:p>
          <a:p>
            <a:r>
              <a:rPr lang="en-US" dirty="0"/>
              <a:t>As per the 2001 census:</a:t>
            </a:r>
          </a:p>
          <a:p>
            <a:pPr lvl="1"/>
            <a:r>
              <a:rPr lang="en-US" dirty="0"/>
              <a:t>25% of households are single-person dwellings</a:t>
            </a:r>
          </a:p>
          <a:p>
            <a:pPr lvl="1"/>
            <a:r>
              <a:rPr lang="en-US" dirty="0"/>
              <a:t>10% of Canadians live completely alone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Common Law Unions</a:t>
            </a:r>
            <a:r>
              <a:rPr lang="en-US" dirty="0"/>
              <a:t>: Legally recognized unions by which two adults form a long term intimate relationship without participating in a legal or religious ceremony.</a:t>
            </a:r>
          </a:p>
          <a:p>
            <a:pPr lvl="1"/>
            <a:r>
              <a:rPr lang="en-US" dirty="0"/>
              <a:t>1981-first collection of data shows 6% of all family households</a:t>
            </a:r>
          </a:p>
          <a:p>
            <a:pPr lvl="1"/>
            <a:r>
              <a:rPr lang="en-US" dirty="0"/>
              <a:t>2001-14% of all family households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Same Sex Households</a:t>
            </a:r>
            <a:r>
              <a:rPr lang="en-US" dirty="0"/>
              <a:t>: which two adults of the same gender form a long term intimate relationship</a:t>
            </a:r>
          </a:p>
          <a:p>
            <a:r>
              <a:rPr lang="en-US" dirty="0"/>
              <a:t>first measured in the 2001 census.</a:t>
            </a:r>
          </a:p>
          <a:p>
            <a:pPr lvl="1"/>
            <a:r>
              <a:rPr lang="en-US" dirty="0"/>
              <a:t>34,000 couples self declared</a:t>
            </a:r>
          </a:p>
          <a:p>
            <a:pPr lvl="1"/>
            <a:r>
              <a:rPr lang="en-US" dirty="0"/>
              <a:t>19,000 male, 15,200  female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64,575</a:t>
            </a:r>
            <a:r>
              <a:rPr lang="en-US" dirty="0"/>
              <a:t> — The number of same-sex couple families in 2011, up 42.4% from 2006.</a:t>
            </a:r>
          </a:p>
          <a:p>
            <a:r>
              <a:rPr lang="en-US" b="1" dirty="0"/>
              <a:t>21,015</a:t>
            </a:r>
            <a:r>
              <a:rPr lang="en-US" dirty="0"/>
              <a:t> — The number of same-sex married couples.</a:t>
            </a:r>
          </a:p>
          <a:p>
            <a:r>
              <a:rPr lang="en-US" b="1" dirty="0"/>
              <a:t>43,560</a:t>
            </a:r>
            <a:r>
              <a:rPr lang="en-US" dirty="0"/>
              <a:t> — The number of same-sex common-law couples.</a:t>
            </a:r>
          </a:p>
          <a:p>
            <a:r>
              <a:rPr lang="en-US" b="1" dirty="0"/>
              <a:t>0.8%</a:t>
            </a:r>
            <a:r>
              <a:rPr lang="en-US" dirty="0"/>
              <a:t> — The proportion of all couples in 2011 who were same-sex couples.</a:t>
            </a:r>
          </a:p>
          <a:p>
            <a:r>
              <a:rPr lang="en-US" b="1" dirty="0"/>
              <a:t>54.5%</a:t>
            </a:r>
            <a:r>
              <a:rPr lang="en-US" dirty="0"/>
              <a:t> — The proportion of same-sex couples who were male.</a:t>
            </a:r>
          </a:p>
          <a:p>
            <a:r>
              <a:rPr lang="en-US" b="1" dirty="0"/>
              <a:t>45.5%</a:t>
            </a:r>
            <a:r>
              <a:rPr lang="en-US" dirty="0"/>
              <a:t> — The proportion of same-sex couples who were female.</a:t>
            </a:r>
          </a:p>
          <a:p>
            <a:r>
              <a:rPr lang="en-US" b="1" dirty="0"/>
              <a:t>25.3%</a:t>
            </a:r>
            <a:r>
              <a:rPr lang="en-US" dirty="0"/>
              <a:t> — The proportion of same-sex married spouses and common-law partners aged 15 to 34.</a:t>
            </a:r>
          </a:p>
          <a:p>
            <a:r>
              <a:rPr lang="en-US" b="1" dirty="0"/>
              <a:t>17.5%</a:t>
            </a:r>
            <a:r>
              <a:rPr lang="en-US" dirty="0"/>
              <a:t> — The proportion of opposite-sex married spouses and common-law partners aged 15 to 34.</a:t>
            </a:r>
          </a:p>
          <a:p>
            <a:r>
              <a:rPr lang="en-US" b="1" dirty="0"/>
              <a:t>6.2%</a:t>
            </a:r>
            <a:r>
              <a:rPr lang="en-US" dirty="0"/>
              <a:t> — The proportion of same-sex married spouses and common-law partners aged 65 and over.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Lone Parent Families</a:t>
            </a:r>
            <a:r>
              <a:rPr lang="en-US" dirty="0"/>
              <a:t>: only one parent in the household.</a:t>
            </a:r>
          </a:p>
          <a:p>
            <a:r>
              <a:rPr lang="en-US" dirty="0"/>
              <a:t>In 1950, 60% lone parents were widowed, only 20% presently.</a:t>
            </a:r>
          </a:p>
          <a:p>
            <a:endParaRPr lang="en-US" dirty="0"/>
          </a:p>
          <a:p>
            <a:r>
              <a:rPr lang="en-US" dirty="0"/>
              <a:t>Why the change?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pic>
        <p:nvPicPr>
          <p:cNvPr id="4" name="Content Placeholder 3" descr="fig3_1-2-eng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2381" y="2160588"/>
            <a:ext cx="8825024" cy="4261477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Parental Status</a:t>
            </a:r>
          </a:p>
          <a:p>
            <a:r>
              <a:rPr lang="en-US" dirty="0"/>
              <a:t>Married</a:t>
            </a:r>
          </a:p>
          <a:p>
            <a:r>
              <a:rPr lang="en-US" dirty="0"/>
              <a:t>CLU</a:t>
            </a:r>
          </a:p>
          <a:p>
            <a:r>
              <a:rPr lang="en-US" dirty="0"/>
              <a:t>Lone Mothers</a:t>
            </a:r>
          </a:p>
          <a:p>
            <a:r>
              <a:rPr lang="en-US" dirty="0"/>
              <a:t>Lone Fathers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Percent</a:t>
            </a:r>
          </a:p>
          <a:p>
            <a:r>
              <a:rPr lang="en-US" dirty="0"/>
              <a:t>70%</a:t>
            </a:r>
          </a:p>
          <a:p>
            <a:r>
              <a:rPr lang="en-US" dirty="0"/>
              <a:t>14%</a:t>
            </a:r>
          </a:p>
          <a:p>
            <a:r>
              <a:rPr lang="en-US" dirty="0"/>
              <a:t>13%</a:t>
            </a:r>
          </a:p>
          <a:p>
            <a:r>
              <a:rPr lang="en-US" dirty="0"/>
              <a:t>3%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Exam (40</a:t>
            </a:r>
            <a:r>
              <a:rPr lang="en-CA" dirty="0" smtClean="0"/>
              <a:t>%)-Dec. 19th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7-10pm</a:t>
            </a:r>
            <a:endParaRPr lang="en-CA" dirty="0"/>
          </a:p>
          <a:p>
            <a:r>
              <a:rPr lang="en-CA" dirty="0" smtClean="0"/>
              <a:t>Wednesday</a:t>
            </a:r>
            <a:r>
              <a:rPr lang="en-CA" smtClean="0"/>
              <a:t>, December 19</a:t>
            </a:r>
            <a:r>
              <a:rPr lang="en-CA" baseline="30000" smtClean="0"/>
              <a:t>th</a:t>
            </a:r>
            <a:endParaRPr lang="en-CA" dirty="0"/>
          </a:p>
          <a:p>
            <a:r>
              <a:rPr lang="en-CA" dirty="0" smtClean="0"/>
              <a:t>CL 125</a:t>
            </a:r>
            <a:endParaRPr lang="en-CA" dirty="0"/>
          </a:p>
          <a:p>
            <a:r>
              <a:rPr lang="en-CA" dirty="0"/>
              <a:t>There will be 6 essay questions </a:t>
            </a:r>
            <a:r>
              <a:rPr lang="en-CA" dirty="0" smtClean="0"/>
              <a:t>offered (comprehensive but only 2 questions will be from material before the midterm)</a:t>
            </a:r>
            <a:endParaRPr lang="en-CA" dirty="0"/>
          </a:p>
          <a:p>
            <a:r>
              <a:rPr lang="en-CA" dirty="0"/>
              <a:t>You choose three and construct one essay on each of your choices (three essays overall)</a:t>
            </a:r>
          </a:p>
          <a:p>
            <a:r>
              <a:rPr lang="en-CA" dirty="0"/>
              <a:t>Each of your choices will be equally </a:t>
            </a:r>
            <a:r>
              <a:rPr lang="en-CA" dirty="0" smtClean="0"/>
              <a:t>weighted (prorated to 40%).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0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pic>
        <p:nvPicPr>
          <p:cNvPr id="4" name="Content Placeholder 3" descr="fig3_1-1-eng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6996" y="2160588"/>
            <a:ext cx="6738046" cy="388143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981BF-345E-47C2-BCFF-DE33A9F8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Introduction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5D4D1E6-C958-4455-9250-51C412C7A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674" y="2160588"/>
            <a:ext cx="694268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2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The Quick and Dirty History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Brief history of the family as a social institution:</a:t>
            </a:r>
          </a:p>
          <a:p>
            <a:pPr lvl="1"/>
            <a:r>
              <a:rPr lang="en-US" dirty="0"/>
              <a:t>Pre-Industrial-before 1800’s</a:t>
            </a:r>
          </a:p>
          <a:p>
            <a:pPr lvl="1"/>
            <a:r>
              <a:rPr lang="en-US" dirty="0"/>
              <a:t>Industrial-1800’s to 1950</a:t>
            </a:r>
          </a:p>
          <a:p>
            <a:pPr lvl="1"/>
            <a:r>
              <a:rPr lang="en-US" dirty="0"/>
              <a:t>Post-Industrial-1950 to present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Family-Demographic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20</a:t>
            </a:r>
            <a:r>
              <a:rPr lang="en-US" baseline="30000" dirty="0"/>
              <a:t>th</a:t>
            </a:r>
            <a:r>
              <a:rPr lang="en-US" dirty="0"/>
              <a:t> and 21</a:t>
            </a:r>
            <a:r>
              <a:rPr lang="en-US" baseline="30000" dirty="0"/>
              <a:t>st</a:t>
            </a:r>
            <a:r>
              <a:rPr lang="en-US" dirty="0"/>
              <a:t> century has seen rapid changes in the composition of the family in Canada and western society as a whole.</a:t>
            </a:r>
          </a:p>
          <a:p>
            <a:r>
              <a:rPr lang="en-US" dirty="0"/>
              <a:t>There are three primary ones.</a:t>
            </a:r>
          </a:p>
          <a:p>
            <a:r>
              <a:rPr lang="en-US" b="1" dirty="0"/>
              <a:t>1. Changes in relative family size.</a:t>
            </a:r>
            <a:endParaRPr lang="en-US" dirty="0"/>
          </a:p>
          <a:p>
            <a:r>
              <a:rPr lang="en-US" dirty="0"/>
              <a:t>Overall there has been a long term incremental decline if the size of families.</a:t>
            </a:r>
          </a:p>
          <a:p>
            <a:r>
              <a:rPr lang="en-US" dirty="0"/>
              <a:t>In Canada the total fertility rate(the measurement of the average number of children born to women between the ages of 15-49) has declined from:</a:t>
            </a:r>
          </a:p>
          <a:p>
            <a:pPr lvl="1"/>
            <a:r>
              <a:rPr lang="en-US" dirty="0"/>
              <a:t>6.8 children per woman in 1851</a:t>
            </a:r>
          </a:p>
          <a:p>
            <a:pPr lvl="1"/>
            <a:r>
              <a:rPr lang="en-US" dirty="0"/>
              <a:t>3.53 children per woman in 1921</a:t>
            </a:r>
          </a:p>
          <a:p>
            <a:pPr lvl="1"/>
            <a:r>
              <a:rPr lang="en-US" dirty="0"/>
              <a:t>1.53 children per woman in 2003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Patterns-Birth Rate</a:t>
            </a:r>
          </a:p>
        </p:txBody>
      </p:sp>
      <p:pic>
        <p:nvPicPr>
          <p:cNvPr id="4" name="Content Placeholder 3" descr="c-g01-eng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1357" y="2160588"/>
            <a:ext cx="7783033" cy="3881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Patterns-Birth Rate</a:t>
            </a:r>
          </a:p>
        </p:txBody>
      </p:sp>
      <p:pic>
        <p:nvPicPr>
          <p:cNvPr id="4" name="Content Placeholder 3" descr="c-g02-eng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2111" y="2160588"/>
            <a:ext cx="7921255" cy="412325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Patterns-Death Rate</a:t>
            </a:r>
          </a:p>
        </p:txBody>
      </p:sp>
      <p:pic>
        <p:nvPicPr>
          <p:cNvPr id="4" name="Content Placeholder 3" descr="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0726" y="2169042"/>
            <a:ext cx="7825561" cy="399784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Patterns-Rate of Natural Increase</a:t>
            </a:r>
          </a:p>
        </p:txBody>
      </p:sp>
      <p:pic>
        <p:nvPicPr>
          <p:cNvPr id="4" name="Content Placeholder 3" descr="Rate-of-natural-incre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8194" y="2272505"/>
            <a:ext cx="7793665" cy="406449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1810</TotalTime>
  <Words>646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WGST 100-991: Introduction to Women’s and Gender Studies</vt:lpstr>
      <vt:lpstr>Final Exam (40%)-Dec. 19th</vt:lpstr>
      <vt:lpstr>The Family: Introduction</vt:lpstr>
      <vt:lpstr>The Family: The Quick and Dirty History </vt:lpstr>
      <vt:lpstr>The Family-Demographic Patterns</vt:lpstr>
      <vt:lpstr>The Family: Demographic Patterns-Birth Rate</vt:lpstr>
      <vt:lpstr>The Family: Demographic Patterns-Birth Rate</vt:lpstr>
      <vt:lpstr>The Family: Demographic Patterns-Death Rate</vt:lpstr>
      <vt:lpstr>The Family: Demographic Patterns-Rate of Natural Increase</vt:lpstr>
      <vt:lpstr>The Family: Demographic Patterns</vt:lpstr>
      <vt:lpstr>The Family: Demographic Patterns</vt:lpstr>
      <vt:lpstr>The Family: Demographic Patterns</vt:lpstr>
      <vt:lpstr>The Family: Demographic Patterns</vt:lpstr>
      <vt:lpstr>The Family: Demographic Patterns</vt:lpstr>
      <vt:lpstr>The Family: Demographic Patterns</vt:lpstr>
      <vt:lpstr>The Family: Demographic Patterns</vt:lpstr>
      <vt:lpstr>The Family: Demographic Patterns</vt:lpstr>
      <vt:lpstr>The Family: Demographic Patterns</vt:lpstr>
      <vt:lpstr>The Family: Demographic Patterns</vt:lpstr>
      <vt:lpstr>The Family: Demographic Patterns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SOST 110-050 Introduction to Mass Media</dc:title>
  <dc:creator>Jeff Walters</dc:creator>
  <cp:lastModifiedBy>Jeffrey Walters</cp:lastModifiedBy>
  <cp:revision>310</cp:revision>
  <dcterms:created xsi:type="dcterms:W3CDTF">2014-07-02T13:02:12Z</dcterms:created>
  <dcterms:modified xsi:type="dcterms:W3CDTF">2018-11-21T18:39:49Z</dcterms:modified>
</cp:coreProperties>
</file>