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4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85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04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9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9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285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1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6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6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0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9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WGST </a:t>
            </a:r>
            <a:r>
              <a:rPr lang="en-CA" dirty="0" smtClean="0"/>
              <a:t>100-991: </a:t>
            </a:r>
            <a:r>
              <a:rPr lang="en-CA" dirty="0"/>
              <a:t>Introduction to Women’s and Gender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Week 12: Wednesday, Nov. 21/18</a:t>
            </a:r>
          </a:p>
          <a:p>
            <a:r>
              <a:rPr lang="en-CA" dirty="0"/>
              <a:t>The </a:t>
            </a:r>
            <a:r>
              <a:rPr lang="en-CA" dirty="0" smtClean="0"/>
              <a:t>Family, Part II</a:t>
            </a:r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3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Traditional-The Ideal?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reality is usually much different.</a:t>
            </a:r>
          </a:p>
          <a:p>
            <a:r>
              <a:rPr lang="en-US" dirty="0"/>
              <a:t>Women:</a:t>
            </a:r>
          </a:p>
          <a:p>
            <a:r>
              <a:rPr lang="en-US" dirty="0"/>
              <a:t>Homemaking often thankless and unrewarding on a personal level.</a:t>
            </a:r>
          </a:p>
          <a:p>
            <a:r>
              <a:rPr lang="en-US" dirty="0"/>
              <a:t>Women in this role often feel unfulfilled on a personal level.</a:t>
            </a:r>
          </a:p>
          <a:p>
            <a:r>
              <a:rPr lang="en-US" dirty="0"/>
              <a:t>Untapped potential stifled under domestic responsibilities.</a:t>
            </a:r>
          </a:p>
          <a:p>
            <a:r>
              <a:rPr lang="en-US" dirty="0"/>
              <a:t>Completely dependent on their husband.</a:t>
            </a:r>
          </a:p>
          <a:p>
            <a:r>
              <a:rPr lang="en-US" dirty="0"/>
              <a:t>Is this all there is to life?</a:t>
            </a:r>
          </a:p>
          <a:p>
            <a:r>
              <a:rPr lang="en-US" dirty="0"/>
              <a:t>Rapid rise in depression and prescription drug use for middle-class women.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Traditional-The Ideal?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Men:</a:t>
            </a:r>
          </a:p>
          <a:p>
            <a:r>
              <a:rPr lang="en-US" dirty="0"/>
              <a:t>Granted decision-making authority and overall responsibility.</a:t>
            </a:r>
          </a:p>
          <a:p>
            <a:r>
              <a:rPr lang="en-US" dirty="0"/>
              <a:t>Sole pressure to provide.</a:t>
            </a:r>
          </a:p>
          <a:p>
            <a:r>
              <a:rPr lang="en-US" dirty="0"/>
              <a:t>Masculine expectations to make money and have family “prosper.”</a:t>
            </a:r>
          </a:p>
          <a:p>
            <a:r>
              <a:rPr lang="en-US" dirty="0"/>
              <a:t>Pressure to provide limits emotional connection and failure mixed in with loss of manhood.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Changing Dynamics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is it sustainable in the realities of the 21</a:t>
            </a:r>
            <a:r>
              <a:rPr lang="en-US" baseline="30000" dirty="0"/>
              <a:t>st</a:t>
            </a:r>
            <a:r>
              <a:rPr lang="en-US" dirty="0"/>
              <a:t> century?</a:t>
            </a:r>
          </a:p>
          <a:p>
            <a:r>
              <a:rPr lang="en-US" dirty="0"/>
              <a:t>Why or why not?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6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Changing Dynamics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Luxton</a:t>
            </a:r>
            <a:r>
              <a:rPr lang="en-US" dirty="0"/>
              <a:t> Study: Canadian Sociologist Meg </a:t>
            </a:r>
            <a:r>
              <a:rPr lang="en-US" dirty="0" err="1"/>
              <a:t>Luxton</a:t>
            </a:r>
            <a:r>
              <a:rPr lang="en-US" dirty="0"/>
              <a:t>.</a:t>
            </a:r>
          </a:p>
          <a:p>
            <a:r>
              <a:rPr lang="en-US" dirty="0"/>
              <a:t>A sample of 49 Canadian couples with at least one child under the age of 12 and both parents working.</a:t>
            </a:r>
          </a:p>
          <a:p>
            <a:r>
              <a:rPr lang="en-US" b="1" dirty="0"/>
              <a:t>Hierarchical Relations</a:t>
            </a:r>
            <a:r>
              <a:rPr lang="en-US" dirty="0"/>
              <a:t>: 15%, it was agreed among the spouses that it would be better of if the woman stayed at home but not financially feasible.</a:t>
            </a:r>
          </a:p>
          <a:p>
            <a:r>
              <a:rPr lang="en-US" dirty="0"/>
              <a:t>Spheres to be separate and rigid.</a:t>
            </a:r>
          </a:p>
          <a:p>
            <a:r>
              <a:rPr lang="en-US" dirty="0"/>
              <a:t>The female did double duty and exhausted.</a:t>
            </a:r>
          </a:p>
          <a:p>
            <a:r>
              <a:rPr lang="en-US" dirty="0"/>
              <a:t>As such, they found their lives significantly worse off than simply staying in the home.</a:t>
            </a:r>
          </a:p>
          <a:p>
            <a:r>
              <a:rPr lang="en-US" dirty="0"/>
              <a:t>Children taught traditional family values.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06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Changing Dynamics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Separate Spheres/Cooperative Relations</a:t>
            </a:r>
            <a:r>
              <a:rPr lang="en-US" dirty="0"/>
              <a:t>: 35%</a:t>
            </a:r>
          </a:p>
          <a:p>
            <a:r>
              <a:rPr lang="en-US" dirty="0"/>
              <a:t>Agree men and women to have separate priorities within and without the home.</a:t>
            </a:r>
          </a:p>
          <a:p>
            <a:r>
              <a:rPr lang="en-US" dirty="0"/>
              <a:t>But it is appropriate to help each other out when needed.</a:t>
            </a:r>
          </a:p>
          <a:p>
            <a:r>
              <a:rPr lang="en-US" dirty="0"/>
              <a:t>Women still did the vast majority of house work but the standard was relaxed to fit the situation.</a:t>
            </a:r>
          </a:p>
          <a:p>
            <a:r>
              <a:rPr lang="en-US" dirty="0"/>
              <a:t>It is ok to live with a little mess or eat out if life gets too hectic.</a:t>
            </a:r>
          </a:p>
          <a:p>
            <a:r>
              <a:rPr lang="en-US" dirty="0"/>
              <a:t>Children taught traditional family values.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793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Changing Dynamics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Shared Spheres/Changing Relations</a:t>
            </a:r>
            <a:r>
              <a:rPr lang="en-US" dirty="0"/>
              <a:t>: 51%</a:t>
            </a:r>
          </a:p>
          <a:p>
            <a:r>
              <a:rPr lang="en-US" dirty="0"/>
              <a:t>Women have the right to work if they so wish.</a:t>
            </a:r>
          </a:p>
          <a:p>
            <a:r>
              <a:rPr lang="en-US" dirty="0"/>
              <a:t>Partners should be equal in both spheres.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However, even though they said this it was evident, according to </a:t>
            </a:r>
            <a:r>
              <a:rPr lang="en-US" dirty="0" err="1"/>
              <a:t>Luxton</a:t>
            </a:r>
            <a:r>
              <a:rPr lang="en-US" dirty="0"/>
              <a:t>, that it strained their relationship.</a:t>
            </a:r>
          </a:p>
          <a:p>
            <a:r>
              <a:rPr lang="en-US" dirty="0"/>
              <a:t>Men felt women pressured them to help out.</a:t>
            </a:r>
          </a:p>
          <a:p>
            <a:r>
              <a:rPr lang="en-US" dirty="0"/>
              <a:t>Women felt men only helped when they had too and quality of help was low.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142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E860A-22C6-4B7F-8C6E-7FCC9AD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Changing Dynamics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BFB4B-8AEF-4216-9692-4EE9F26B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Hochshild</a:t>
            </a:r>
            <a:r>
              <a:rPr lang="en-US" dirty="0"/>
              <a:t> Study</a:t>
            </a:r>
          </a:p>
          <a:p>
            <a:r>
              <a:rPr lang="en-US" dirty="0"/>
              <a:t>Multi-year study of select families based on interviews and observation.</a:t>
            </a:r>
          </a:p>
          <a:p>
            <a:r>
              <a:rPr lang="en-US" dirty="0"/>
              <a:t>Findings revolve around division of </a:t>
            </a:r>
            <a:r>
              <a:rPr lang="en-US" dirty="0" err="1"/>
              <a:t>labour</a:t>
            </a:r>
            <a:r>
              <a:rPr lang="en-US" dirty="0"/>
              <a:t> arrangements.</a:t>
            </a:r>
          </a:p>
          <a:p>
            <a:r>
              <a:rPr lang="en-US" b="1" dirty="0"/>
              <a:t>Second Shift</a:t>
            </a:r>
            <a:r>
              <a:rPr lang="en-US" dirty="0"/>
              <a:t>: women shoulder the bulk of domestic </a:t>
            </a:r>
            <a:r>
              <a:rPr lang="en-US" dirty="0" err="1"/>
              <a:t>labour</a:t>
            </a:r>
            <a:r>
              <a:rPr lang="en-US" dirty="0"/>
              <a:t>, even when they work longer hours or higher pay then spouses.</a:t>
            </a:r>
          </a:p>
          <a:p>
            <a:r>
              <a:rPr lang="en-US" b="1" dirty="0"/>
              <a:t>Third Shift</a:t>
            </a:r>
            <a:r>
              <a:rPr lang="en-US" dirty="0"/>
              <a:t>: women also do the bulk of volunteer and community activities.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16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AD2F6-4CF9-4949-AB25-46DD2DF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Changing Dynamics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FE0046-D79B-4071-8407-6DAFA886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also suggest that every family develops a “gender strategy” through which they try to solve the problems at hand.</a:t>
            </a:r>
          </a:p>
          <a:p>
            <a:r>
              <a:rPr lang="en-US" dirty="0"/>
              <a:t>This strategy invariably follow cultural notions of gender roles.</a:t>
            </a:r>
          </a:p>
          <a:p>
            <a:r>
              <a:rPr lang="en-US" dirty="0"/>
              <a:t>Hochschild also suggests that western culture is in the midst of what he termed a “staled revolution.”</a:t>
            </a:r>
          </a:p>
          <a:p>
            <a:r>
              <a:rPr lang="en-US" dirty="0"/>
              <a:t>This means that while the actual activities of family members have changed along gender lines the institutions with society have not changed with them/</a:t>
            </a:r>
          </a:p>
          <a:p>
            <a:r>
              <a:rPr lang="en-US" dirty="0"/>
              <a:t>Example: while women are recognized as equal work places still have issues with accommodating family responsibilities.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63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Families</a:t>
            </a:r>
            <a:r>
              <a:rPr lang="en-US" dirty="0"/>
              <a:t>: a family in which at least one of the children in the household is from a previous of one of the parents.</a:t>
            </a:r>
          </a:p>
          <a:p>
            <a:r>
              <a:rPr lang="en-US" b="1" dirty="0"/>
              <a:t>Blended Families</a:t>
            </a:r>
            <a:r>
              <a:rPr lang="en-US" dirty="0"/>
              <a:t>: contains children from both spouses from one or more previous unions and one or more from the current one.</a:t>
            </a:r>
          </a:p>
          <a:p>
            <a:r>
              <a:rPr lang="en-US" dirty="0"/>
              <a:t>12% of all families with children were step families.</a:t>
            </a:r>
          </a:p>
          <a:p>
            <a:r>
              <a:rPr lang="en-US" dirty="0"/>
              <a:t>Nearly half (49.7%) of same-sex couples with children were stepfamilies, while 12.5% of opposite-sex couples with kids were stepfamilies.</a:t>
            </a:r>
          </a:p>
          <a:p>
            <a:r>
              <a:rPr lang="en-US" dirty="0"/>
              <a:t>The total number of step families is split equally between married and common law couples, just over 250,000 of each.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Percentage of parents in stepfamilies aged 20 to 64, by type of stepfamily, Canada, 1995 to 2011.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tep famili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77" y="2945219"/>
            <a:ext cx="8304028" cy="3580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Percentage of parents aged 20 to 64 living in a stepfamily, by having a child in common, Canada, 2001 to 2011</a:t>
            </a:r>
          </a:p>
          <a:p>
            <a:endParaRPr lang="en-US" dirty="0"/>
          </a:p>
        </p:txBody>
      </p:sp>
      <p:pic>
        <p:nvPicPr>
          <p:cNvPr id="4" name="Picture 3" descr="blended famili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810" y="2980217"/>
            <a:ext cx="839972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Demographic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Types of Step Families</a:t>
            </a:r>
          </a:p>
          <a:p>
            <a:r>
              <a:rPr lang="en-US" dirty="0"/>
              <a:t>His Children</a:t>
            </a:r>
          </a:p>
          <a:p>
            <a:r>
              <a:rPr lang="en-US" dirty="0"/>
              <a:t>Her Children</a:t>
            </a:r>
          </a:p>
          <a:p>
            <a:r>
              <a:rPr lang="en-US" dirty="0"/>
              <a:t>Blended (children in common)</a:t>
            </a:r>
          </a:p>
          <a:p>
            <a:r>
              <a:rPr lang="en-US" dirty="0"/>
              <a:t>Blended (no children in common)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Percentage</a:t>
            </a:r>
          </a:p>
          <a:p>
            <a:r>
              <a:rPr lang="en-US" dirty="0"/>
              <a:t>10%</a:t>
            </a:r>
          </a:p>
          <a:p>
            <a:r>
              <a:rPr lang="en-US" dirty="0"/>
              <a:t>50%</a:t>
            </a:r>
          </a:p>
          <a:p>
            <a:r>
              <a:rPr lang="en-US" dirty="0"/>
              <a:t>32%</a:t>
            </a:r>
          </a:p>
          <a:p>
            <a:r>
              <a:rPr lang="en-US" dirty="0"/>
              <a:t>8%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Traditional-The 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Traditional Families</a:t>
            </a:r>
            <a:r>
              <a:rPr lang="en-US" dirty="0"/>
              <a:t>: traditionally contains one unit of a mother (homemaker) and father (breadwinner) with children.</a:t>
            </a:r>
          </a:p>
          <a:p>
            <a:r>
              <a:rPr lang="en-US" dirty="0"/>
              <a:t>Also called “intact families.”</a:t>
            </a:r>
          </a:p>
          <a:p>
            <a:r>
              <a:rPr lang="en-US" dirty="0"/>
              <a:t>Is the “traditional family” most desirable?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Traditional-The 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dominant pattern in middle-class North America in both the early 20</a:t>
            </a:r>
            <a:r>
              <a:rPr lang="en-US" baseline="30000" dirty="0"/>
              <a:t>th</a:t>
            </a:r>
            <a:r>
              <a:rPr lang="en-US" dirty="0"/>
              <a:t> century and briefly in the 1950’s.</a:t>
            </a:r>
          </a:p>
          <a:p>
            <a:r>
              <a:rPr lang="en-US" dirty="0"/>
              <a:t>Based on the Victorian “ideal” of the </a:t>
            </a:r>
            <a:r>
              <a:rPr lang="en-US" b="1" i="1" dirty="0"/>
              <a:t>two-sphere arrangement</a:t>
            </a:r>
            <a:r>
              <a:rPr lang="en-US" dirty="0"/>
              <a:t>.</a:t>
            </a:r>
          </a:p>
          <a:p>
            <a:r>
              <a:rPr lang="en-US" b="1" dirty="0"/>
              <a:t>Breadwinner</a:t>
            </a:r>
            <a:r>
              <a:rPr lang="en-US" dirty="0"/>
              <a:t>: men work outside the home as paid income earners for their family.</a:t>
            </a:r>
          </a:p>
          <a:p>
            <a:r>
              <a:rPr lang="en-US" b="1" dirty="0"/>
              <a:t>Homemaker</a:t>
            </a:r>
            <a:r>
              <a:rPr lang="en-US" dirty="0"/>
              <a:t>: women work inside the home, unpaid, nurturing and maintaining the children and their husbands.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Traditional-The 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by the general population and scholars alike as the ideal form.</a:t>
            </a:r>
          </a:p>
          <a:p>
            <a:r>
              <a:rPr lang="en-US" dirty="0"/>
              <a:t>Scholars provide the theoretical rationale.</a:t>
            </a:r>
          </a:p>
          <a:p>
            <a:r>
              <a:rPr lang="en-US" b="1" dirty="0"/>
              <a:t>Instrumental Roles</a:t>
            </a:r>
            <a:r>
              <a:rPr lang="en-US" dirty="0"/>
              <a:t>: men provide for the tangible needs for a family (money)</a:t>
            </a:r>
          </a:p>
          <a:p>
            <a:r>
              <a:rPr lang="en-US" b="1" dirty="0"/>
              <a:t>Expressive Roles</a:t>
            </a:r>
            <a:r>
              <a:rPr lang="en-US" dirty="0"/>
              <a:t>: Women provide the emotional support.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Family: Traditional-The 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advocates for it as the ideal:</a:t>
            </a:r>
          </a:p>
          <a:p>
            <a:r>
              <a:rPr lang="en-US" b="1" dirty="0"/>
              <a:t>REAL Women</a:t>
            </a:r>
            <a:r>
              <a:rPr lang="en-US" dirty="0"/>
              <a:t>: extols the virtues of families where moms need to stay home for the overall health of the family.</a:t>
            </a:r>
          </a:p>
          <a:p>
            <a:r>
              <a:rPr lang="en-US" b="1" dirty="0"/>
              <a:t>Social Conservatives</a:t>
            </a:r>
            <a:r>
              <a:rPr lang="en-US" dirty="0"/>
              <a:t>: long for the “good old days” and lament that the current issues of youth drugs, bullying, and violence due to lack of supervision at home.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1830</TotalTime>
  <Words>1011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WGST 100-991: Introduction to Women’s and Gender Studies</vt:lpstr>
      <vt:lpstr>The Family: Demographic Patterns</vt:lpstr>
      <vt:lpstr>The Family: Demographic Patterns</vt:lpstr>
      <vt:lpstr>The Family: Demographic Patterns</vt:lpstr>
      <vt:lpstr>The Family: Demographic Patterns</vt:lpstr>
      <vt:lpstr>The Family: Traditional-The Ideal</vt:lpstr>
      <vt:lpstr>The Family: Traditional-The Ideal</vt:lpstr>
      <vt:lpstr>The Family: Traditional-The Ideal</vt:lpstr>
      <vt:lpstr>The Family: Traditional-The Ideal</vt:lpstr>
      <vt:lpstr>The Family: Traditional-The Ideal?</vt:lpstr>
      <vt:lpstr>The Family: Traditional-The Ideal?</vt:lpstr>
      <vt:lpstr>The Family: Changing Dynamics</vt:lpstr>
      <vt:lpstr>The Family: Changing Dynamics</vt:lpstr>
      <vt:lpstr>The Family: Changing Dynamics</vt:lpstr>
      <vt:lpstr>The Family: Changing Dynamics</vt:lpstr>
      <vt:lpstr>The Family: Changing Dynamics</vt:lpstr>
      <vt:lpstr>The Family: Changing Dynamics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SOST 110-050 Introduction to Mass Media</dc:title>
  <dc:creator>Jeff Walters</dc:creator>
  <cp:lastModifiedBy>Jeffrey Walters</cp:lastModifiedBy>
  <cp:revision>317</cp:revision>
  <dcterms:created xsi:type="dcterms:W3CDTF">2014-07-02T13:02:12Z</dcterms:created>
  <dcterms:modified xsi:type="dcterms:W3CDTF">2018-11-21T18:12:02Z</dcterms:modified>
</cp:coreProperties>
</file>