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72" r:id="rId3"/>
    <p:sldId id="343" r:id="rId4"/>
    <p:sldId id="344" r:id="rId5"/>
    <p:sldId id="345" r:id="rId6"/>
    <p:sldId id="346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59" r:id="rId20"/>
    <p:sldId id="360" r:id="rId21"/>
    <p:sldId id="361" r:id="rId22"/>
    <p:sldId id="362" r:id="rId23"/>
    <p:sldId id="36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7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1368-C217-4F23-944E-A96818A763CE}" type="datetimeFigureOut">
              <a:rPr lang="en-CA" smtClean="0"/>
              <a:pPr/>
              <a:t>21/11/2018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5A7B-F377-43B5-9831-FAB8902F53C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12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1368-C217-4F23-944E-A96818A763CE}" type="datetimeFigureOut">
              <a:rPr lang="en-CA" smtClean="0"/>
              <a:pPr/>
              <a:t>21/11/2018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5A7B-F377-43B5-9831-FAB8902F53C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5481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1368-C217-4F23-944E-A96818A763CE}" type="datetimeFigureOut">
              <a:rPr lang="en-CA" smtClean="0"/>
              <a:pPr/>
              <a:t>21/11/2018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5A7B-F377-43B5-9831-FAB8902F53C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8853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1368-C217-4F23-944E-A96818A763CE}" type="datetimeFigureOut">
              <a:rPr lang="en-CA" smtClean="0"/>
              <a:pPr/>
              <a:t>21/11/2018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5A7B-F377-43B5-9831-FAB8902F53C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9047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1368-C217-4F23-944E-A96818A763CE}" type="datetimeFigureOut">
              <a:rPr lang="en-CA" smtClean="0"/>
              <a:pPr/>
              <a:t>21/11/2018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5A7B-F377-43B5-9831-FAB8902F53C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3920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1368-C217-4F23-944E-A96818A763CE}" type="datetimeFigureOut">
              <a:rPr lang="en-CA" smtClean="0"/>
              <a:pPr/>
              <a:t>21/11/2018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5A7B-F377-43B5-9831-FAB8902F53C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0096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1368-C217-4F23-944E-A96818A763CE}" type="datetimeFigureOut">
              <a:rPr lang="en-CA" smtClean="0"/>
              <a:pPr/>
              <a:t>21/11/2018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5A7B-F377-43B5-9831-FAB8902F53C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3285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1368-C217-4F23-944E-A96818A763CE}" type="datetimeFigureOut">
              <a:rPr lang="en-CA" smtClean="0"/>
              <a:pPr/>
              <a:t>21/11/2018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5A7B-F377-43B5-9831-FAB8902F53C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9954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1368-C217-4F23-944E-A96818A763CE}" type="datetimeFigureOut">
              <a:rPr lang="en-CA" smtClean="0"/>
              <a:pPr/>
              <a:t>21/11/2018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5A7B-F377-43B5-9831-FAB8902F53C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593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1368-C217-4F23-944E-A96818A763CE}" type="datetimeFigureOut">
              <a:rPr lang="en-CA" smtClean="0"/>
              <a:pPr/>
              <a:t>21/11/2018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5A7B-F377-43B5-9831-FAB8902F53C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1116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1368-C217-4F23-944E-A96818A763CE}" type="datetimeFigureOut">
              <a:rPr lang="en-CA" smtClean="0"/>
              <a:pPr/>
              <a:t>21/11/2018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5A7B-F377-43B5-9831-FAB8902F53C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660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1368-C217-4F23-944E-A96818A763CE}" type="datetimeFigureOut">
              <a:rPr lang="en-CA" smtClean="0"/>
              <a:pPr/>
              <a:t>21/11/2018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5A7B-F377-43B5-9831-FAB8902F53C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762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1368-C217-4F23-944E-A96818A763CE}" type="datetimeFigureOut">
              <a:rPr lang="en-CA" smtClean="0"/>
              <a:pPr/>
              <a:t>21/11/2018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5A7B-F377-43B5-9831-FAB8902F53C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700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1368-C217-4F23-944E-A96818A763CE}" type="datetimeFigureOut">
              <a:rPr lang="en-CA" smtClean="0"/>
              <a:pPr/>
              <a:t>21/11/2018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5A7B-F377-43B5-9831-FAB8902F53C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294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1368-C217-4F23-944E-A96818A763CE}" type="datetimeFigureOut">
              <a:rPr lang="en-CA" smtClean="0"/>
              <a:pPr/>
              <a:t>21/11/2018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5A7B-F377-43B5-9831-FAB8902F53C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8857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1368-C217-4F23-944E-A96818A763CE}" type="datetimeFigureOut">
              <a:rPr lang="en-CA" smtClean="0"/>
              <a:pPr/>
              <a:t>21/11/2018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5A7B-F377-43B5-9831-FAB8902F53C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0924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71368-C217-4F23-944E-A96818A763CE}" type="datetimeFigureOut">
              <a:rPr lang="en-CA" smtClean="0"/>
              <a:pPr/>
              <a:t>21/11/2018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2885A7B-F377-43B5-9831-FAB8902F53C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393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tcan.gc.ca/tables-tableaux/sum-som/l01/cst01/labor01a-eng.ht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tcan.gc.ca/pub/89-503-x/2010001/article/11388/tbl/tbl001-eng.ht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tcan.gc.ca/pub/89-503-x/2010001/article/11388/tbl/tbl002-eng.ht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tcan.gc.ca/pub/89-503-x/2010001/article/11388/tbl/tbl003-eng.ht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WGST </a:t>
            </a:r>
            <a:r>
              <a:rPr lang="en-CA" dirty="0" smtClean="0"/>
              <a:t>100-991: </a:t>
            </a:r>
            <a:r>
              <a:rPr lang="en-CA" dirty="0"/>
              <a:t>Introduction to Women’s and Gender Studies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Week </a:t>
            </a:r>
            <a:r>
              <a:rPr lang="en-CA" dirty="0" smtClean="0"/>
              <a:t>12: Wednesday, Nov. 21/18</a:t>
            </a:r>
            <a:endParaRPr lang="en-CA" dirty="0"/>
          </a:p>
          <a:p>
            <a:r>
              <a:rPr lang="en-CA"/>
              <a:t>The </a:t>
            </a:r>
            <a:r>
              <a:rPr lang="en-CA" smtClean="0"/>
              <a:t>Workplace, Part III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77349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and Paid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Earnings ratio by sex in Canada:</a:t>
            </a:r>
          </a:p>
          <a:p>
            <a:r>
              <a:rPr lang="en-US" dirty="0">
                <a:hlinkClick r:id="rId2"/>
              </a:rPr>
              <a:t>http://www.statcan.gc.ca/tables-tableaux/sum-som/l01/cst01/labor01a-eng.htm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Gender and Paid Work</a:t>
            </a:r>
          </a:p>
        </p:txBody>
      </p:sp>
      <p:pic>
        <p:nvPicPr>
          <p:cNvPr id="4" name="Content Placeholder 3" descr="c-g1-eng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9973" y="2160588"/>
            <a:ext cx="8559208" cy="4165784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and Paid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Province:</a:t>
            </a:r>
          </a:p>
          <a:p>
            <a:r>
              <a:rPr lang="en-US" dirty="0">
                <a:hlinkClick r:id="rId2"/>
              </a:rPr>
              <a:t>http://www.statcan.gc.ca/pub/89-503-x/2010001/article/11388/tbl/tbl001-eng.htm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and Paid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Age:</a:t>
            </a:r>
          </a:p>
          <a:p>
            <a:r>
              <a:rPr lang="en-US" dirty="0">
                <a:hlinkClick r:id="rId2"/>
              </a:rPr>
              <a:t>http://www.statcan.gc.ca/pub/89-503-x/2010001/article/11388/tbl/tbl002-eng.htm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and Paid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Family type:</a:t>
            </a:r>
          </a:p>
          <a:p>
            <a:r>
              <a:rPr lang="en-US" dirty="0">
                <a:hlinkClick r:id="rId2"/>
              </a:rPr>
              <a:t>http://www.statcan.gc.ca/pub/89-503-x/2010001/article/11388/tbl/tbl003-eng.htm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and Paid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Occupational Segregation</a:t>
            </a:r>
            <a:r>
              <a:rPr lang="en-US" dirty="0"/>
              <a:t>: The different locations of men and women in the paid labor force.</a:t>
            </a:r>
          </a:p>
          <a:p>
            <a:r>
              <a:rPr lang="en-US" dirty="0"/>
              <a:t>Think about the working people you have encountered recently.</a:t>
            </a:r>
          </a:p>
          <a:p>
            <a:r>
              <a:rPr lang="en-US" dirty="0"/>
              <a:t>What was the job and what sex was the person?</a:t>
            </a:r>
          </a:p>
          <a:p>
            <a:r>
              <a:rPr lang="en-US" dirty="0"/>
              <a:t>Is this typical in your experience?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and Paid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basic types of occupational segregation.</a:t>
            </a:r>
          </a:p>
          <a:p>
            <a:r>
              <a:rPr lang="en-US" dirty="0"/>
              <a:t>1. </a:t>
            </a:r>
            <a:r>
              <a:rPr lang="en-US" b="1" i="1" dirty="0"/>
              <a:t>Horizontal Segregation</a:t>
            </a:r>
            <a:r>
              <a:rPr lang="en-US" dirty="0"/>
              <a:t>: patterns of segregation that results in a concentration of men and women in different jobs.</a:t>
            </a:r>
          </a:p>
          <a:p>
            <a:r>
              <a:rPr lang="en-US" dirty="0"/>
              <a:t>In short, it’s the cluster of men and women around certain jobs.</a:t>
            </a:r>
          </a:p>
          <a:p>
            <a:r>
              <a:rPr lang="en-US" dirty="0"/>
              <a:t>Example: nurses are mostly women and construction workers primarily men.</a:t>
            </a:r>
          </a:p>
          <a:p>
            <a:r>
              <a:rPr lang="en-US" b="1" i="1" dirty="0"/>
              <a:t>2.Vertical Segregation</a:t>
            </a:r>
            <a:r>
              <a:rPr lang="en-US" dirty="0"/>
              <a:t>: separation of men and women into different levels of authority and pay in a particular workplace hierarchy.</a:t>
            </a:r>
          </a:p>
          <a:p>
            <a:r>
              <a:rPr lang="en-US" dirty="0"/>
              <a:t>Invariably men are found in higher-level, better paying positions in the same workplace organization.</a:t>
            </a:r>
          </a:p>
          <a:p>
            <a:r>
              <a:rPr lang="en-US" b="1" dirty="0"/>
              <a:t>Glass Ceiling</a:t>
            </a:r>
            <a:r>
              <a:rPr lang="en-US" dirty="0"/>
              <a:t>-unacknowledged barrier to advancement within an occupation or profession for women.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and Paid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when women over-achieve in the hierarchy they are still faced with unique challenges for success.</a:t>
            </a:r>
          </a:p>
          <a:p>
            <a:r>
              <a:rPr lang="en-US" dirty="0"/>
              <a:t>According to </a:t>
            </a:r>
            <a:r>
              <a:rPr lang="en-US" dirty="0" err="1"/>
              <a:t>Kantner</a:t>
            </a:r>
            <a:r>
              <a:rPr lang="en-US" dirty="0"/>
              <a:t> there are two primary challenges for women.</a:t>
            </a:r>
          </a:p>
          <a:p>
            <a:r>
              <a:rPr lang="en-US" dirty="0"/>
              <a:t>1. </a:t>
            </a:r>
            <a:r>
              <a:rPr lang="en-US" b="1" dirty="0"/>
              <a:t>Performance Pressure</a:t>
            </a:r>
          </a:p>
          <a:p>
            <a:r>
              <a:rPr lang="en-US" dirty="0"/>
              <a:t>If you are one of many no one pays any particular attention to you.</a:t>
            </a:r>
          </a:p>
          <a:p>
            <a:r>
              <a:rPr lang="en-US" dirty="0"/>
              <a:t>However, if you outperform relative to expectations then people tend to scrutinize more.</a:t>
            </a:r>
          </a:p>
          <a:p>
            <a:r>
              <a:rPr lang="en-US" dirty="0"/>
              <a:t>A woman successful in her occupation receives undue scrutiny and is constantly assessed as to whether she truly deserves the success or not.</a:t>
            </a:r>
          </a:p>
          <a:p>
            <a:r>
              <a:rPr lang="en-US" dirty="0"/>
              <a:t>Thus pressure to perform is much higher for a successful woman.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and Paid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b="1" dirty="0"/>
              <a:t>Marginalization</a:t>
            </a:r>
          </a:p>
          <a:p>
            <a:r>
              <a:rPr lang="en-US" dirty="0"/>
              <a:t>The successful woman, according to </a:t>
            </a:r>
            <a:r>
              <a:rPr lang="en-US" dirty="0" err="1"/>
              <a:t>Kantner</a:t>
            </a:r>
            <a:r>
              <a:rPr lang="en-US" dirty="0"/>
              <a:t>, is an anomaly to society in general.</a:t>
            </a:r>
          </a:p>
          <a:p>
            <a:r>
              <a:rPr lang="en-US" dirty="0"/>
              <a:t>As such, she is treated as an outsider both in the workplace and outside it as well.</a:t>
            </a:r>
          </a:p>
          <a:p>
            <a:r>
              <a:rPr lang="en-US" dirty="0"/>
              <a:t>This can create social isolation.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and Paid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third challenge not mentioned by </a:t>
            </a:r>
            <a:r>
              <a:rPr lang="en-US" dirty="0" err="1"/>
              <a:t>Kantner</a:t>
            </a:r>
            <a:r>
              <a:rPr lang="en-US" dirty="0"/>
              <a:t> but researched by others over the years is the </a:t>
            </a:r>
            <a:r>
              <a:rPr lang="en-US" b="1" dirty="0"/>
              <a:t>hostile work environment</a:t>
            </a:r>
            <a:r>
              <a:rPr lang="en-US" dirty="0"/>
              <a:t>.</a:t>
            </a:r>
          </a:p>
          <a:p>
            <a:r>
              <a:rPr lang="en-US" dirty="0"/>
              <a:t>It rests on the sexual conduct of the workplace that makes its environment offensive or intimidating for female employees.</a:t>
            </a:r>
          </a:p>
          <a:p>
            <a:r>
              <a:rPr lang="en-US" dirty="0"/>
              <a:t>Women are the primary recipients of workplace sexual harassment and misconduct.  </a:t>
            </a:r>
          </a:p>
          <a:p>
            <a:r>
              <a:rPr lang="en-US" dirty="0"/>
              <a:t>Further, they tend to receive less mentoring and more negativity with their presence.</a:t>
            </a:r>
          </a:p>
          <a:p>
            <a:r>
              <a:rPr lang="en-US" dirty="0"/>
              <a:t>This partially explains why genders tend to cluster around sex specific jobs which increases comfort levels by being around similar people with similar experiences.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FFF2B-425E-4E5C-BECE-41C2369BE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Gender and Paid Work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EB8AF3C3-E303-4A67-BCBB-8ABC76CA27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930" y="2277269"/>
            <a:ext cx="7845287" cy="397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069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and Paid Work: University Degrees Earned by Women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77863" y="2160585"/>
          <a:ext cx="8596311" cy="3931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86291">
                <a:tc>
                  <a:txBody>
                    <a:bodyPr/>
                    <a:lstStyle/>
                    <a:p>
                      <a:r>
                        <a:rPr lang="en-US" dirty="0"/>
                        <a:t>Education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6291">
                <a:tc>
                  <a:txBody>
                    <a:bodyPr/>
                    <a:lstStyle/>
                    <a:p>
                      <a:r>
                        <a:rPr lang="en-US" dirty="0"/>
                        <a:t>B.A./Professional</a:t>
                      </a:r>
                      <a:r>
                        <a:rPr lang="en-US" baseline="0" dirty="0"/>
                        <a:t> Degree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86291">
                <a:tc>
                  <a:txBody>
                    <a:bodyPr/>
                    <a:lstStyle/>
                    <a:p>
                      <a:r>
                        <a:rPr lang="en-US" dirty="0"/>
                        <a:t>M.A.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6291">
                <a:tc>
                  <a:txBody>
                    <a:bodyPr/>
                    <a:lstStyle/>
                    <a:p>
                      <a:r>
                        <a:rPr lang="en-US" dirty="0"/>
                        <a:t>Doctorate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86291">
                <a:tc>
                  <a:txBody>
                    <a:bodyPr/>
                    <a:lstStyle/>
                    <a:p>
                      <a:r>
                        <a:rPr lang="en-US" dirty="0"/>
                        <a:t>All University Degrees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and Paid Work: Income by Education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77863" y="2160585"/>
          <a:ext cx="8596312" cy="3872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0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75686">
                <a:tc>
                  <a:txBody>
                    <a:bodyPr/>
                    <a:lstStyle/>
                    <a:p>
                      <a:r>
                        <a:rPr lang="en-US" dirty="0"/>
                        <a:t>Education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 Ave Wage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 Ave Wage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5686">
                <a:tc>
                  <a:txBody>
                    <a:bodyPr/>
                    <a:lstStyle/>
                    <a:p>
                      <a:r>
                        <a:rPr lang="en-US" dirty="0"/>
                        <a:t>Less than Gr.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$21,700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$31,200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5686">
                <a:tc>
                  <a:txBody>
                    <a:bodyPr/>
                    <a:lstStyle/>
                    <a:p>
                      <a:r>
                        <a:rPr lang="en-US" dirty="0"/>
                        <a:t>Some H.S.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$22,900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5686">
                <a:tc>
                  <a:txBody>
                    <a:bodyPr/>
                    <a:lstStyle/>
                    <a:p>
                      <a:r>
                        <a:rPr lang="en-US" dirty="0"/>
                        <a:t>H.S. Diploma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$30,500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$43,000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93649">
                <a:tc>
                  <a:txBody>
                    <a:bodyPr/>
                    <a:lstStyle/>
                    <a:p>
                      <a:r>
                        <a:rPr lang="en-US" dirty="0"/>
                        <a:t>Some Post-Secondary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$31,500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$41,600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75686">
                <a:tc>
                  <a:txBody>
                    <a:bodyPr/>
                    <a:lstStyle/>
                    <a:p>
                      <a:r>
                        <a:rPr lang="en-US" dirty="0"/>
                        <a:t>University Degree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$53,400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$77,500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and Paid Work: Top 10 Jobs by Sex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 Occupations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Other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6.93%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Clerical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Transport/Equipment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Machine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4.89%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4.41%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Managers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4.33%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Mechanics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Agriculture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Professional (Natural/Applied Science)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3.62%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and Paid Work: Top 10 Jobs by Sex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 Occupations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Clerical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17.34%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Other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8.49%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Secretaries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7.91%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Retail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5.76%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Teachers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Child 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RN’s and Health Care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3.71%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Food and Beverage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Cashiers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Managers: Retail, Food, Accommodation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and Paid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Historically, Industrial Revolution ushered in a large-scale separation between the home and work-place.</a:t>
            </a:r>
          </a:p>
          <a:p>
            <a:r>
              <a:rPr lang="en-US" dirty="0"/>
              <a:t>Women primarily became laborers of the home while the paid workforce were the domain of men.</a:t>
            </a:r>
          </a:p>
          <a:p>
            <a:r>
              <a:rPr lang="en-US" dirty="0"/>
              <a:t>This is dubbed the “two-</a:t>
            </a:r>
            <a:r>
              <a:rPr lang="en-US" dirty="0" err="1"/>
              <a:t>sphered</a:t>
            </a:r>
            <a:r>
              <a:rPr lang="en-US" dirty="0"/>
              <a:t> arrangement” of labor.</a:t>
            </a:r>
          </a:p>
          <a:p>
            <a:r>
              <a:rPr lang="en-US" dirty="0"/>
              <a:t>The result of this is that men, by default, have historically earned more in the paid workforce than women.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and Paid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aspect of interest is that the two-</a:t>
            </a:r>
            <a:r>
              <a:rPr lang="en-US" dirty="0" err="1"/>
              <a:t>sphered</a:t>
            </a:r>
            <a:r>
              <a:rPr lang="en-US" dirty="0"/>
              <a:t> arrangement has shaped the paid workplace as well.</a:t>
            </a:r>
          </a:p>
          <a:p>
            <a:r>
              <a:rPr lang="en-US" dirty="0"/>
              <a:t>According to research by Meier in the late 20</a:t>
            </a:r>
            <a:r>
              <a:rPr lang="en-US" baseline="30000" dirty="0"/>
              <a:t>th</a:t>
            </a:r>
            <a:r>
              <a:rPr lang="en-US" dirty="0"/>
              <a:t> century many workplaces have been characterized as masculine due to the organizational practices that evolved from having primarily male workers.</a:t>
            </a:r>
          </a:p>
          <a:p>
            <a:r>
              <a:rPr lang="en-US" dirty="0"/>
              <a:t>Meier concludes that “a lasting consequence of the industrial revolution in society (and the related sex segregation of human activity) has been the creation of a bureaucratic social order grounded in the norms conventionally ascribed to men.”</a:t>
            </a:r>
          </a:p>
          <a:p>
            <a:r>
              <a:rPr lang="en-US" dirty="0"/>
              <a:t>He categorizes characteristics of jobs and positions and links them to those of traditional concepts of masculinity and femininity.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and Paid 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Masculine Workplace Characteristics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Competing</a:t>
            </a:r>
          </a:p>
          <a:p>
            <a:r>
              <a:rPr lang="en-US" dirty="0"/>
              <a:t>Relying on argument</a:t>
            </a:r>
          </a:p>
          <a:p>
            <a:r>
              <a:rPr lang="en-US" dirty="0"/>
              <a:t>Commanding</a:t>
            </a:r>
          </a:p>
          <a:p>
            <a:r>
              <a:rPr lang="en-US" dirty="0"/>
              <a:t>Ladder/pyramid/hierarchy</a:t>
            </a:r>
          </a:p>
          <a:p>
            <a:r>
              <a:rPr lang="en-US" dirty="0"/>
              <a:t>Directing</a:t>
            </a:r>
          </a:p>
          <a:p>
            <a:r>
              <a:rPr lang="en-US" dirty="0"/>
              <a:t>Compliance</a:t>
            </a:r>
          </a:p>
          <a:p>
            <a:r>
              <a:rPr lang="en-US" dirty="0"/>
              <a:t>Physicality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Feminine Workplace Characteristics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Collaborating</a:t>
            </a:r>
          </a:p>
          <a:p>
            <a:r>
              <a:rPr lang="en-US" dirty="0"/>
              <a:t>Relying on dialogue</a:t>
            </a:r>
          </a:p>
          <a:p>
            <a:r>
              <a:rPr lang="en-US" dirty="0"/>
              <a:t>Empowering</a:t>
            </a:r>
          </a:p>
          <a:p>
            <a:r>
              <a:rPr lang="en-US" dirty="0"/>
              <a:t>Network/community</a:t>
            </a:r>
          </a:p>
          <a:p>
            <a:r>
              <a:rPr lang="en-US" dirty="0"/>
              <a:t>Inspiring</a:t>
            </a:r>
          </a:p>
          <a:p>
            <a:r>
              <a:rPr lang="en-US" dirty="0"/>
              <a:t>Commitment</a:t>
            </a:r>
          </a:p>
          <a:p>
            <a:r>
              <a:rPr lang="en-US" dirty="0"/>
              <a:t>Appearance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and Paid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overall result of this is less quality of positions available and general lack of mobility in the work hierarchy.</a:t>
            </a:r>
          </a:p>
          <a:p>
            <a:r>
              <a:rPr lang="en-US" dirty="0"/>
              <a:t>This contrasts with the reality that more women are now in the workplace than ever before.</a:t>
            </a:r>
          </a:p>
          <a:p>
            <a:r>
              <a:rPr lang="en-US" dirty="0"/>
              <a:t>For example, in the 1960’s only a quarter of women in Canada over the age of 15 participate din the paid workforce. Currently that number is over 60%.</a:t>
            </a:r>
          </a:p>
          <a:p>
            <a:r>
              <a:rPr lang="en-US" dirty="0"/>
              <a:t>Furthermore, more participation does not mean equality of opportunity.</a:t>
            </a:r>
          </a:p>
          <a:p>
            <a:r>
              <a:rPr lang="en-US" dirty="0"/>
              <a:t>Women in Canada still are only paid three quarters (on average) the pay of men in similar positions.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and Paid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best overall example of this disparity in opportunity is the sheer number of quality of positions available to each gender (i.e. full time positions).</a:t>
            </a:r>
          </a:p>
          <a:p>
            <a:r>
              <a:rPr lang="en-US" dirty="0"/>
              <a:t>According to </a:t>
            </a:r>
            <a:r>
              <a:rPr lang="en-US" dirty="0" err="1"/>
              <a:t>StatsCan</a:t>
            </a:r>
            <a:r>
              <a:rPr lang="en-US" dirty="0"/>
              <a:t>, women still comprise the bulk of part-time employment in Canada.</a:t>
            </a:r>
          </a:p>
          <a:p>
            <a:r>
              <a:rPr lang="en-US" dirty="0"/>
              <a:t>Also, the reasons given by workers themselves follow gender trends.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and Paid Work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Female-Part</a:t>
                      </a:r>
                      <a:r>
                        <a:rPr lang="en-US" baseline="0" dirty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Male-Part</a:t>
                      </a:r>
                      <a:r>
                        <a:rPr lang="en-US" baseline="0" dirty="0"/>
                        <a:t> 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15-24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25-54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55-64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and Paid Work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1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Reasons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Child/family/personal</a:t>
                      </a:r>
                      <a:r>
                        <a:rPr lang="en-US" baseline="0" dirty="0"/>
                        <a:t> responsibilities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School commitments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Personal illness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Could not find full-time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Personal preference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1598</TotalTime>
  <Words>1124</Words>
  <Application>Microsoft Office PowerPoint</Application>
  <PresentationFormat>Widescreen</PresentationFormat>
  <Paragraphs>205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Trebuchet MS</vt:lpstr>
      <vt:lpstr>Wingdings 3</vt:lpstr>
      <vt:lpstr>Facet</vt:lpstr>
      <vt:lpstr>WGST 100-991: Introduction to Women’s and Gender Studies</vt:lpstr>
      <vt:lpstr>Gender and Paid Work</vt:lpstr>
      <vt:lpstr>Gender and Paid Work</vt:lpstr>
      <vt:lpstr>Gender and Paid Work</vt:lpstr>
      <vt:lpstr>Gender and Paid Work</vt:lpstr>
      <vt:lpstr>Gender and Paid Work</vt:lpstr>
      <vt:lpstr>Gender and Paid Work</vt:lpstr>
      <vt:lpstr>Gender and Paid Work</vt:lpstr>
      <vt:lpstr>Gender and Paid Work</vt:lpstr>
      <vt:lpstr>Gender and Paid Work</vt:lpstr>
      <vt:lpstr>Gender and Paid Work</vt:lpstr>
      <vt:lpstr>Gender and Paid Work</vt:lpstr>
      <vt:lpstr>Gender and Paid Work</vt:lpstr>
      <vt:lpstr>Gender and Paid Work</vt:lpstr>
      <vt:lpstr>Gender and Paid Work</vt:lpstr>
      <vt:lpstr>Gender and Paid Work</vt:lpstr>
      <vt:lpstr>Gender and Paid Work</vt:lpstr>
      <vt:lpstr>Gender and Paid Work</vt:lpstr>
      <vt:lpstr>Gender and Paid Work</vt:lpstr>
      <vt:lpstr>Gender and Paid Work: University Degrees Earned by Women</vt:lpstr>
      <vt:lpstr>Gender and Paid Work: Income by Education</vt:lpstr>
      <vt:lpstr>Gender and Paid Work: Top 10 Jobs by Sex</vt:lpstr>
      <vt:lpstr>Gender and Paid Work: Top 10 Jobs by Sex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SOST 110-050 Introduction to Mass Media</dc:title>
  <dc:creator>Jeff Walters</dc:creator>
  <cp:lastModifiedBy>Jeffrey Walters</cp:lastModifiedBy>
  <cp:revision>250</cp:revision>
  <dcterms:created xsi:type="dcterms:W3CDTF">2014-07-02T13:02:12Z</dcterms:created>
  <dcterms:modified xsi:type="dcterms:W3CDTF">2018-11-21T18:12:05Z</dcterms:modified>
</cp:coreProperties>
</file>