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5" r:id="rId3"/>
    <p:sldId id="360" r:id="rId4"/>
    <p:sldId id="361" r:id="rId5"/>
    <p:sldId id="362" r:id="rId6"/>
    <p:sldId id="363"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1" d="100"/>
          <a:sy n="81" d="100"/>
        </p:scale>
        <p:origin x="120" y="7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671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36548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885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91904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392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07009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443285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57995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36559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77111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71660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06762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96700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8829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8988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85092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B71368-C217-4F23-944E-A96818A763CE}" type="datetimeFigureOut">
              <a:rPr lang="en-CA" smtClean="0"/>
              <a:pPr/>
              <a:t>05/12/2018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885A7B-F377-43B5-9831-FAB8902F53CA}" type="slidenum">
              <a:rPr lang="en-CA" smtClean="0"/>
              <a:pPr/>
              <a:t>‹#›</a:t>
            </a:fld>
            <a:endParaRPr lang="en-CA"/>
          </a:p>
        </p:txBody>
      </p:sp>
    </p:spTree>
    <p:extLst>
      <p:ext uri="{BB962C8B-B14F-4D97-AF65-F5344CB8AC3E}">
        <p14:creationId xmlns:p14="http://schemas.microsoft.com/office/powerpoint/2010/main" val="408393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MNLIBGDPtXo&amp;t=4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WGST 100-991: Introduction to Women’s and Gender Studies</a:t>
            </a:r>
          </a:p>
        </p:txBody>
      </p:sp>
      <p:sp>
        <p:nvSpPr>
          <p:cNvPr id="3" name="Subtitle 2"/>
          <p:cNvSpPr>
            <a:spLocks noGrp="1"/>
          </p:cNvSpPr>
          <p:nvPr>
            <p:ph type="subTitle" idx="1"/>
          </p:nvPr>
        </p:nvSpPr>
        <p:spPr/>
        <p:txBody>
          <a:bodyPr/>
          <a:lstStyle/>
          <a:p>
            <a:r>
              <a:rPr lang="en-CA" dirty="0"/>
              <a:t>Week </a:t>
            </a:r>
            <a:r>
              <a:rPr lang="en-CA" dirty="0" smtClean="0"/>
              <a:t>14: </a:t>
            </a:r>
            <a:r>
              <a:rPr lang="en-CA" dirty="0"/>
              <a:t>Wednesday, </a:t>
            </a:r>
            <a:r>
              <a:rPr lang="en-CA" dirty="0" smtClean="0"/>
              <a:t>Dec. 5</a:t>
            </a:r>
            <a:r>
              <a:rPr lang="en-CA" dirty="0" smtClean="0"/>
              <a:t>/18 </a:t>
            </a:r>
            <a:r>
              <a:rPr lang="en-CA" dirty="0"/>
              <a:t>(Part I)</a:t>
            </a:r>
          </a:p>
          <a:p>
            <a:r>
              <a:rPr lang="en-CA" dirty="0"/>
              <a:t>The Workplace and Religion</a:t>
            </a:r>
          </a:p>
          <a:p>
            <a:endParaRPr lang="en-CA" dirty="0"/>
          </a:p>
        </p:txBody>
      </p:sp>
    </p:spTree>
    <p:extLst>
      <p:ext uri="{BB962C8B-B14F-4D97-AF65-F5344CB8AC3E}">
        <p14:creationId xmlns:p14="http://schemas.microsoft.com/office/powerpoint/2010/main" val="127734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FEEC2-21E0-4D31-965A-5ABF7A704568}"/>
              </a:ext>
            </a:extLst>
          </p:cNvPr>
          <p:cNvSpPr>
            <a:spLocks noGrp="1"/>
          </p:cNvSpPr>
          <p:nvPr>
            <p:ph type="title"/>
          </p:nvPr>
        </p:nvSpPr>
        <p:spPr/>
        <p:txBody>
          <a:bodyPr/>
          <a:lstStyle/>
          <a:p>
            <a:r>
              <a:rPr lang="en-US" dirty="0"/>
              <a:t>Workplace: Current Solutions</a:t>
            </a:r>
            <a:endParaRPr lang="en-CA" dirty="0"/>
          </a:p>
        </p:txBody>
      </p:sp>
      <p:sp>
        <p:nvSpPr>
          <p:cNvPr id="3" name="Content Placeholder 2">
            <a:extLst>
              <a:ext uri="{FF2B5EF4-FFF2-40B4-BE49-F238E27FC236}">
                <a16:creationId xmlns:a16="http://schemas.microsoft.com/office/drawing/2014/main" xmlns="" id="{3103F8E1-85D7-4DFA-AE57-31139529197C}"/>
              </a:ext>
            </a:extLst>
          </p:cNvPr>
          <p:cNvSpPr>
            <a:spLocks noGrp="1"/>
          </p:cNvSpPr>
          <p:nvPr>
            <p:ph idx="1"/>
          </p:nvPr>
        </p:nvSpPr>
        <p:spPr/>
        <p:txBody>
          <a:bodyPr/>
          <a:lstStyle/>
          <a:p>
            <a:r>
              <a:rPr lang="en-US" dirty="0"/>
              <a:t>Problems:</a:t>
            </a:r>
          </a:p>
          <a:p>
            <a:r>
              <a:rPr lang="en-US" dirty="0"/>
              <a:t>The complaint process is sometimes long, troubling, and even public at times which means many victims do not bother.</a:t>
            </a:r>
          </a:p>
          <a:p>
            <a:r>
              <a:rPr lang="en-US" dirty="0"/>
              <a:t>Defining “sexual harassment” is also subjective making it difficult to combat or even prove.</a:t>
            </a:r>
          </a:p>
          <a:p>
            <a:r>
              <a:rPr lang="en-US" dirty="0"/>
              <a:t>The </a:t>
            </a:r>
            <a:r>
              <a:rPr lang="en-US"/>
              <a:t>RCMP example:</a:t>
            </a:r>
            <a:endParaRPr lang="en-US" dirty="0"/>
          </a:p>
          <a:p>
            <a:endParaRPr lang="en-US" dirty="0"/>
          </a:p>
          <a:p>
            <a:r>
              <a:rPr lang="en-US" dirty="0">
                <a:hlinkClick r:id="rId2"/>
              </a:rPr>
              <a:t>https://www.youtube.com/watch?v=MNLIBGDPtXo&amp;t=4s</a:t>
            </a:r>
            <a:endParaRPr lang="en-US" dirty="0"/>
          </a:p>
          <a:p>
            <a:endParaRPr lang="en-US" dirty="0"/>
          </a:p>
          <a:p>
            <a:endParaRPr lang="en-CA" dirty="0"/>
          </a:p>
        </p:txBody>
      </p:sp>
    </p:spTree>
    <p:extLst>
      <p:ext uri="{BB962C8B-B14F-4D97-AF65-F5344CB8AC3E}">
        <p14:creationId xmlns:p14="http://schemas.microsoft.com/office/powerpoint/2010/main" val="350713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73D8A-3222-4D6C-ADE6-C18D57EEF039}"/>
              </a:ext>
            </a:extLst>
          </p:cNvPr>
          <p:cNvSpPr>
            <a:spLocks noGrp="1"/>
          </p:cNvSpPr>
          <p:nvPr>
            <p:ph type="title"/>
          </p:nvPr>
        </p:nvSpPr>
        <p:spPr/>
        <p:txBody>
          <a:bodyPr/>
          <a:lstStyle/>
          <a:p>
            <a:r>
              <a:rPr lang="en-US" dirty="0"/>
              <a:t>Workplace: Current Solutions</a:t>
            </a:r>
            <a:endParaRPr lang="en-CA" dirty="0"/>
          </a:p>
        </p:txBody>
      </p:sp>
      <p:sp>
        <p:nvSpPr>
          <p:cNvPr id="3" name="Content Placeholder 2">
            <a:extLst>
              <a:ext uri="{FF2B5EF4-FFF2-40B4-BE49-F238E27FC236}">
                <a16:creationId xmlns:a16="http://schemas.microsoft.com/office/drawing/2014/main" xmlns="" id="{8DF8F170-0302-4555-9955-30C01FDA00D4}"/>
              </a:ext>
            </a:extLst>
          </p:cNvPr>
          <p:cNvSpPr>
            <a:spLocks noGrp="1"/>
          </p:cNvSpPr>
          <p:nvPr>
            <p:ph idx="1"/>
          </p:nvPr>
        </p:nvSpPr>
        <p:spPr/>
        <p:txBody>
          <a:bodyPr/>
          <a:lstStyle/>
          <a:p>
            <a:r>
              <a:rPr lang="en-US" b="1" dirty="0"/>
              <a:t>3. Employment Equity</a:t>
            </a:r>
          </a:p>
          <a:p>
            <a:r>
              <a:rPr lang="en-US" dirty="0"/>
              <a:t>Called affirmative action in the U.S.</a:t>
            </a:r>
          </a:p>
          <a:p>
            <a:r>
              <a:rPr lang="en-US" dirty="0"/>
              <a:t>If two people are equally qualified for an open position and the organization has fewer of one group currently under employment they are required to hire the person from the target group.</a:t>
            </a:r>
          </a:p>
          <a:p>
            <a:r>
              <a:rPr lang="en-US" dirty="0"/>
              <a:t>The Canadian government, public service, and public sector follow employment equity standards.</a:t>
            </a:r>
          </a:p>
          <a:p>
            <a:endParaRPr lang="en-CA" dirty="0"/>
          </a:p>
        </p:txBody>
      </p:sp>
    </p:spTree>
    <p:extLst>
      <p:ext uri="{BB962C8B-B14F-4D97-AF65-F5344CB8AC3E}">
        <p14:creationId xmlns:p14="http://schemas.microsoft.com/office/powerpoint/2010/main" val="549229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BBEAD-3115-4FEA-BF13-0AC224AE9A3A}"/>
              </a:ext>
            </a:extLst>
          </p:cNvPr>
          <p:cNvSpPr>
            <a:spLocks noGrp="1"/>
          </p:cNvSpPr>
          <p:nvPr>
            <p:ph type="title"/>
          </p:nvPr>
        </p:nvSpPr>
        <p:spPr/>
        <p:txBody>
          <a:bodyPr/>
          <a:lstStyle/>
          <a:p>
            <a:r>
              <a:rPr lang="en-US" dirty="0"/>
              <a:t>Workplace: Current Solutions</a:t>
            </a:r>
            <a:endParaRPr lang="en-CA" dirty="0"/>
          </a:p>
        </p:txBody>
      </p:sp>
      <p:sp>
        <p:nvSpPr>
          <p:cNvPr id="3" name="Content Placeholder 2">
            <a:extLst>
              <a:ext uri="{FF2B5EF4-FFF2-40B4-BE49-F238E27FC236}">
                <a16:creationId xmlns:a16="http://schemas.microsoft.com/office/drawing/2014/main" xmlns="" id="{6DED8F96-A63F-45E2-B56A-CAF5EA132A6B}"/>
              </a:ext>
            </a:extLst>
          </p:cNvPr>
          <p:cNvSpPr>
            <a:spLocks noGrp="1"/>
          </p:cNvSpPr>
          <p:nvPr>
            <p:ph idx="1"/>
          </p:nvPr>
        </p:nvSpPr>
        <p:spPr/>
        <p:txBody>
          <a:bodyPr/>
          <a:lstStyle/>
          <a:p>
            <a:r>
              <a:rPr lang="en-US" dirty="0"/>
              <a:t>Problems:</a:t>
            </a:r>
          </a:p>
          <a:p>
            <a:r>
              <a:rPr lang="en-US" dirty="0"/>
              <a:t>For public service only generally, not every hiring organization.</a:t>
            </a:r>
          </a:p>
          <a:p>
            <a:r>
              <a:rPr lang="en-US" dirty="0"/>
              <a:t>Breeds resentment among non targeted groups.</a:t>
            </a:r>
          </a:p>
          <a:p>
            <a:r>
              <a:rPr lang="en-US" dirty="0"/>
              <a:t>Extreme resentment claim “reverse discrimination.”</a:t>
            </a:r>
          </a:p>
          <a:p>
            <a:endParaRPr lang="en-CA" dirty="0"/>
          </a:p>
        </p:txBody>
      </p:sp>
    </p:spTree>
    <p:extLst>
      <p:ext uri="{BB962C8B-B14F-4D97-AF65-F5344CB8AC3E}">
        <p14:creationId xmlns:p14="http://schemas.microsoft.com/office/powerpoint/2010/main" val="334913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40DB3-A1A5-4102-9476-775AB0E08A16}"/>
              </a:ext>
            </a:extLst>
          </p:cNvPr>
          <p:cNvSpPr>
            <a:spLocks noGrp="1"/>
          </p:cNvSpPr>
          <p:nvPr>
            <p:ph type="title"/>
          </p:nvPr>
        </p:nvSpPr>
        <p:spPr/>
        <p:txBody>
          <a:bodyPr/>
          <a:lstStyle/>
          <a:p>
            <a:r>
              <a:rPr lang="en-US" dirty="0"/>
              <a:t>Workplace: Current Solutions</a:t>
            </a:r>
            <a:endParaRPr lang="en-CA" dirty="0"/>
          </a:p>
        </p:txBody>
      </p:sp>
      <p:sp>
        <p:nvSpPr>
          <p:cNvPr id="3" name="Content Placeholder 2">
            <a:extLst>
              <a:ext uri="{FF2B5EF4-FFF2-40B4-BE49-F238E27FC236}">
                <a16:creationId xmlns:a16="http://schemas.microsoft.com/office/drawing/2014/main" xmlns="" id="{F1BEDBA8-8293-4EE2-8206-1D013D4BE4F7}"/>
              </a:ext>
            </a:extLst>
          </p:cNvPr>
          <p:cNvSpPr>
            <a:spLocks noGrp="1"/>
          </p:cNvSpPr>
          <p:nvPr>
            <p:ph idx="1"/>
          </p:nvPr>
        </p:nvSpPr>
        <p:spPr/>
        <p:txBody>
          <a:bodyPr/>
          <a:lstStyle/>
          <a:p>
            <a:r>
              <a:rPr lang="en-US" b="1" dirty="0"/>
              <a:t>4. Various Women-Centered Policies</a:t>
            </a:r>
          </a:p>
          <a:p>
            <a:r>
              <a:rPr lang="en-US" dirty="0"/>
              <a:t>Meant to encourage women to seek more prominent positions without repercussions for simply being a woman.</a:t>
            </a:r>
          </a:p>
          <a:p>
            <a:r>
              <a:rPr lang="en-US" dirty="0"/>
              <a:t>Examples:</a:t>
            </a:r>
          </a:p>
          <a:p>
            <a:pPr lvl="1"/>
            <a:r>
              <a:rPr lang="en-US" dirty="0"/>
              <a:t>Maternity leave</a:t>
            </a:r>
          </a:p>
          <a:p>
            <a:pPr lvl="1"/>
            <a:r>
              <a:rPr lang="en-US" dirty="0"/>
              <a:t>Daycare</a:t>
            </a:r>
          </a:p>
          <a:p>
            <a:pPr lvl="1"/>
            <a:r>
              <a:rPr lang="en-US" dirty="0"/>
              <a:t>Family leave programs</a:t>
            </a:r>
          </a:p>
          <a:p>
            <a:pPr lvl="1"/>
            <a:r>
              <a:rPr lang="en-US" dirty="0"/>
              <a:t>Educational policies</a:t>
            </a:r>
          </a:p>
          <a:p>
            <a:endParaRPr lang="en-CA" dirty="0"/>
          </a:p>
        </p:txBody>
      </p:sp>
    </p:spTree>
    <p:extLst>
      <p:ext uri="{BB962C8B-B14F-4D97-AF65-F5344CB8AC3E}">
        <p14:creationId xmlns:p14="http://schemas.microsoft.com/office/powerpoint/2010/main" val="94851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508A2-86A9-4A6E-8C13-3B9DCB365C85}"/>
              </a:ext>
            </a:extLst>
          </p:cNvPr>
          <p:cNvSpPr>
            <a:spLocks noGrp="1"/>
          </p:cNvSpPr>
          <p:nvPr>
            <p:ph type="title"/>
          </p:nvPr>
        </p:nvSpPr>
        <p:spPr/>
        <p:txBody>
          <a:bodyPr/>
          <a:lstStyle/>
          <a:p>
            <a:r>
              <a:rPr lang="en-US" dirty="0"/>
              <a:t>Workplace: Current Solutions</a:t>
            </a:r>
            <a:endParaRPr lang="en-CA" dirty="0"/>
          </a:p>
        </p:txBody>
      </p:sp>
      <p:sp>
        <p:nvSpPr>
          <p:cNvPr id="3" name="Content Placeholder 2">
            <a:extLst>
              <a:ext uri="{FF2B5EF4-FFF2-40B4-BE49-F238E27FC236}">
                <a16:creationId xmlns:a16="http://schemas.microsoft.com/office/drawing/2014/main" xmlns="" id="{3BBEA95B-CFF6-4568-8031-30045EA60D62}"/>
              </a:ext>
            </a:extLst>
          </p:cNvPr>
          <p:cNvSpPr>
            <a:spLocks noGrp="1"/>
          </p:cNvSpPr>
          <p:nvPr>
            <p:ph idx="1"/>
          </p:nvPr>
        </p:nvSpPr>
        <p:spPr/>
        <p:txBody>
          <a:bodyPr/>
          <a:lstStyle/>
          <a:p>
            <a:r>
              <a:rPr lang="en-US" dirty="0"/>
              <a:t>Problems:</a:t>
            </a:r>
          </a:p>
          <a:p>
            <a:r>
              <a:rPr lang="en-US" dirty="0"/>
              <a:t>Most of these policies are implicit rather than explicit.</a:t>
            </a:r>
          </a:p>
          <a:p>
            <a:r>
              <a:rPr lang="en-US" dirty="0"/>
              <a:t>Example: daycare is not a government funded universal program but only certain tax credits are available.</a:t>
            </a:r>
          </a:p>
          <a:p>
            <a:r>
              <a:rPr lang="en-US" dirty="0"/>
              <a:t>Also generally not popular with employers.</a:t>
            </a:r>
          </a:p>
          <a:p>
            <a:r>
              <a:rPr lang="en-US" dirty="0"/>
              <a:t>Example: employers are not keen on finding temporary staff when one of their employees goes on maternity leave.</a:t>
            </a:r>
          </a:p>
          <a:p>
            <a:endParaRPr lang="en-CA" dirty="0"/>
          </a:p>
        </p:txBody>
      </p:sp>
    </p:spTree>
    <p:extLst>
      <p:ext uri="{BB962C8B-B14F-4D97-AF65-F5344CB8AC3E}">
        <p14:creationId xmlns:p14="http://schemas.microsoft.com/office/powerpoint/2010/main" val="397990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9BE18-D235-46DE-AF72-5AEB3B9B6D69}"/>
              </a:ext>
            </a:extLst>
          </p:cNvPr>
          <p:cNvSpPr>
            <a:spLocks noGrp="1"/>
          </p:cNvSpPr>
          <p:nvPr>
            <p:ph type="title"/>
          </p:nvPr>
        </p:nvSpPr>
        <p:spPr/>
        <p:txBody>
          <a:bodyPr/>
          <a:lstStyle/>
          <a:p>
            <a:r>
              <a:rPr lang="en-CA" dirty="0"/>
              <a:t>Introduction to Gender and Religion</a:t>
            </a:r>
          </a:p>
        </p:txBody>
      </p:sp>
      <p:pic>
        <p:nvPicPr>
          <p:cNvPr id="4" name="Content Placeholder 3">
            <a:extLst>
              <a:ext uri="{FF2B5EF4-FFF2-40B4-BE49-F238E27FC236}">
                <a16:creationId xmlns:a16="http://schemas.microsoft.com/office/drawing/2014/main" xmlns="" id="{EE5FF186-3189-4155-908C-509EF6B5568D}"/>
              </a:ext>
            </a:extLst>
          </p:cNvPr>
          <p:cNvPicPr>
            <a:picLocks noGrp="1" noChangeAspect="1"/>
          </p:cNvPicPr>
          <p:nvPr>
            <p:ph idx="1"/>
          </p:nvPr>
        </p:nvPicPr>
        <p:blipFill>
          <a:blip r:embed="rId2"/>
          <a:stretch>
            <a:fillRect/>
          </a:stretch>
        </p:blipFill>
        <p:spPr>
          <a:xfrm>
            <a:off x="1222366" y="2160588"/>
            <a:ext cx="7507306" cy="3881437"/>
          </a:xfrm>
          <a:prstGeom prst="rect">
            <a:avLst/>
          </a:prstGeom>
        </p:spPr>
      </p:pic>
    </p:spTree>
    <p:extLst>
      <p:ext uri="{BB962C8B-B14F-4D97-AF65-F5344CB8AC3E}">
        <p14:creationId xmlns:p14="http://schemas.microsoft.com/office/powerpoint/2010/main" val="251850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8788C-4FA4-4CF6-9D48-1ED846068202}"/>
              </a:ext>
            </a:extLst>
          </p:cNvPr>
          <p:cNvSpPr>
            <a:spLocks noGrp="1"/>
          </p:cNvSpPr>
          <p:nvPr>
            <p:ph type="title"/>
          </p:nvPr>
        </p:nvSpPr>
        <p:spPr/>
        <p:txBody>
          <a:bodyPr/>
          <a:lstStyle/>
          <a:p>
            <a:r>
              <a:rPr lang="en-CA" dirty="0"/>
              <a:t>Introduction to Gender and Religion</a:t>
            </a:r>
          </a:p>
        </p:txBody>
      </p:sp>
      <p:sp>
        <p:nvSpPr>
          <p:cNvPr id="3" name="Content Placeholder 2">
            <a:extLst>
              <a:ext uri="{FF2B5EF4-FFF2-40B4-BE49-F238E27FC236}">
                <a16:creationId xmlns:a16="http://schemas.microsoft.com/office/drawing/2014/main" xmlns="" id="{8F938410-02A9-4F29-AD09-E2766895DD60}"/>
              </a:ext>
            </a:extLst>
          </p:cNvPr>
          <p:cNvSpPr>
            <a:spLocks noGrp="1"/>
          </p:cNvSpPr>
          <p:nvPr>
            <p:ph idx="1"/>
          </p:nvPr>
        </p:nvSpPr>
        <p:spPr/>
        <p:txBody>
          <a:bodyPr/>
          <a:lstStyle/>
          <a:p>
            <a:r>
              <a:rPr lang="en-US" dirty="0"/>
              <a:t>Social science research indicates that women’s roles in organized religion often replicates their traditional roles in the home.</a:t>
            </a:r>
          </a:p>
          <a:p>
            <a:r>
              <a:rPr lang="en-US" dirty="0"/>
              <a:t>Women tend to run the day-to-day support roles as helpmates by polishing the sanctuary silver, hold bake sales, run the church nurseries, and provide administrative support.</a:t>
            </a:r>
          </a:p>
          <a:p>
            <a:r>
              <a:rPr lang="en-US" dirty="0"/>
              <a:t>However, decision-making and ordination are often off limits.</a:t>
            </a:r>
          </a:p>
          <a:p>
            <a:r>
              <a:rPr lang="en-US" dirty="0"/>
              <a:t>Incredibly, despite this disparity in power structure women still comprise the majority of regular church-goers.</a:t>
            </a:r>
          </a:p>
          <a:p>
            <a:endParaRPr lang="en-CA" dirty="0"/>
          </a:p>
        </p:txBody>
      </p:sp>
    </p:spTree>
    <p:extLst>
      <p:ext uri="{BB962C8B-B14F-4D97-AF65-F5344CB8AC3E}">
        <p14:creationId xmlns:p14="http://schemas.microsoft.com/office/powerpoint/2010/main" val="112698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A649D-355D-4750-B5DC-302EEB362B4D}"/>
              </a:ext>
            </a:extLst>
          </p:cNvPr>
          <p:cNvSpPr>
            <a:spLocks noGrp="1"/>
          </p:cNvSpPr>
          <p:nvPr>
            <p:ph type="title"/>
          </p:nvPr>
        </p:nvSpPr>
        <p:spPr/>
        <p:txBody>
          <a:bodyPr/>
          <a:lstStyle/>
          <a:p>
            <a:r>
              <a:rPr lang="en-CA" dirty="0"/>
              <a:t>Introduction to Gender and Religion</a:t>
            </a:r>
          </a:p>
        </p:txBody>
      </p:sp>
      <p:sp>
        <p:nvSpPr>
          <p:cNvPr id="3" name="Content Placeholder 2">
            <a:extLst>
              <a:ext uri="{FF2B5EF4-FFF2-40B4-BE49-F238E27FC236}">
                <a16:creationId xmlns:a16="http://schemas.microsoft.com/office/drawing/2014/main" xmlns="" id="{B525200B-DF71-499D-9CD2-774ED34111C8}"/>
              </a:ext>
            </a:extLst>
          </p:cNvPr>
          <p:cNvSpPr>
            <a:spLocks noGrp="1"/>
          </p:cNvSpPr>
          <p:nvPr>
            <p:ph idx="1"/>
          </p:nvPr>
        </p:nvSpPr>
        <p:spPr/>
        <p:txBody>
          <a:bodyPr/>
          <a:lstStyle/>
          <a:p>
            <a:r>
              <a:rPr lang="en-US" dirty="0"/>
              <a:t>Religious organizations are sometimes surprised when criticized of this.</a:t>
            </a:r>
          </a:p>
          <a:p>
            <a:r>
              <a:rPr lang="en-US" dirty="0"/>
              <a:t>The common argument is that they value women and their contributions in equal but different ways.</a:t>
            </a:r>
          </a:p>
          <a:p>
            <a:r>
              <a:rPr lang="en-US" dirty="0"/>
              <a:t>This argument closely reflects the “traditional family” model of the home.</a:t>
            </a:r>
          </a:p>
          <a:p>
            <a:endParaRPr lang="en-CA" dirty="0"/>
          </a:p>
        </p:txBody>
      </p:sp>
    </p:spTree>
    <p:extLst>
      <p:ext uri="{BB962C8B-B14F-4D97-AF65-F5344CB8AC3E}">
        <p14:creationId xmlns:p14="http://schemas.microsoft.com/office/powerpoint/2010/main" val="337427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414A8-169E-4F57-B3C4-8E5BA320041C}"/>
              </a:ext>
            </a:extLst>
          </p:cNvPr>
          <p:cNvSpPr>
            <a:spLocks noGrp="1"/>
          </p:cNvSpPr>
          <p:nvPr>
            <p:ph type="title"/>
          </p:nvPr>
        </p:nvSpPr>
        <p:spPr/>
        <p:txBody>
          <a:bodyPr/>
          <a:lstStyle/>
          <a:p>
            <a:r>
              <a:rPr lang="en-CA" dirty="0"/>
              <a:t>Introduction to Gender and Religion</a:t>
            </a:r>
          </a:p>
        </p:txBody>
      </p:sp>
      <p:sp>
        <p:nvSpPr>
          <p:cNvPr id="3" name="Content Placeholder 2">
            <a:extLst>
              <a:ext uri="{FF2B5EF4-FFF2-40B4-BE49-F238E27FC236}">
                <a16:creationId xmlns:a16="http://schemas.microsoft.com/office/drawing/2014/main" xmlns="" id="{F011CF33-CB3F-4602-9FD5-BBF2302A82A5}"/>
              </a:ext>
            </a:extLst>
          </p:cNvPr>
          <p:cNvSpPr>
            <a:spLocks noGrp="1"/>
          </p:cNvSpPr>
          <p:nvPr>
            <p:ph idx="1"/>
          </p:nvPr>
        </p:nvSpPr>
        <p:spPr/>
        <p:txBody>
          <a:bodyPr/>
          <a:lstStyle/>
          <a:p>
            <a:r>
              <a:rPr lang="en-US" dirty="0"/>
              <a:t>This classic contention by organizations have been responded to by women in their own organizations in roughly 4 ways.</a:t>
            </a:r>
          </a:p>
          <a:p>
            <a:r>
              <a:rPr lang="en-US" dirty="0"/>
              <a:t>1. </a:t>
            </a:r>
            <a:r>
              <a:rPr lang="en-US" b="1" i="1" dirty="0"/>
              <a:t>Advocacy of complete abandonment of traditional organized religion </a:t>
            </a:r>
          </a:p>
          <a:p>
            <a:r>
              <a:rPr lang="en-US" dirty="0"/>
              <a:t>Religious organization is so fundamentally patriarchal that there is no real possibility of reform.</a:t>
            </a:r>
          </a:p>
          <a:p>
            <a:r>
              <a:rPr lang="en-US" dirty="0"/>
              <a:t>First argued by Mary Daly (1968) who was a Roman Catholic nun.</a:t>
            </a:r>
          </a:p>
          <a:p>
            <a:r>
              <a:rPr lang="en-US" dirty="0"/>
              <a:t>She contended that institutional transformation is so impossible that women my well just opt out.</a:t>
            </a:r>
          </a:p>
          <a:p>
            <a:r>
              <a:rPr lang="en-US" dirty="0"/>
              <a:t>Instead, she advocated personal spiritual fulfillment for women on an individual level which obviated the need for organization on an institutional level.</a:t>
            </a:r>
          </a:p>
          <a:p>
            <a:endParaRPr lang="en-CA" dirty="0"/>
          </a:p>
        </p:txBody>
      </p:sp>
    </p:spTree>
    <p:extLst>
      <p:ext uri="{BB962C8B-B14F-4D97-AF65-F5344CB8AC3E}">
        <p14:creationId xmlns:p14="http://schemas.microsoft.com/office/powerpoint/2010/main" val="37983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03AF5-D0B6-40AE-A76E-0DAAB940FEBC}"/>
              </a:ext>
            </a:extLst>
          </p:cNvPr>
          <p:cNvSpPr>
            <a:spLocks noGrp="1"/>
          </p:cNvSpPr>
          <p:nvPr>
            <p:ph type="title"/>
          </p:nvPr>
        </p:nvSpPr>
        <p:spPr/>
        <p:txBody>
          <a:bodyPr/>
          <a:lstStyle/>
          <a:p>
            <a:r>
              <a:rPr lang="en-CA" dirty="0"/>
              <a:t>Introduction to Gender and Religion</a:t>
            </a:r>
          </a:p>
        </p:txBody>
      </p:sp>
      <p:sp>
        <p:nvSpPr>
          <p:cNvPr id="3" name="Content Placeholder 2">
            <a:extLst>
              <a:ext uri="{FF2B5EF4-FFF2-40B4-BE49-F238E27FC236}">
                <a16:creationId xmlns:a16="http://schemas.microsoft.com/office/drawing/2014/main" xmlns="" id="{6D0DA689-7928-4E63-8077-1B59CECEB143}"/>
              </a:ext>
            </a:extLst>
          </p:cNvPr>
          <p:cNvSpPr>
            <a:spLocks noGrp="1"/>
          </p:cNvSpPr>
          <p:nvPr>
            <p:ph idx="1"/>
          </p:nvPr>
        </p:nvSpPr>
        <p:spPr/>
        <p:txBody>
          <a:bodyPr/>
          <a:lstStyle/>
          <a:p>
            <a:r>
              <a:rPr lang="en-US" dirty="0"/>
              <a:t>2. </a:t>
            </a:r>
            <a:r>
              <a:rPr lang="en-US" b="1" i="1" dirty="0"/>
              <a:t>Advocacy for radical structural transformation of existing religious organizations</a:t>
            </a:r>
          </a:p>
          <a:p>
            <a:r>
              <a:rPr lang="en-US" dirty="0"/>
              <a:t>Based on the assumption that the spiritual needs of women are important both on an individual level but also for the organization as well.</a:t>
            </a:r>
          </a:p>
          <a:p>
            <a:r>
              <a:rPr lang="en-US" dirty="0"/>
              <a:t>Since the organizations need women for the good of all, complete abandonment of them is impractical and immoral.</a:t>
            </a:r>
          </a:p>
          <a:p>
            <a:r>
              <a:rPr lang="en-US" dirty="0"/>
              <a:t>Instead, religious organizations should create “separate spaces” for their female members to pursue their own unique spiritual needs yet still be within the framework of the overall structure.</a:t>
            </a:r>
          </a:p>
          <a:p>
            <a:r>
              <a:rPr lang="en-US" dirty="0"/>
              <a:t>In short, gender segregation.</a:t>
            </a:r>
          </a:p>
          <a:p>
            <a:endParaRPr lang="en-CA" dirty="0"/>
          </a:p>
        </p:txBody>
      </p:sp>
    </p:spTree>
    <p:extLst>
      <p:ext uri="{BB962C8B-B14F-4D97-AF65-F5344CB8AC3E}">
        <p14:creationId xmlns:p14="http://schemas.microsoft.com/office/powerpoint/2010/main" val="7127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Gender and Paid Work</a:t>
            </a:r>
          </a:p>
        </p:txBody>
      </p:sp>
      <p:sp>
        <p:nvSpPr>
          <p:cNvPr id="3" name="Content Placeholder 2"/>
          <p:cNvSpPr>
            <a:spLocks noGrp="1"/>
          </p:cNvSpPr>
          <p:nvPr>
            <p:ph idx="1"/>
          </p:nvPr>
        </p:nvSpPr>
        <p:spPr/>
        <p:txBody>
          <a:bodyPr/>
          <a:lstStyle/>
          <a:p>
            <a:r>
              <a:rPr lang="en-US" b="1" i="1" dirty="0"/>
              <a:t>Occupational Segregation</a:t>
            </a:r>
            <a:r>
              <a:rPr lang="en-US" dirty="0"/>
              <a:t>: The different locations of men and women in the paid labor force.</a:t>
            </a:r>
          </a:p>
          <a:p>
            <a:r>
              <a:rPr lang="en-US" dirty="0"/>
              <a:t>1. </a:t>
            </a:r>
            <a:r>
              <a:rPr lang="en-US" b="1" i="1" dirty="0"/>
              <a:t>Horizontal Segregation</a:t>
            </a:r>
            <a:r>
              <a:rPr lang="en-US" dirty="0"/>
              <a:t>: patterns of segregation that results in a concentration of men and women in different jobs.</a:t>
            </a:r>
          </a:p>
          <a:p>
            <a:r>
              <a:rPr lang="en-US" dirty="0"/>
              <a:t>In short, it’s the cluster of men and women around certain jobs.</a:t>
            </a:r>
          </a:p>
          <a:p>
            <a:r>
              <a:rPr lang="en-US" dirty="0"/>
              <a:t>Example: nurses are mostly women and construction workers primarily men.</a:t>
            </a:r>
          </a:p>
          <a:p>
            <a:r>
              <a:rPr lang="en-US" b="1" i="1" dirty="0"/>
              <a:t>2.Vertical Segregation</a:t>
            </a:r>
            <a:r>
              <a:rPr lang="en-US" dirty="0"/>
              <a:t>: separation of men and women into different levels of authority and pay in a particular workplace hierarchy.</a:t>
            </a:r>
          </a:p>
          <a:p>
            <a:r>
              <a:rPr lang="en-US" dirty="0"/>
              <a:t>Invariably men are found in higher-level, better paying positions in the same workplace organization.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34CA7-CF59-460F-B969-0B13AD774BD5}"/>
              </a:ext>
            </a:extLst>
          </p:cNvPr>
          <p:cNvSpPr>
            <a:spLocks noGrp="1"/>
          </p:cNvSpPr>
          <p:nvPr>
            <p:ph type="title"/>
          </p:nvPr>
        </p:nvSpPr>
        <p:spPr/>
        <p:txBody>
          <a:bodyPr/>
          <a:lstStyle/>
          <a:p>
            <a:r>
              <a:rPr lang="en-CA" dirty="0"/>
              <a:t>Introduction to Gender and Religion</a:t>
            </a:r>
          </a:p>
        </p:txBody>
      </p:sp>
      <p:sp>
        <p:nvSpPr>
          <p:cNvPr id="3" name="Content Placeholder 2">
            <a:extLst>
              <a:ext uri="{FF2B5EF4-FFF2-40B4-BE49-F238E27FC236}">
                <a16:creationId xmlns:a16="http://schemas.microsoft.com/office/drawing/2014/main" xmlns="" id="{E6E57835-47CD-47A9-B870-AF6444CA1AE1}"/>
              </a:ext>
            </a:extLst>
          </p:cNvPr>
          <p:cNvSpPr>
            <a:spLocks noGrp="1"/>
          </p:cNvSpPr>
          <p:nvPr>
            <p:ph idx="1"/>
          </p:nvPr>
        </p:nvSpPr>
        <p:spPr/>
        <p:txBody>
          <a:bodyPr/>
          <a:lstStyle/>
          <a:p>
            <a:r>
              <a:rPr lang="en-US" dirty="0"/>
              <a:t>3. </a:t>
            </a:r>
            <a:r>
              <a:rPr lang="en-US" b="1" i="1" dirty="0"/>
              <a:t>Movement towards reshaping religious organizations</a:t>
            </a:r>
            <a:endParaRPr lang="en-US" dirty="0"/>
          </a:p>
          <a:p>
            <a:r>
              <a:rPr lang="en-US" dirty="0"/>
              <a:t>Limited reshaping of religious structures to better reflect gender equality.</a:t>
            </a:r>
          </a:p>
          <a:p>
            <a:r>
              <a:rPr lang="en-US" dirty="0"/>
              <a:t>This may include scriptural reinterpretation, ordination of women, and an opening of all roles to both genders.</a:t>
            </a:r>
          </a:p>
          <a:p>
            <a:r>
              <a:rPr lang="en-US" dirty="0"/>
              <a:t>Implicit is the tacit assumption that the organizational structures are inherently good but just need to be tweaked.</a:t>
            </a:r>
          </a:p>
          <a:p>
            <a:endParaRPr lang="en-CA" dirty="0"/>
          </a:p>
        </p:txBody>
      </p:sp>
    </p:spTree>
    <p:extLst>
      <p:ext uri="{BB962C8B-B14F-4D97-AF65-F5344CB8AC3E}">
        <p14:creationId xmlns:p14="http://schemas.microsoft.com/office/powerpoint/2010/main" val="353762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3EC0A-F698-436A-B430-A1CD429D1A14}"/>
              </a:ext>
            </a:extLst>
          </p:cNvPr>
          <p:cNvSpPr>
            <a:spLocks noGrp="1"/>
          </p:cNvSpPr>
          <p:nvPr>
            <p:ph type="title"/>
          </p:nvPr>
        </p:nvSpPr>
        <p:spPr/>
        <p:txBody>
          <a:bodyPr/>
          <a:lstStyle/>
          <a:p>
            <a:r>
              <a:rPr lang="en-CA"/>
              <a:t>Introduction to Gender and Religion</a:t>
            </a:r>
          </a:p>
        </p:txBody>
      </p:sp>
      <p:sp>
        <p:nvSpPr>
          <p:cNvPr id="3" name="Content Placeholder 2">
            <a:extLst>
              <a:ext uri="{FF2B5EF4-FFF2-40B4-BE49-F238E27FC236}">
                <a16:creationId xmlns:a16="http://schemas.microsoft.com/office/drawing/2014/main" xmlns="" id="{8D4CE99A-12BB-4B33-98F9-9FBB65D78843}"/>
              </a:ext>
            </a:extLst>
          </p:cNvPr>
          <p:cNvSpPr>
            <a:spLocks noGrp="1"/>
          </p:cNvSpPr>
          <p:nvPr>
            <p:ph idx="1"/>
          </p:nvPr>
        </p:nvSpPr>
        <p:spPr/>
        <p:txBody>
          <a:bodyPr/>
          <a:lstStyle/>
          <a:p>
            <a:r>
              <a:rPr lang="en-US" dirty="0"/>
              <a:t>4. </a:t>
            </a:r>
            <a:r>
              <a:rPr lang="en-US" b="1" i="1" dirty="0"/>
              <a:t>Reframe religious doctrine to better reflect gender equality</a:t>
            </a:r>
          </a:p>
          <a:p>
            <a:r>
              <a:rPr lang="en-US" dirty="0"/>
              <a:t>Attempt to leave the existing organizational structures in place.</a:t>
            </a:r>
          </a:p>
          <a:p>
            <a:r>
              <a:rPr lang="en-US" dirty="0"/>
              <a:t>The change is to occur at the individual and personal level.</a:t>
            </a:r>
          </a:p>
          <a:p>
            <a:r>
              <a:rPr lang="en-US" dirty="0"/>
              <a:t>Reworking what might initially appear to seem like oppressive doctrine and reinterpret it in ways that display gender equality.</a:t>
            </a:r>
          </a:p>
          <a:p>
            <a:r>
              <a:rPr lang="en-US" dirty="0"/>
              <a:t>For example: there have been attempts to emphasize how family responsibility in the family along gender lines is not one of a woman being “submissive” to her husband but of an equal partnership….men have responsibilities too of course.</a:t>
            </a:r>
          </a:p>
          <a:p>
            <a:endParaRPr lang="en-CA" dirty="0"/>
          </a:p>
        </p:txBody>
      </p:sp>
    </p:spTree>
    <p:extLst>
      <p:ext uri="{BB962C8B-B14F-4D97-AF65-F5344CB8AC3E}">
        <p14:creationId xmlns:p14="http://schemas.microsoft.com/office/powerpoint/2010/main" val="413588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Gender and Paid Work: University Degrees Earned by Women</a:t>
            </a:r>
          </a:p>
        </p:txBody>
      </p:sp>
      <p:graphicFrame>
        <p:nvGraphicFramePr>
          <p:cNvPr id="4" name="Content Placeholder 3"/>
          <p:cNvGraphicFramePr>
            <a:graphicFrameLocks noGrp="1"/>
          </p:cNvGraphicFramePr>
          <p:nvPr>
            <p:ph idx="1"/>
          </p:nvPr>
        </p:nvGraphicFramePr>
        <p:xfrm>
          <a:off x="677863" y="2160585"/>
          <a:ext cx="8596311" cy="3931455"/>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xmlns="" val="20000"/>
                    </a:ext>
                  </a:extLst>
                </a:gridCol>
                <a:gridCol w="2865437">
                  <a:extLst>
                    <a:ext uri="{9D8B030D-6E8A-4147-A177-3AD203B41FA5}">
                      <a16:colId xmlns:a16="http://schemas.microsoft.com/office/drawing/2014/main" xmlns="" val="20001"/>
                    </a:ext>
                  </a:extLst>
                </a:gridCol>
                <a:gridCol w="2865437">
                  <a:extLst>
                    <a:ext uri="{9D8B030D-6E8A-4147-A177-3AD203B41FA5}">
                      <a16:colId xmlns:a16="http://schemas.microsoft.com/office/drawing/2014/main" xmlns="" val="20002"/>
                    </a:ext>
                  </a:extLst>
                </a:gridCol>
              </a:tblGrid>
              <a:tr h="786291">
                <a:tc>
                  <a:txBody>
                    <a:bodyPr/>
                    <a:lstStyle/>
                    <a:p>
                      <a:r>
                        <a:rPr lang="en-US" dirty="0"/>
                        <a:t>Education Level</a:t>
                      </a:r>
                    </a:p>
                  </a:txBody>
                  <a:tcPr/>
                </a:tc>
                <a:tc>
                  <a:txBody>
                    <a:bodyPr/>
                    <a:lstStyle/>
                    <a:p>
                      <a:r>
                        <a:rPr lang="en-US" dirty="0"/>
                        <a:t>1973</a:t>
                      </a:r>
                    </a:p>
                  </a:txBody>
                  <a:tcPr/>
                </a:tc>
                <a:tc>
                  <a:txBody>
                    <a:bodyPr/>
                    <a:lstStyle/>
                    <a:p>
                      <a:r>
                        <a:rPr lang="en-US" dirty="0"/>
                        <a:t>Present</a:t>
                      </a:r>
                    </a:p>
                  </a:txBody>
                  <a:tcPr/>
                </a:tc>
                <a:extLst>
                  <a:ext uri="{0D108BD9-81ED-4DB2-BD59-A6C34878D82A}">
                    <a16:rowId xmlns:a16="http://schemas.microsoft.com/office/drawing/2014/main" xmlns="" val="10000"/>
                  </a:ext>
                </a:extLst>
              </a:tr>
              <a:tr h="786291">
                <a:tc>
                  <a:txBody>
                    <a:bodyPr/>
                    <a:lstStyle/>
                    <a:p>
                      <a:r>
                        <a:rPr lang="en-US" dirty="0"/>
                        <a:t>B.A./Professional</a:t>
                      </a:r>
                      <a:r>
                        <a:rPr lang="en-US" baseline="0" dirty="0"/>
                        <a:t> Degree</a:t>
                      </a:r>
                      <a:endParaRPr lang="en-US" dirty="0"/>
                    </a:p>
                  </a:txBody>
                  <a:tcPr/>
                </a:tc>
                <a:tc>
                  <a:txBody>
                    <a:bodyPr/>
                    <a:lstStyle/>
                    <a:p>
                      <a:r>
                        <a:rPr lang="en-US" dirty="0"/>
                        <a:t>38.4%</a:t>
                      </a:r>
                    </a:p>
                  </a:txBody>
                  <a:tcPr/>
                </a:tc>
                <a:tc>
                  <a:txBody>
                    <a:bodyPr/>
                    <a:lstStyle/>
                    <a:p>
                      <a:r>
                        <a:rPr lang="en-US" dirty="0"/>
                        <a:t>57.7%</a:t>
                      </a:r>
                    </a:p>
                  </a:txBody>
                  <a:tcPr/>
                </a:tc>
                <a:extLst>
                  <a:ext uri="{0D108BD9-81ED-4DB2-BD59-A6C34878D82A}">
                    <a16:rowId xmlns:a16="http://schemas.microsoft.com/office/drawing/2014/main" xmlns="" val="10001"/>
                  </a:ext>
                </a:extLst>
              </a:tr>
              <a:tr h="786291">
                <a:tc>
                  <a:txBody>
                    <a:bodyPr/>
                    <a:lstStyle/>
                    <a:p>
                      <a:r>
                        <a:rPr lang="en-US" dirty="0"/>
                        <a:t>M.A.</a:t>
                      </a:r>
                    </a:p>
                  </a:txBody>
                  <a:tcPr/>
                </a:tc>
                <a:tc>
                  <a:txBody>
                    <a:bodyPr/>
                    <a:lstStyle/>
                    <a:p>
                      <a:r>
                        <a:rPr lang="en-US" dirty="0"/>
                        <a:t>27.1%</a:t>
                      </a:r>
                    </a:p>
                  </a:txBody>
                  <a:tcPr/>
                </a:tc>
                <a:tc>
                  <a:txBody>
                    <a:bodyPr/>
                    <a:lstStyle/>
                    <a:p>
                      <a:r>
                        <a:rPr lang="en-US" dirty="0"/>
                        <a:t>51.4%</a:t>
                      </a:r>
                    </a:p>
                  </a:txBody>
                  <a:tcPr/>
                </a:tc>
                <a:extLst>
                  <a:ext uri="{0D108BD9-81ED-4DB2-BD59-A6C34878D82A}">
                    <a16:rowId xmlns:a16="http://schemas.microsoft.com/office/drawing/2014/main" xmlns="" val="10002"/>
                  </a:ext>
                </a:extLst>
              </a:tr>
              <a:tr h="786291">
                <a:tc>
                  <a:txBody>
                    <a:bodyPr/>
                    <a:lstStyle/>
                    <a:p>
                      <a:r>
                        <a:rPr lang="en-US" dirty="0"/>
                        <a:t>Doctorate</a:t>
                      </a:r>
                    </a:p>
                  </a:txBody>
                  <a:tcPr/>
                </a:tc>
                <a:tc>
                  <a:txBody>
                    <a:bodyPr/>
                    <a:lstStyle/>
                    <a:p>
                      <a:r>
                        <a:rPr lang="en-US" dirty="0"/>
                        <a:t>18.8%</a:t>
                      </a:r>
                    </a:p>
                  </a:txBody>
                  <a:tcPr/>
                </a:tc>
                <a:tc>
                  <a:txBody>
                    <a:bodyPr/>
                    <a:lstStyle/>
                    <a:p>
                      <a:r>
                        <a:rPr lang="en-US" dirty="0"/>
                        <a:t>50.9%</a:t>
                      </a:r>
                    </a:p>
                  </a:txBody>
                  <a:tcPr/>
                </a:tc>
                <a:extLst>
                  <a:ext uri="{0D108BD9-81ED-4DB2-BD59-A6C34878D82A}">
                    <a16:rowId xmlns:a16="http://schemas.microsoft.com/office/drawing/2014/main" xmlns="" val="10003"/>
                  </a:ext>
                </a:extLst>
              </a:tr>
              <a:tr h="786291">
                <a:tc>
                  <a:txBody>
                    <a:bodyPr/>
                    <a:lstStyle/>
                    <a:p>
                      <a:r>
                        <a:rPr lang="en-US" dirty="0"/>
                        <a:t>All University Degrees</a:t>
                      </a:r>
                    </a:p>
                  </a:txBody>
                  <a:tcPr/>
                </a:tc>
                <a:tc>
                  <a:txBody>
                    <a:bodyPr/>
                    <a:lstStyle/>
                    <a:p>
                      <a:r>
                        <a:rPr lang="en-US" dirty="0"/>
                        <a:t>37%</a:t>
                      </a:r>
                    </a:p>
                  </a:txBody>
                  <a:tcPr/>
                </a:tc>
                <a:tc>
                  <a:txBody>
                    <a:bodyPr/>
                    <a:lstStyle/>
                    <a:p>
                      <a:r>
                        <a:rPr lang="en-US" dirty="0"/>
                        <a:t>56.7%</a:t>
                      </a:r>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Recap-Gender and Paid Work: Income by Education</a:t>
            </a:r>
          </a:p>
        </p:txBody>
      </p:sp>
      <p:graphicFrame>
        <p:nvGraphicFramePr>
          <p:cNvPr id="4" name="Content Placeholder 3"/>
          <p:cNvGraphicFramePr>
            <a:graphicFrameLocks noGrp="1"/>
          </p:cNvGraphicFramePr>
          <p:nvPr>
            <p:ph idx="1"/>
          </p:nvPr>
        </p:nvGraphicFramePr>
        <p:xfrm>
          <a:off x="677863" y="2160585"/>
          <a:ext cx="8596312" cy="3872079"/>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xmlns="" val="20000"/>
                    </a:ext>
                  </a:extLst>
                </a:gridCol>
                <a:gridCol w="2149078">
                  <a:extLst>
                    <a:ext uri="{9D8B030D-6E8A-4147-A177-3AD203B41FA5}">
                      <a16:colId xmlns:a16="http://schemas.microsoft.com/office/drawing/2014/main" xmlns="" val="20001"/>
                    </a:ext>
                  </a:extLst>
                </a:gridCol>
                <a:gridCol w="2149078">
                  <a:extLst>
                    <a:ext uri="{9D8B030D-6E8A-4147-A177-3AD203B41FA5}">
                      <a16:colId xmlns:a16="http://schemas.microsoft.com/office/drawing/2014/main" xmlns="" val="20002"/>
                    </a:ext>
                  </a:extLst>
                </a:gridCol>
                <a:gridCol w="2149078">
                  <a:extLst>
                    <a:ext uri="{9D8B030D-6E8A-4147-A177-3AD203B41FA5}">
                      <a16:colId xmlns:a16="http://schemas.microsoft.com/office/drawing/2014/main" xmlns="" val="20003"/>
                    </a:ext>
                  </a:extLst>
                </a:gridCol>
              </a:tblGrid>
              <a:tr h="575686">
                <a:tc>
                  <a:txBody>
                    <a:bodyPr/>
                    <a:lstStyle/>
                    <a:p>
                      <a:r>
                        <a:rPr lang="en-US" dirty="0"/>
                        <a:t>Education Level</a:t>
                      </a:r>
                    </a:p>
                  </a:txBody>
                  <a:tcPr/>
                </a:tc>
                <a:tc>
                  <a:txBody>
                    <a:bodyPr/>
                    <a:lstStyle/>
                    <a:p>
                      <a:r>
                        <a:rPr lang="en-US" dirty="0"/>
                        <a:t>Female Ave Wage</a:t>
                      </a:r>
                    </a:p>
                  </a:txBody>
                  <a:tcPr/>
                </a:tc>
                <a:tc>
                  <a:txBody>
                    <a:bodyPr/>
                    <a:lstStyle/>
                    <a:p>
                      <a:r>
                        <a:rPr lang="en-US" dirty="0"/>
                        <a:t>Male Ave Wage</a:t>
                      </a:r>
                    </a:p>
                  </a:txBody>
                  <a:tcPr/>
                </a:tc>
                <a:tc>
                  <a:txBody>
                    <a:bodyPr/>
                    <a:lstStyle/>
                    <a:p>
                      <a:r>
                        <a:rPr lang="en-US" dirty="0"/>
                        <a:t>Ratio</a:t>
                      </a:r>
                    </a:p>
                  </a:txBody>
                  <a:tcPr/>
                </a:tc>
                <a:extLst>
                  <a:ext uri="{0D108BD9-81ED-4DB2-BD59-A6C34878D82A}">
                    <a16:rowId xmlns:a16="http://schemas.microsoft.com/office/drawing/2014/main" xmlns="" val="10000"/>
                  </a:ext>
                </a:extLst>
              </a:tr>
              <a:tr h="575686">
                <a:tc>
                  <a:txBody>
                    <a:bodyPr/>
                    <a:lstStyle/>
                    <a:p>
                      <a:r>
                        <a:rPr lang="en-US" dirty="0"/>
                        <a:t>Less than Gr. 9</a:t>
                      </a:r>
                    </a:p>
                  </a:txBody>
                  <a:tcPr/>
                </a:tc>
                <a:tc>
                  <a:txBody>
                    <a:bodyPr/>
                    <a:lstStyle/>
                    <a:p>
                      <a:r>
                        <a:rPr lang="en-US" dirty="0"/>
                        <a:t>$21,700</a:t>
                      </a:r>
                    </a:p>
                  </a:txBody>
                  <a:tcPr/>
                </a:tc>
                <a:tc>
                  <a:txBody>
                    <a:bodyPr/>
                    <a:lstStyle/>
                    <a:p>
                      <a:r>
                        <a:rPr lang="en-US" dirty="0"/>
                        <a:t>$31,200</a:t>
                      </a:r>
                    </a:p>
                  </a:txBody>
                  <a:tcPr/>
                </a:tc>
                <a:tc>
                  <a:txBody>
                    <a:bodyPr/>
                    <a:lstStyle/>
                    <a:p>
                      <a:r>
                        <a:rPr lang="en-US" dirty="0"/>
                        <a:t>69.4%</a:t>
                      </a:r>
                    </a:p>
                  </a:txBody>
                  <a:tcPr/>
                </a:tc>
                <a:extLst>
                  <a:ext uri="{0D108BD9-81ED-4DB2-BD59-A6C34878D82A}">
                    <a16:rowId xmlns:a16="http://schemas.microsoft.com/office/drawing/2014/main" xmlns="" val="10001"/>
                  </a:ext>
                </a:extLst>
              </a:tr>
              <a:tr h="575686">
                <a:tc>
                  <a:txBody>
                    <a:bodyPr/>
                    <a:lstStyle/>
                    <a:p>
                      <a:r>
                        <a:rPr lang="en-US" dirty="0"/>
                        <a:t>Some H.S.</a:t>
                      </a:r>
                    </a:p>
                  </a:txBody>
                  <a:tcPr/>
                </a:tc>
                <a:tc>
                  <a:txBody>
                    <a:bodyPr/>
                    <a:lstStyle/>
                    <a:p>
                      <a:r>
                        <a:rPr lang="en-US" dirty="0"/>
                        <a:t>$22,900</a:t>
                      </a:r>
                    </a:p>
                  </a:txBody>
                  <a:tcPr/>
                </a:tc>
                <a:tc>
                  <a:txBody>
                    <a:bodyPr/>
                    <a:lstStyle/>
                    <a:p>
                      <a:r>
                        <a:rPr lang="en-US" dirty="0"/>
                        <a:t>$40,000</a:t>
                      </a:r>
                    </a:p>
                  </a:txBody>
                  <a:tcPr/>
                </a:tc>
                <a:tc>
                  <a:txBody>
                    <a:bodyPr/>
                    <a:lstStyle/>
                    <a:p>
                      <a:r>
                        <a:rPr lang="en-US" dirty="0"/>
                        <a:t>57.3%</a:t>
                      </a:r>
                    </a:p>
                  </a:txBody>
                  <a:tcPr/>
                </a:tc>
                <a:extLst>
                  <a:ext uri="{0D108BD9-81ED-4DB2-BD59-A6C34878D82A}">
                    <a16:rowId xmlns:a16="http://schemas.microsoft.com/office/drawing/2014/main" xmlns="" val="10002"/>
                  </a:ext>
                </a:extLst>
              </a:tr>
              <a:tr h="575686">
                <a:tc>
                  <a:txBody>
                    <a:bodyPr/>
                    <a:lstStyle/>
                    <a:p>
                      <a:r>
                        <a:rPr lang="en-US" dirty="0"/>
                        <a:t>H.S. Diploma</a:t>
                      </a:r>
                    </a:p>
                  </a:txBody>
                  <a:tcPr/>
                </a:tc>
                <a:tc>
                  <a:txBody>
                    <a:bodyPr/>
                    <a:lstStyle/>
                    <a:p>
                      <a:r>
                        <a:rPr lang="en-US" dirty="0"/>
                        <a:t>$30,500</a:t>
                      </a:r>
                    </a:p>
                  </a:txBody>
                  <a:tcPr/>
                </a:tc>
                <a:tc>
                  <a:txBody>
                    <a:bodyPr/>
                    <a:lstStyle/>
                    <a:p>
                      <a:r>
                        <a:rPr lang="en-US" dirty="0"/>
                        <a:t>$43,000</a:t>
                      </a:r>
                    </a:p>
                  </a:txBody>
                  <a:tcPr/>
                </a:tc>
                <a:tc>
                  <a:txBody>
                    <a:bodyPr/>
                    <a:lstStyle/>
                    <a:p>
                      <a:r>
                        <a:rPr lang="en-US" dirty="0"/>
                        <a:t>71%</a:t>
                      </a:r>
                    </a:p>
                  </a:txBody>
                  <a:tcPr/>
                </a:tc>
                <a:extLst>
                  <a:ext uri="{0D108BD9-81ED-4DB2-BD59-A6C34878D82A}">
                    <a16:rowId xmlns:a16="http://schemas.microsoft.com/office/drawing/2014/main" xmlns="" val="10003"/>
                  </a:ext>
                </a:extLst>
              </a:tr>
              <a:tr h="993649">
                <a:tc>
                  <a:txBody>
                    <a:bodyPr/>
                    <a:lstStyle/>
                    <a:p>
                      <a:r>
                        <a:rPr lang="en-US" dirty="0"/>
                        <a:t>Some Post-Secondary</a:t>
                      </a:r>
                    </a:p>
                  </a:txBody>
                  <a:tcPr/>
                </a:tc>
                <a:tc>
                  <a:txBody>
                    <a:bodyPr/>
                    <a:lstStyle/>
                    <a:p>
                      <a:r>
                        <a:rPr lang="en-US" dirty="0"/>
                        <a:t>$31,500</a:t>
                      </a:r>
                    </a:p>
                  </a:txBody>
                  <a:tcPr/>
                </a:tc>
                <a:tc>
                  <a:txBody>
                    <a:bodyPr/>
                    <a:lstStyle/>
                    <a:p>
                      <a:r>
                        <a:rPr lang="en-US" dirty="0"/>
                        <a:t>$41,600</a:t>
                      </a:r>
                    </a:p>
                  </a:txBody>
                  <a:tcPr/>
                </a:tc>
                <a:tc>
                  <a:txBody>
                    <a:bodyPr/>
                    <a:lstStyle/>
                    <a:p>
                      <a:r>
                        <a:rPr lang="en-US" dirty="0"/>
                        <a:t>75%</a:t>
                      </a:r>
                    </a:p>
                  </a:txBody>
                  <a:tcPr/>
                </a:tc>
                <a:extLst>
                  <a:ext uri="{0D108BD9-81ED-4DB2-BD59-A6C34878D82A}">
                    <a16:rowId xmlns:a16="http://schemas.microsoft.com/office/drawing/2014/main" xmlns="" val="10004"/>
                  </a:ext>
                </a:extLst>
              </a:tr>
              <a:tr h="575686">
                <a:tc>
                  <a:txBody>
                    <a:bodyPr/>
                    <a:lstStyle/>
                    <a:p>
                      <a:r>
                        <a:rPr lang="en-US" dirty="0"/>
                        <a:t>University Degree</a:t>
                      </a:r>
                    </a:p>
                  </a:txBody>
                  <a:tcPr/>
                </a:tc>
                <a:tc>
                  <a:txBody>
                    <a:bodyPr/>
                    <a:lstStyle/>
                    <a:p>
                      <a:r>
                        <a:rPr lang="en-US" dirty="0"/>
                        <a:t>$53,400</a:t>
                      </a:r>
                    </a:p>
                  </a:txBody>
                  <a:tcPr/>
                </a:tc>
                <a:tc>
                  <a:txBody>
                    <a:bodyPr/>
                    <a:lstStyle/>
                    <a:p>
                      <a:r>
                        <a:rPr lang="en-US" dirty="0"/>
                        <a:t>$77,500</a:t>
                      </a:r>
                    </a:p>
                  </a:txBody>
                  <a:tcPr/>
                </a:tc>
                <a:tc>
                  <a:txBody>
                    <a:bodyPr/>
                    <a:lstStyle/>
                    <a:p>
                      <a:r>
                        <a:rPr lang="en-US" dirty="0"/>
                        <a:t>68.9%</a:t>
                      </a:r>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Recap-Gender and Paid Work: Top 10 Jobs by Sex</a:t>
            </a:r>
          </a:p>
        </p:txBody>
      </p:sp>
      <p:graphicFrame>
        <p:nvGraphicFramePr>
          <p:cNvPr id="4" name="Content Placeholder 3"/>
          <p:cNvGraphicFramePr>
            <a:graphicFrameLocks noGrp="1"/>
          </p:cNvGraphicFramePr>
          <p:nvPr>
            <p:ph idx="1"/>
          </p:nvPr>
        </p:nvGraphicFramePr>
        <p:xfrm>
          <a:off x="677863" y="2160588"/>
          <a:ext cx="8596312" cy="407924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xmlns="" val="20000"/>
                    </a:ext>
                  </a:extLst>
                </a:gridCol>
                <a:gridCol w="4298156">
                  <a:extLst>
                    <a:ext uri="{9D8B030D-6E8A-4147-A177-3AD203B41FA5}">
                      <a16:colId xmlns:a16="http://schemas.microsoft.com/office/drawing/2014/main" xmlns="" val="20001"/>
                    </a:ext>
                  </a:extLst>
                </a:gridCol>
              </a:tblGrid>
              <a:tr h="370840">
                <a:tc>
                  <a:txBody>
                    <a:bodyPr/>
                    <a:lstStyle/>
                    <a:p>
                      <a:r>
                        <a:rPr lang="en-US" dirty="0"/>
                        <a:t>Male Occupations</a:t>
                      </a:r>
                    </a:p>
                  </a:txBody>
                  <a:tcPr/>
                </a:tc>
                <a:tc>
                  <a:txBody>
                    <a:bodyPr/>
                    <a:lstStyle/>
                    <a:p>
                      <a:r>
                        <a:rPr lang="en-US" dirty="0"/>
                        <a:t>Percent</a:t>
                      </a:r>
                    </a:p>
                  </a:txBody>
                  <a:tcPr/>
                </a:tc>
                <a:extLst>
                  <a:ext uri="{0D108BD9-81ED-4DB2-BD59-A6C34878D82A}">
                    <a16:rowId xmlns:a16="http://schemas.microsoft.com/office/drawing/2014/main" xmlns="" val="10000"/>
                  </a:ext>
                </a:extLst>
              </a:tr>
              <a:tr h="370840">
                <a:tc>
                  <a:txBody>
                    <a:bodyPr/>
                    <a:lstStyle/>
                    <a:p>
                      <a:r>
                        <a:rPr lang="en-US" dirty="0"/>
                        <a:t>Other Sales</a:t>
                      </a:r>
                    </a:p>
                  </a:txBody>
                  <a:tcPr/>
                </a:tc>
                <a:tc>
                  <a:txBody>
                    <a:bodyPr/>
                    <a:lstStyle/>
                    <a:p>
                      <a:r>
                        <a:rPr lang="en-US" dirty="0"/>
                        <a:t>6.93%</a:t>
                      </a:r>
                    </a:p>
                  </a:txBody>
                  <a:tcPr/>
                </a:tc>
                <a:extLst>
                  <a:ext uri="{0D108BD9-81ED-4DB2-BD59-A6C34878D82A}">
                    <a16:rowId xmlns:a16="http://schemas.microsoft.com/office/drawing/2014/main" xmlns="" val="10001"/>
                  </a:ext>
                </a:extLst>
              </a:tr>
              <a:tr h="370840">
                <a:tc>
                  <a:txBody>
                    <a:bodyPr/>
                    <a:lstStyle/>
                    <a:p>
                      <a:r>
                        <a:rPr lang="en-US" dirty="0"/>
                        <a:t>Clerical</a:t>
                      </a:r>
                    </a:p>
                  </a:txBody>
                  <a:tcPr/>
                </a:tc>
                <a:tc>
                  <a:txBody>
                    <a:bodyPr/>
                    <a:lstStyle/>
                    <a:p>
                      <a:r>
                        <a:rPr lang="en-US" dirty="0"/>
                        <a:t>5.5%</a:t>
                      </a:r>
                    </a:p>
                  </a:txBody>
                  <a:tcPr/>
                </a:tc>
                <a:extLst>
                  <a:ext uri="{0D108BD9-81ED-4DB2-BD59-A6C34878D82A}">
                    <a16:rowId xmlns:a16="http://schemas.microsoft.com/office/drawing/2014/main" xmlns="" val="10002"/>
                  </a:ext>
                </a:extLst>
              </a:tr>
              <a:tr h="370840">
                <a:tc>
                  <a:txBody>
                    <a:bodyPr/>
                    <a:lstStyle/>
                    <a:p>
                      <a:r>
                        <a:rPr lang="en-US" dirty="0"/>
                        <a:t>Transport/Equipment Operator</a:t>
                      </a:r>
                    </a:p>
                  </a:txBody>
                  <a:tcPr/>
                </a:tc>
                <a:tc>
                  <a:txBody>
                    <a:bodyPr/>
                    <a:lstStyle/>
                    <a:p>
                      <a:r>
                        <a:rPr lang="en-US" dirty="0"/>
                        <a:t>5.07%</a:t>
                      </a:r>
                    </a:p>
                  </a:txBody>
                  <a:tcPr/>
                </a:tc>
                <a:extLst>
                  <a:ext uri="{0D108BD9-81ED-4DB2-BD59-A6C34878D82A}">
                    <a16:rowId xmlns:a16="http://schemas.microsoft.com/office/drawing/2014/main" xmlns="" val="10003"/>
                  </a:ext>
                </a:extLst>
              </a:tr>
              <a:tr h="370840">
                <a:tc>
                  <a:txBody>
                    <a:bodyPr/>
                    <a:lstStyle/>
                    <a:p>
                      <a:r>
                        <a:rPr lang="en-US" dirty="0"/>
                        <a:t>Machine Operator</a:t>
                      </a:r>
                    </a:p>
                  </a:txBody>
                  <a:tcPr/>
                </a:tc>
                <a:tc>
                  <a:txBody>
                    <a:bodyPr/>
                    <a:lstStyle/>
                    <a:p>
                      <a:r>
                        <a:rPr lang="en-US" dirty="0"/>
                        <a:t>4.89%</a:t>
                      </a:r>
                    </a:p>
                  </a:txBody>
                  <a:tcPr/>
                </a:tc>
                <a:extLst>
                  <a:ext uri="{0D108BD9-81ED-4DB2-BD59-A6C34878D82A}">
                    <a16:rowId xmlns:a16="http://schemas.microsoft.com/office/drawing/2014/main" xmlns="" val="10004"/>
                  </a:ext>
                </a:extLst>
              </a:tr>
              <a:tr h="370840">
                <a:tc>
                  <a:txBody>
                    <a:bodyPr/>
                    <a:lstStyle/>
                    <a:p>
                      <a:r>
                        <a:rPr lang="en-US" dirty="0"/>
                        <a:t>Trades</a:t>
                      </a:r>
                    </a:p>
                  </a:txBody>
                  <a:tcPr/>
                </a:tc>
                <a:tc>
                  <a:txBody>
                    <a:bodyPr/>
                    <a:lstStyle/>
                    <a:p>
                      <a:r>
                        <a:rPr lang="en-US" dirty="0"/>
                        <a:t>4.41%</a:t>
                      </a:r>
                    </a:p>
                  </a:txBody>
                  <a:tcPr/>
                </a:tc>
                <a:extLst>
                  <a:ext uri="{0D108BD9-81ED-4DB2-BD59-A6C34878D82A}">
                    <a16:rowId xmlns:a16="http://schemas.microsoft.com/office/drawing/2014/main" xmlns="" val="10005"/>
                  </a:ext>
                </a:extLst>
              </a:tr>
              <a:tr h="370840">
                <a:tc>
                  <a:txBody>
                    <a:bodyPr/>
                    <a:lstStyle/>
                    <a:p>
                      <a:r>
                        <a:rPr lang="en-US" dirty="0"/>
                        <a:t>Managers</a:t>
                      </a:r>
                    </a:p>
                  </a:txBody>
                  <a:tcPr/>
                </a:tc>
                <a:tc>
                  <a:txBody>
                    <a:bodyPr/>
                    <a:lstStyle/>
                    <a:p>
                      <a:r>
                        <a:rPr lang="en-US" dirty="0"/>
                        <a:t>4.33%</a:t>
                      </a:r>
                    </a:p>
                  </a:txBody>
                  <a:tcPr/>
                </a:tc>
                <a:extLst>
                  <a:ext uri="{0D108BD9-81ED-4DB2-BD59-A6C34878D82A}">
                    <a16:rowId xmlns:a16="http://schemas.microsoft.com/office/drawing/2014/main" xmlns="" val="10006"/>
                  </a:ext>
                </a:extLst>
              </a:tr>
              <a:tr h="370840">
                <a:tc>
                  <a:txBody>
                    <a:bodyPr/>
                    <a:lstStyle/>
                    <a:p>
                      <a:r>
                        <a:rPr lang="en-US" dirty="0"/>
                        <a:t>Mechanics</a:t>
                      </a:r>
                    </a:p>
                  </a:txBody>
                  <a:tcPr/>
                </a:tc>
                <a:tc>
                  <a:txBody>
                    <a:bodyPr/>
                    <a:lstStyle/>
                    <a:p>
                      <a:r>
                        <a:rPr lang="en-US" dirty="0"/>
                        <a:t>4.3%</a:t>
                      </a:r>
                    </a:p>
                  </a:txBody>
                  <a:tcPr/>
                </a:tc>
                <a:extLst>
                  <a:ext uri="{0D108BD9-81ED-4DB2-BD59-A6C34878D82A}">
                    <a16:rowId xmlns:a16="http://schemas.microsoft.com/office/drawing/2014/main" xmlns="" val="10007"/>
                  </a:ext>
                </a:extLst>
              </a:tr>
              <a:tr h="370840">
                <a:tc>
                  <a:txBody>
                    <a:bodyPr/>
                    <a:lstStyle/>
                    <a:p>
                      <a:r>
                        <a:rPr lang="en-US" dirty="0"/>
                        <a:t>Agriculture</a:t>
                      </a:r>
                    </a:p>
                  </a:txBody>
                  <a:tcPr/>
                </a:tc>
                <a:tc>
                  <a:txBody>
                    <a:bodyPr/>
                    <a:lstStyle/>
                    <a:p>
                      <a:r>
                        <a:rPr lang="en-US" dirty="0"/>
                        <a:t>4.21%</a:t>
                      </a:r>
                    </a:p>
                  </a:txBody>
                  <a:tcPr/>
                </a:tc>
                <a:extLst>
                  <a:ext uri="{0D108BD9-81ED-4DB2-BD59-A6C34878D82A}">
                    <a16:rowId xmlns:a16="http://schemas.microsoft.com/office/drawing/2014/main" xmlns="" val="10008"/>
                  </a:ext>
                </a:extLst>
              </a:tr>
              <a:tr h="370840">
                <a:tc>
                  <a:txBody>
                    <a:bodyPr/>
                    <a:lstStyle/>
                    <a:p>
                      <a:r>
                        <a:rPr lang="en-US" dirty="0"/>
                        <a:t>Construction</a:t>
                      </a:r>
                    </a:p>
                  </a:txBody>
                  <a:tcPr/>
                </a:tc>
                <a:tc>
                  <a:txBody>
                    <a:bodyPr/>
                    <a:lstStyle/>
                    <a:p>
                      <a:r>
                        <a:rPr lang="en-US" dirty="0"/>
                        <a:t>4.08%</a:t>
                      </a:r>
                    </a:p>
                  </a:txBody>
                  <a:tcPr/>
                </a:tc>
                <a:extLst>
                  <a:ext uri="{0D108BD9-81ED-4DB2-BD59-A6C34878D82A}">
                    <a16:rowId xmlns:a16="http://schemas.microsoft.com/office/drawing/2014/main" xmlns="" val="10009"/>
                  </a:ext>
                </a:extLst>
              </a:tr>
              <a:tr h="370840">
                <a:tc>
                  <a:txBody>
                    <a:bodyPr/>
                    <a:lstStyle/>
                    <a:p>
                      <a:r>
                        <a:rPr lang="en-US" dirty="0"/>
                        <a:t>Professional (Natural/Applied Science)</a:t>
                      </a:r>
                    </a:p>
                  </a:txBody>
                  <a:tcPr/>
                </a:tc>
                <a:tc>
                  <a:txBody>
                    <a:bodyPr/>
                    <a:lstStyle/>
                    <a:p>
                      <a:r>
                        <a:rPr lang="en-US" dirty="0"/>
                        <a:t>3.62%</a:t>
                      </a:r>
                    </a:p>
                  </a:txBody>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Recap-Gender and Paid Work: Top 10 Jobs by Sex</a:t>
            </a:r>
          </a:p>
        </p:txBody>
      </p:sp>
      <p:graphicFrame>
        <p:nvGraphicFramePr>
          <p:cNvPr id="4" name="Content Placeholder 3"/>
          <p:cNvGraphicFramePr>
            <a:graphicFrameLocks noGrp="1"/>
          </p:cNvGraphicFramePr>
          <p:nvPr>
            <p:ph idx="1"/>
          </p:nvPr>
        </p:nvGraphicFramePr>
        <p:xfrm>
          <a:off x="677863" y="2160588"/>
          <a:ext cx="8596312" cy="434848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xmlns="" val="20000"/>
                    </a:ext>
                  </a:extLst>
                </a:gridCol>
                <a:gridCol w="4298156">
                  <a:extLst>
                    <a:ext uri="{9D8B030D-6E8A-4147-A177-3AD203B41FA5}">
                      <a16:colId xmlns:a16="http://schemas.microsoft.com/office/drawing/2014/main" xmlns="" val="20001"/>
                    </a:ext>
                  </a:extLst>
                </a:gridCol>
              </a:tblGrid>
              <a:tr h="370840">
                <a:tc>
                  <a:txBody>
                    <a:bodyPr/>
                    <a:lstStyle/>
                    <a:p>
                      <a:r>
                        <a:rPr lang="en-US" dirty="0"/>
                        <a:t>Female Occupations</a:t>
                      </a:r>
                    </a:p>
                  </a:txBody>
                  <a:tcPr/>
                </a:tc>
                <a:tc>
                  <a:txBody>
                    <a:bodyPr/>
                    <a:lstStyle/>
                    <a:p>
                      <a:r>
                        <a:rPr lang="en-US" dirty="0"/>
                        <a:t>Percentage</a:t>
                      </a:r>
                    </a:p>
                  </a:txBody>
                  <a:tcPr/>
                </a:tc>
                <a:extLst>
                  <a:ext uri="{0D108BD9-81ED-4DB2-BD59-A6C34878D82A}">
                    <a16:rowId xmlns:a16="http://schemas.microsoft.com/office/drawing/2014/main" xmlns="" val="10000"/>
                  </a:ext>
                </a:extLst>
              </a:tr>
              <a:tr h="370840">
                <a:tc>
                  <a:txBody>
                    <a:bodyPr/>
                    <a:lstStyle/>
                    <a:p>
                      <a:r>
                        <a:rPr lang="en-US" dirty="0"/>
                        <a:t>Clerical</a:t>
                      </a:r>
                    </a:p>
                  </a:txBody>
                  <a:tcPr/>
                </a:tc>
                <a:tc>
                  <a:txBody>
                    <a:bodyPr/>
                    <a:lstStyle/>
                    <a:p>
                      <a:r>
                        <a:rPr lang="en-US" dirty="0"/>
                        <a:t>17.34%</a:t>
                      </a:r>
                    </a:p>
                  </a:txBody>
                  <a:tcPr/>
                </a:tc>
                <a:extLst>
                  <a:ext uri="{0D108BD9-81ED-4DB2-BD59-A6C34878D82A}">
                    <a16:rowId xmlns:a16="http://schemas.microsoft.com/office/drawing/2014/main" xmlns="" val="10001"/>
                  </a:ext>
                </a:extLst>
              </a:tr>
              <a:tr h="370840">
                <a:tc>
                  <a:txBody>
                    <a:bodyPr/>
                    <a:lstStyle/>
                    <a:p>
                      <a:r>
                        <a:rPr lang="en-US" dirty="0"/>
                        <a:t>Other Sales</a:t>
                      </a:r>
                    </a:p>
                  </a:txBody>
                  <a:tcPr/>
                </a:tc>
                <a:tc>
                  <a:txBody>
                    <a:bodyPr/>
                    <a:lstStyle/>
                    <a:p>
                      <a:r>
                        <a:rPr lang="en-US" dirty="0"/>
                        <a:t>8.49%</a:t>
                      </a:r>
                    </a:p>
                  </a:txBody>
                  <a:tcPr/>
                </a:tc>
                <a:extLst>
                  <a:ext uri="{0D108BD9-81ED-4DB2-BD59-A6C34878D82A}">
                    <a16:rowId xmlns:a16="http://schemas.microsoft.com/office/drawing/2014/main" xmlns="" val="10002"/>
                  </a:ext>
                </a:extLst>
              </a:tr>
              <a:tr h="370840">
                <a:tc>
                  <a:txBody>
                    <a:bodyPr/>
                    <a:lstStyle/>
                    <a:p>
                      <a:r>
                        <a:rPr lang="en-US" dirty="0"/>
                        <a:t>Secretaries</a:t>
                      </a:r>
                    </a:p>
                  </a:txBody>
                  <a:tcPr/>
                </a:tc>
                <a:tc>
                  <a:txBody>
                    <a:bodyPr/>
                    <a:lstStyle/>
                    <a:p>
                      <a:r>
                        <a:rPr lang="en-US" dirty="0"/>
                        <a:t>7.91%</a:t>
                      </a:r>
                    </a:p>
                  </a:txBody>
                  <a:tcPr/>
                </a:tc>
                <a:extLst>
                  <a:ext uri="{0D108BD9-81ED-4DB2-BD59-A6C34878D82A}">
                    <a16:rowId xmlns:a16="http://schemas.microsoft.com/office/drawing/2014/main" xmlns="" val="10003"/>
                  </a:ext>
                </a:extLst>
              </a:tr>
              <a:tr h="370840">
                <a:tc>
                  <a:txBody>
                    <a:bodyPr/>
                    <a:lstStyle/>
                    <a:p>
                      <a:r>
                        <a:rPr lang="en-US" dirty="0"/>
                        <a:t>Retail Sales</a:t>
                      </a:r>
                    </a:p>
                  </a:txBody>
                  <a:tcPr/>
                </a:tc>
                <a:tc>
                  <a:txBody>
                    <a:bodyPr/>
                    <a:lstStyle/>
                    <a:p>
                      <a:r>
                        <a:rPr lang="en-US" dirty="0"/>
                        <a:t>5.76%</a:t>
                      </a:r>
                    </a:p>
                  </a:txBody>
                  <a:tcPr/>
                </a:tc>
                <a:extLst>
                  <a:ext uri="{0D108BD9-81ED-4DB2-BD59-A6C34878D82A}">
                    <a16:rowId xmlns:a16="http://schemas.microsoft.com/office/drawing/2014/main" xmlns="" val="10004"/>
                  </a:ext>
                </a:extLst>
              </a:tr>
              <a:tr h="370840">
                <a:tc>
                  <a:txBody>
                    <a:bodyPr/>
                    <a:lstStyle/>
                    <a:p>
                      <a:r>
                        <a:rPr lang="en-US" dirty="0"/>
                        <a:t>Teachers</a:t>
                      </a:r>
                    </a:p>
                  </a:txBody>
                  <a:tcPr/>
                </a:tc>
                <a:tc>
                  <a:txBody>
                    <a:bodyPr/>
                    <a:lstStyle/>
                    <a:p>
                      <a:r>
                        <a:rPr lang="en-US" dirty="0"/>
                        <a:t>5.19%</a:t>
                      </a:r>
                    </a:p>
                  </a:txBody>
                  <a:tcPr/>
                </a:tc>
                <a:extLst>
                  <a:ext uri="{0D108BD9-81ED-4DB2-BD59-A6C34878D82A}">
                    <a16:rowId xmlns:a16="http://schemas.microsoft.com/office/drawing/2014/main" xmlns="" val="10005"/>
                  </a:ext>
                </a:extLst>
              </a:tr>
              <a:tr h="370840">
                <a:tc>
                  <a:txBody>
                    <a:bodyPr/>
                    <a:lstStyle/>
                    <a:p>
                      <a:r>
                        <a:rPr lang="en-US" dirty="0"/>
                        <a:t>Child Care</a:t>
                      </a:r>
                    </a:p>
                  </a:txBody>
                  <a:tcPr/>
                </a:tc>
                <a:tc>
                  <a:txBody>
                    <a:bodyPr/>
                    <a:lstStyle/>
                    <a:p>
                      <a:r>
                        <a:rPr lang="en-US" dirty="0"/>
                        <a:t>4.02%</a:t>
                      </a:r>
                    </a:p>
                  </a:txBody>
                  <a:tcPr/>
                </a:tc>
                <a:extLst>
                  <a:ext uri="{0D108BD9-81ED-4DB2-BD59-A6C34878D82A}">
                    <a16:rowId xmlns:a16="http://schemas.microsoft.com/office/drawing/2014/main" xmlns="" val="10006"/>
                  </a:ext>
                </a:extLst>
              </a:tr>
              <a:tr h="370840">
                <a:tc>
                  <a:txBody>
                    <a:bodyPr/>
                    <a:lstStyle/>
                    <a:p>
                      <a:r>
                        <a:rPr lang="en-US" dirty="0"/>
                        <a:t>RN’s and Health Care Support</a:t>
                      </a:r>
                    </a:p>
                  </a:txBody>
                  <a:tcPr/>
                </a:tc>
                <a:tc>
                  <a:txBody>
                    <a:bodyPr/>
                    <a:lstStyle/>
                    <a:p>
                      <a:r>
                        <a:rPr lang="en-US" dirty="0"/>
                        <a:t>3.71%</a:t>
                      </a:r>
                    </a:p>
                  </a:txBody>
                  <a:tcPr/>
                </a:tc>
                <a:extLst>
                  <a:ext uri="{0D108BD9-81ED-4DB2-BD59-A6C34878D82A}">
                    <a16:rowId xmlns:a16="http://schemas.microsoft.com/office/drawing/2014/main" xmlns="" val="10007"/>
                  </a:ext>
                </a:extLst>
              </a:tr>
              <a:tr h="370840">
                <a:tc>
                  <a:txBody>
                    <a:bodyPr/>
                    <a:lstStyle/>
                    <a:p>
                      <a:r>
                        <a:rPr lang="en-US" dirty="0"/>
                        <a:t>Food and Beverage</a:t>
                      </a:r>
                    </a:p>
                  </a:txBody>
                  <a:tcPr/>
                </a:tc>
                <a:tc>
                  <a:txBody>
                    <a:bodyPr/>
                    <a:lstStyle/>
                    <a:p>
                      <a:r>
                        <a:rPr lang="en-US" dirty="0"/>
                        <a:t>3.42%</a:t>
                      </a:r>
                    </a:p>
                  </a:txBody>
                  <a:tcPr/>
                </a:tc>
                <a:extLst>
                  <a:ext uri="{0D108BD9-81ED-4DB2-BD59-A6C34878D82A}">
                    <a16:rowId xmlns:a16="http://schemas.microsoft.com/office/drawing/2014/main" xmlns="" val="10008"/>
                  </a:ext>
                </a:extLst>
              </a:tr>
              <a:tr h="370840">
                <a:tc>
                  <a:txBody>
                    <a:bodyPr/>
                    <a:lstStyle/>
                    <a:p>
                      <a:r>
                        <a:rPr lang="en-US" dirty="0"/>
                        <a:t>Cashiers</a:t>
                      </a:r>
                    </a:p>
                  </a:txBody>
                  <a:tcPr/>
                </a:tc>
                <a:tc>
                  <a:txBody>
                    <a:bodyPr/>
                    <a:lstStyle/>
                    <a:p>
                      <a:r>
                        <a:rPr lang="en-US" dirty="0"/>
                        <a:t>3.39%</a:t>
                      </a:r>
                    </a:p>
                  </a:txBody>
                  <a:tcPr/>
                </a:tc>
                <a:extLst>
                  <a:ext uri="{0D108BD9-81ED-4DB2-BD59-A6C34878D82A}">
                    <a16:rowId xmlns:a16="http://schemas.microsoft.com/office/drawing/2014/main" xmlns="" val="10009"/>
                  </a:ext>
                </a:extLst>
              </a:tr>
              <a:tr h="370840">
                <a:tc>
                  <a:txBody>
                    <a:bodyPr/>
                    <a:lstStyle/>
                    <a:p>
                      <a:r>
                        <a:rPr lang="en-US" dirty="0"/>
                        <a:t>Managers: Retail, Food, Accommodation</a:t>
                      </a:r>
                    </a:p>
                  </a:txBody>
                  <a:tcPr/>
                </a:tc>
                <a:tc>
                  <a:txBody>
                    <a:bodyPr/>
                    <a:lstStyle/>
                    <a:p>
                      <a:r>
                        <a:rPr lang="en-US" dirty="0"/>
                        <a:t>2.84%</a:t>
                      </a:r>
                    </a:p>
                  </a:txBody>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1A774-860E-442A-8C4A-DA19473D7BC8}"/>
              </a:ext>
            </a:extLst>
          </p:cNvPr>
          <p:cNvSpPr>
            <a:spLocks noGrp="1"/>
          </p:cNvSpPr>
          <p:nvPr>
            <p:ph type="title"/>
          </p:nvPr>
        </p:nvSpPr>
        <p:spPr/>
        <p:txBody>
          <a:bodyPr/>
          <a:lstStyle/>
          <a:p>
            <a:r>
              <a:rPr lang="en-US" dirty="0"/>
              <a:t>Workplace: Current Solutions</a:t>
            </a:r>
            <a:endParaRPr lang="en-CA" dirty="0"/>
          </a:p>
        </p:txBody>
      </p:sp>
      <p:sp>
        <p:nvSpPr>
          <p:cNvPr id="3" name="Content Placeholder 2">
            <a:extLst>
              <a:ext uri="{FF2B5EF4-FFF2-40B4-BE49-F238E27FC236}">
                <a16:creationId xmlns:a16="http://schemas.microsoft.com/office/drawing/2014/main" xmlns="" id="{B2281318-D850-48DF-8530-E28585C81447}"/>
              </a:ext>
            </a:extLst>
          </p:cNvPr>
          <p:cNvSpPr>
            <a:spLocks noGrp="1"/>
          </p:cNvSpPr>
          <p:nvPr>
            <p:ph idx="1"/>
          </p:nvPr>
        </p:nvSpPr>
        <p:spPr/>
        <p:txBody>
          <a:bodyPr/>
          <a:lstStyle/>
          <a:p>
            <a:r>
              <a:rPr lang="en-US" dirty="0"/>
              <a:t>Current “solutions” in place:</a:t>
            </a:r>
          </a:p>
          <a:p>
            <a:r>
              <a:rPr lang="en-US" dirty="0"/>
              <a:t>1. </a:t>
            </a:r>
            <a:r>
              <a:rPr lang="en-US" b="1" dirty="0"/>
              <a:t>Pay Equity Laws</a:t>
            </a:r>
          </a:p>
          <a:p>
            <a:r>
              <a:rPr lang="en-US" dirty="0"/>
              <a:t>Been in force for decades.</a:t>
            </a:r>
          </a:p>
          <a:p>
            <a:r>
              <a:rPr lang="en-US" dirty="0"/>
              <a:t>Ontario the first to pass pay equity legislation in 1980.</a:t>
            </a:r>
          </a:p>
          <a:p>
            <a:r>
              <a:rPr lang="en-US" dirty="0"/>
              <a:t>Currently all provinces except Alberta have comparable laws.</a:t>
            </a:r>
          </a:p>
          <a:p>
            <a:endParaRPr lang="en-CA" dirty="0"/>
          </a:p>
        </p:txBody>
      </p:sp>
    </p:spTree>
    <p:extLst>
      <p:ext uri="{BB962C8B-B14F-4D97-AF65-F5344CB8AC3E}">
        <p14:creationId xmlns:p14="http://schemas.microsoft.com/office/powerpoint/2010/main" val="27236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DE973-6307-45F6-B28D-0ED5EEE3814D}"/>
              </a:ext>
            </a:extLst>
          </p:cNvPr>
          <p:cNvSpPr>
            <a:spLocks noGrp="1"/>
          </p:cNvSpPr>
          <p:nvPr>
            <p:ph type="title"/>
          </p:nvPr>
        </p:nvSpPr>
        <p:spPr/>
        <p:txBody>
          <a:bodyPr/>
          <a:lstStyle/>
          <a:p>
            <a:r>
              <a:rPr lang="en-US" dirty="0"/>
              <a:t>Workplace: Current Solutions</a:t>
            </a:r>
            <a:endParaRPr lang="en-CA" dirty="0"/>
          </a:p>
        </p:txBody>
      </p:sp>
      <p:sp>
        <p:nvSpPr>
          <p:cNvPr id="3" name="Content Placeholder 2">
            <a:extLst>
              <a:ext uri="{FF2B5EF4-FFF2-40B4-BE49-F238E27FC236}">
                <a16:creationId xmlns:a16="http://schemas.microsoft.com/office/drawing/2014/main" xmlns="" id="{1EE5BF35-9FD9-4247-81D6-1F2B7675A2FF}"/>
              </a:ext>
            </a:extLst>
          </p:cNvPr>
          <p:cNvSpPr>
            <a:spLocks noGrp="1"/>
          </p:cNvSpPr>
          <p:nvPr>
            <p:ph idx="1"/>
          </p:nvPr>
        </p:nvSpPr>
        <p:spPr/>
        <p:txBody>
          <a:bodyPr/>
          <a:lstStyle/>
          <a:p>
            <a:r>
              <a:rPr lang="en-US" dirty="0"/>
              <a:t>Regulations require employers to periodically address their pay structure and adjust if the gender ratios are evident.</a:t>
            </a:r>
          </a:p>
          <a:p>
            <a:r>
              <a:rPr lang="en-US" dirty="0"/>
              <a:t>Problems:</a:t>
            </a:r>
          </a:p>
          <a:p>
            <a:r>
              <a:rPr lang="en-US" dirty="0"/>
              <a:t>It does set a standard wage for particular jobs, just within organizations.</a:t>
            </a:r>
          </a:p>
          <a:p>
            <a:r>
              <a:rPr lang="en-US" dirty="0"/>
              <a:t>It does not apply to small business owners.</a:t>
            </a:r>
          </a:p>
          <a:p>
            <a:r>
              <a:rPr lang="en-US" dirty="0"/>
              <a:t>It is rarely enforced.</a:t>
            </a:r>
          </a:p>
          <a:p>
            <a:endParaRPr lang="en-CA" dirty="0"/>
          </a:p>
        </p:txBody>
      </p:sp>
    </p:spTree>
    <p:extLst>
      <p:ext uri="{BB962C8B-B14F-4D97-AF65-F5344CB8AC3E}">
        <p14:creationId xmlns:p14="http://schemas.microsoft.com/office/powerpoint/2010/main" val="245144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797A1-A292-4A63-9C82-6AA3FA4135D0}"/>
              </a:ext>
            </a:extLst>
          </p:cNvPr>
          <p:cNvSpPr>
            <a:spLocks noGrp="1"/>
          </p:cNvSpPr>
          <p:nvPr>
            <p:ph type="title"/>
          </p:nvPr>
        </p:nvSpPr>
        <p:spPr/>
        <p:txBody>
          <a:bodyPr/>
          <a:lstStyle/>
          <a:p>
            <a:r>
              <a:rPr lang="en-US" dirty="0"/>
              <a:t>Workplace: Current Solutions</a:t>
            </a:r>
            <a:endParaRPr lang="en-CA" dirty="0"/>
          </a:p>
        </p:txBody>
      </p:sp>
      <p:sp>
        <p:nvSpPr>
          <p:cNvPr id="3" name="Content Placeholder 2">
            <a:extLst>
              <a:ext uri="{FF2B5EF4-FFF2-40B4-BE49-F238E27FC236}">
                <a16:creationId xmlns:a16="http://schemas.microsoft.com/office/drawing/2014/main" xmlns="" id="{437DAC8F-DFAB-4536-AE3E-C9DA638ECDA7}"/>
              </a:ext>
            </a:extLst>
          </p:cNvPr>
          <p:cNvSpPr>
            <a:spLocks noGrp="1"/>
          </p:cNvSpPr>
          <p:nvPr>
            <p:ph idx="1"/>
          </p:nvPr>
        </p:nvSpPr>
        <p:spPr/>
        <p:txBody>
          <a:bodyPr/>
          <a:lstStyle/>
          <a:p>
            <a:r>
              <a:rPr lang="en-US" dirty="0"/>
              <a:t>2</a:t>
            </a:r>
            <a:r>
              <a:rPr lang="en-US" b="1" dirty="0"/>
              <a:t>. Focus on Workplace Discrimination</a:t>
            </a:r>
          </a:p>
          <a:p>
            <a:r>
              <a:rPr lang="en-US" dirty="0"/>
              <a:t>Every province has human rights legislation and it is featured prominently in our </a:t>
            </a:r>
            <a:r>
              <a:rPr lang="en-US" i="1" dirty="0"/>
              <a:t>Charter of Rights and Freedoms</a:t>
            </a:r>
            <a:r>
              <a:rPr lang="en-US" dirty="0"/>
              <a:t>.</a:t>
            </a:r>
          </a:p>
          <a:p>
            <a:r>
              <a:rPr lang="en-US" dirty="0"/>
              <a:t>Provincial human rights commissions investigate worker complaints.</a:t>
            </a:r>
          </a:p>
          <a:p>
            <a:r>
              <a:rPr lang="en-US" dirty="0"/>
              <a:t>All employers are required to create and maintain a harassment free environment.</a:t>
            </a:r>
          </a:p>
          <a:p>
            <a:endParaRPr lang="en-CA" dirty="0"/>
          </a:p>
        </p:txBody>
      </p:sp>
    </p:spTree>
    <p:extLst>
      <p:ext uri="{BB962C8B-B14F-4D97-AF65-F5344CB8AC3E}">
        <p14:creationId xmlns:p14="http://schemas.microsoft.com/office/powerpoint/2010/main" val="1650138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1629</TotalTime>
  <Words>1229</Words>
  <Application>Microsoft Office PowerPoint</Application>
  <PresentationFormat>Widescreen</PresentationFormat>
  <Paragraphs>179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WGST 100-991: Introduction to Women’s and Gender Studies</vt:lpstr>
      <vt:lpstr>Recap: Gender and Paid Work</vt:lpstr>
      <vt:lpstr>Recap: Gender and Paid Work: University Degrees Earned by Women</vt:lpstr>
      <vt:lpstr>Recap-Gender and Paid Work: Income by Education</vt:lpstr>
      <vt:lpstr>Recap-Gender and Paid Work: Top 10 Jobs by Sex</vt:lpstr>
      <vt:lpstr>Recap-Gender and Paid Work: Top 10 Jobs by Sex</vt:lpstr>
      <vt:lpstr>Workplace: Current Solutions</vt:lpstr>
      <vt:lpstr>Workplace: Current Solutions</vt:lpstr>
      <vt:lpstr>Workplace: Current Solutions</vt:lpstr>
      <vt:lpstr>Workplace: Current Solutions</vt:lpstr>
      <vt:lpstr>Workplace: Current Solutions</vt:lpstr>
      <vt:lpstr>Workplace: Current Solutions</vt:lpstr>
      <vt:lpstr>Workplace: Current Solutions</vt:lpstr>
      <vt:lpstr>Workplace: Current Solutions</vt:lpstr>
      <vt:lpstr>Introduction to Gender and Religion</vt:lpstr>
      <vt:lpstr>Introduction to Gender and Religion</vt:lpstr>
      <vt:lpstr>Introduction to Gender and Religion</vt:lpstr>
      <vt:lpstr>Introduction to Gender and Religion</vt:lpstr>
      <vt:lpstr>Introduction to Gender and Religion</vt:lpstr>
      <vt:lpstr>Introduction to Gender and Religion</vt:lpstr>
      <vt:lpstr>Introduction to Gender and Religion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SOST 110-050 Introduction to Mass Media</dc:title>
  <dc:creator>Jeff Walters</dc:creator>
  <cp:lastModifiedBy>Jeffrey Walters</cp:lastModifiedBy>
  <cp:revision>258</cp:revision>
  <dcterms:created xsi:type="dcterms:W3CDTF">2014-07-02T13:02:12Z</dcterms:created>
  <dcterms:modified xsi:type="dcterms:W3CDTF">2018-12-05T16:23:50Z</dcterms:modified>
</cp:coreProperties>
</file>