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88" r:id="rId3"/>
    <p:sldId id="389" r:id="rId4"/>
    <p:sldId id="390" r:id="rId5"/>
    <p:sldId id="391" r:id="rId6"/>
    <p:sldId id="392" r:id="rId7"/>
    <p:sldId id="393" r:id="rId8"/>
    <p:sldId id="394" r:id="rId9"/>
    <p:sldId id="395" r:id="rId10"/>
    <p:sldId id="396" r:id="rId11"/>
    <p:sldId id="397" r:id="rId12"/>
    <p:sldId id="398" r:id="rId13"/>
    <p:sldId id="3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1" d="100"/>
          <a:sy n="81" d="100"/>
        </p:scale>
        <p:origin x="120" y="7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67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3654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8853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1904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392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0700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443285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57995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36559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7111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7166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06762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96700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829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28988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71368-C217-4F23-944E-A96818A763CE}" type="datetimeFigureOut">
              <a:rPr lang="en-CA" smtClean="0"/>
              <a:pPr/>
              <a:t>05/12/2018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885A7B-F377-43B5-9831-FAB8902F53CA}" type="slidenum">
              <a:rPr lang="en-CA" smtClean="0"/>
              <a:pPr/>
              <a:t>‹#›</a:t>
            </a:fld>
            <a:endParaRPr lang="en-CA"/>
          </a:p>
        </p:txBody>
      </p:sp>
    </p:spTree>
    <p:extLst>
      <p:ext uri="{BB962C8B-B14F-4D97-AF65-F5344CB8AC3E}">
        <p14:creationId xmlns:p14="http://schemas.microsoft.com/office/powerpoint/2010/main" val="185092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B71368-C217-4F23-944E-A96818A763CE}" type="datetimeFigureOut">
              <a:rPr lang="en-CA" smtClean="0"/>
              <a:pPr/>
              <a:t>05/12/2018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885A7B-F377-43B5-9831-FAB8902F53CA}" type="slidenum">
              <a:rPr lang="en-CA" smtClean="0"/>
              <a:pPr/>
              <a:t>‹#›</a:t>
            </a:fld>
            <a:endParaRPr lang="en-CA"/>
          </a:p>
        </p:txBody>
      </p:sp>
    </p:spTree>
    <p:extLst>
      <p:ext uri="{BB962C8B-B14F-4D97-AF65-F5344CB8AC3E}">
        <p14:creationId xmlns:p14="http://schemas.microsoft.com/office/powerpoint/2010/main" val="408393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uJoYySjFAAA" TargetMode="External"/><Relationship Id="rId2" Type="http://schemas.openxmlformats.org/officeDocument/2006/relationships/hyperlink" Target="https://www.youtube.com/watch?v=A-MMZ-lHC6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hurchofsatan.com/" TargetMode="External"/><Relationship Id="rId2" Type="http://schemas.openxmlformats.org/officeDocument/2006/relationships/hyperlink" Target="http://dudeism.com/" TargetMode="External"/><Relationship Id="rId1" Type="http://schemas.openxmlformats.org/officeDocument/2006/relationships/slideLayout" Target="../slideLayouts/slideLayout2.xml"/><Relationship Id="rId4" Type="http://schemas.openxmlformats.org/officeDocument/2006/relationships/hyperlink" Target="https://en.wikipedia.org/wiki/List_of_religious_movements_that_began_in_the_United_St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WGST 100-991: Introduction to Women’s and Gender Studies</a:t>
            </a:r>
          </a:p>
        </p:txBody>
      </p:sp>
      <p:sp>
        <p:nvSpPr>
          <p:cNvPr id="3" name="Subtitle 2"/>
          <p:cNvSpPr>
            <a:spLocks noGrp="1"/>
          </p:cNvSpPr>
          <p:nvPr>
            <p:ph type="subTitle" idx="1"/>
          </p:nvPr>
        </p:nvSpPr>
        <p:spPr/>
        <p:txBody>
          <a:bodyPr>
            <a:normAutofit/>
          </a:bodyPr>
          <a:lstStyle/>
          <a:p>
            <a:r>
              <a:rPr lang="en-CA" dirty="0"/>
              <a:t>Week </a:t>
            </a:r>
            <a:r>
              <a:rPr lang="en-CA" dirty="0" smtClean="0"/>
              <a:t>14: </a:t>
            </a:r>
            <a:r>
              <a:rPr lang="en-CA" dirty="0"/>
              <a:t>Wednesday, </a:t>
            </a:r>
            <a:r>
              <a:rPr lang="en-CA" dirty="0" smtClean="0"/>
              <a:t>Dec 5</a:t>
            </a:r>
            <a:r>
              <a:rPr lang="en-CA" dirty="0" smtClean="0"/>
              <a:t>/18 </a:t>
            </a:r>
            <a:r>
              <a:rPr lang="en-CA" dirty="0"/>
              <a:t>(Part II)</a:t>
            </a:r>
          </a:p>
          <a:p>
            <a:r>
              <a:rPr lang="en-CA" dirty="0"/>
              <a:t>Gender and Religion</a:t>
            </a:r>
          </a:p>
          <a:p>
            <a:endParaRPr lang="en-CA" dirty="0"/>
          </a:p>
        </p:txBody>
      </p:sp>
    </p:spTree>
    <p:extLst>
      <p:ext uri="{BB962C8B-B14F-4D97-AF65-F5344CB8AC3E}">
        <p14:creationId xmlns:p14="http://schemas.microsoft.com/office/powerpoint/2010/main" val="127734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E9600-79C9-4D5F-9416-CA4165F73A35}"/>
              </a:ext>
            </a:extLst>
          </p:cNvPr>
          <p:cNvSpPr>
            <a:spLocks noGrp="1"/>
          </p:cNvSpPr>
          <p:nvPr>
            <p:ph type="title"/>
          </p:nvPr>
        </p:nvSpPr>
        <p:spPr/>
        <p:txBody>
          <a:bodyPr/>
          <a:lstStyle/>
          <a:p>
            <a:r>
              <a:rPr lang="en-US" dirty="0"/>
              <a:t>Gender and Religion: New Religious Movements</a:t>
            </a:r>
            <a:endParaRPr lang="en-CA" dirty="0"/>
          </a:p>
        </p:txBody>
      </p:sp>
      <p:sp>
        <p:nvSpPr>
          <p:cNvPr id="3" name="Content Placeholder 2">
            <a:extLst>
              <a:ext uri="{FF2B5EF4-FFF2-40B4-BE49-F238E27FC236}">
                <a16:creationId xmlns:a16="http://schemas.microsoft.com/office/drawing/2014/main" xmlns="" id="{18A960C1-C247-41B1-8056-F0CCE0C700C1}"/>
              </a:ext>
            </a:extLst>
          </p:cNvPr>
          <p:cNvSpPr>
            <a:spLocks noGrp="1"/>
          </p:cNvSpPr>
          <p:nvPr>
            <p:ph idx="1"/>
          </p:nvPr>
        </p:nvSpPr>
        <p:spPr/>
        <p:txBody>
          <a:bodyPr/>
          <a:lstStyle/>
          <a:p>
            <a:r>
              <a:rPr lang="en-US" dirty="0"/>
              <a:t>Trying to generalize gender patterns from NRM’s is problematic at best.</a:t>
            </a:r>
          </a:p>
          <a:p>
            <a:r>
              <a:rPr lang="en-US" dirty="0"/>
              <a:t>1. They are extremely diverse</a:t>
            </a:r>
          </a:p>
          <a:p>
            <a:r>
              <a:rPr lang="en-US" dirty="0"/>
              <a:t>2. there is limited research that explores them in-depth</a:t>
            </a:r>
          </a:p>
          <a:p>
            <a:r>
              <a:rPr lang="en-US" dirty="0"/>
              <a:t>3. they evolve quickly and, as such, their approach to gender shifts accordingly</a:t>
            </a:r>
          </a:p>
          <a:p>
            <a:r>
              <a:rPr lang="en-US" dirty="0"/>
              <a:t>4. their beliefs are rarely codified or even written down so practice even within them can vary</a:t>
            </a:r>
          </a:p>
          <a:p>
            <a:endParaRPr lang="en-CA" dirty="0"/>
          </a:p>
        </p:txBody>
      </p:sp>
    </p:spTree>
    <p:extLst>
      <p:ext uri="{BB962C8B-B14F-4D97-AF65-F5344CB8AC3E}">
        <p14:creationId xmlns:p14="http://schemas.microsoft.com/office/powerpoint/2010/main" val="211433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774B2-FE31-4E59-A036-FB05F27CF637}"/>
              </a:ext>
            </a:extLst>
          </p:cNvPr>
          <p:cNvSpPr>
            <a:spLocks noGrp="1"/>
          </p:cNvSpPr>
          <p:nvPr>
            <p:ph type="title"/>
          </p:nvPr>
        </p:nvSpPr>
        <p:spPr/>
        <p:txBody>
          <a:bodyPr/>
          <a:lstStyle/>
          <a:p>
            <a:r>
              <a:rPr lang="en-US" dirty="0"/>
              <a:t>Gender and Religion: New Religious Movements</a:t>
            </a:r>
            <a:endParaRPr lang="en-CA" dirty="0"/>
          </a:p>
        </p:txBody>
      </p:sp>
      <p:sp>
        <p:nvSpPr>
          <p:cNvPr id="3" name="Content Placeholder 2">
            <a:extLst>
              <a:ext uri="{FF2B5EF4-FFF2-40B4-BE49-F238E27FC236}">
                <a16:creationId xmlns:a16="http://schemas.microsoft.com/office/drawing/2014/main" xmlns="" id="{5A014930-7EFA-478C-951E-5067A828BB77}"/>
              </a:ext>
            </a:extLst>
          </p:cNvPr>
          <p:cNvSpPr>
            <a:spLocks noGrp="1"/>
          </p:cNvSpPr>
          <p:nvPr>
            <p:ph idx="1"/>
          </p:nvPr>
        </p:nvSpPr>
        <p:spPr/>
        <p:txBody>
          <a:bodyPr/>
          <a:lstStyle/>
          <a:p>
            <a:r>
              <a:rPr lang="en-US" dirty="0"/>
              <a:t>Generally they can be broken down structurally into three categories.</a:t>
            </a:r>
          </a:p>
          <a:p>
            <a:r>
              <a:rPr lang="en-US" b="1" i="1" dirty="0"/>
              <a:t>1. Sects:</a:t>
            </a:r>
          </a:p>
          <a:p>
            <a:r>
              <a:rPr lang="en-US" dirty="0"/>
              <a:t>Usually a small group who consciously join together voluntarily to have a religious experience.</a:t>
            </a:r>
          </a:p>
          <a:p>
            <a:r>
              <a:rPr lang="en-US" dirty="0"/>
              <a:t>Structure and doctrine tends to be spontaneous and unregimented.</a:t>
            </a:r>
          </a:p>
          <a:p>
            <a:r>
              <a:rPr lang="en-US" dirty="0"/>
              <a:t>Leadership usually consists of laypersons with little to no specialized training.</a:t>
            </a:r>
          </a:p>
          <a:p>
            <a:r>
              <a:rPr lang="en-US" dirty="0"/>
              <a:t>Members tend to be anti-establishment and reject religious status quo.</a:t>
            </a:r>
          </a:p>
          <a:p>
            <a:endParaRPr lang="en-CA" dirty="0"/>
          </a:p>
        </p:txBody>
      </p:sp>
    </p:spTree>
    <p:extLst>
      <p:ext uri="{BB962C8B-B14F-4D97-AF65-F5344CB8AC3E}">
        <p14:creationId xmlns:p14="http://schemas.microsoft.com/office/powerpoint/2010/main" val="21149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E1BE6-E160-450A-A657-489018973524}"/>
              </a:ext>
            </a:extLst>
          </p:cNvPr>
          <p:cNvSpPr>
            <a:spLocks noGrp="1"/>
          </p:cNvSpPr>
          <p:nvPr>
            <p:ph type="title"/>
          </p:nvPr>
        </p:nvSpPr>
        <p:spPr/>
        <p:txBody>
          <a:bodyPr/>
          <a:lstStyle/>
          <a:p>
            <a:r>
              <a:rPr lang="en-US" dirty="0"/>
              <a:t>Gender and Religion: New Religious Movements</a:t>
            </a:r>
            <a:endParaRPr lang="en-CA" dirty="0"/>
          </a:p>
        </p:txBody>
      </p:sp>
      <p:sp>
        <p:nvSpPr>
          <p:cNvPr id="3" name="Content Placeholder 2">
            <a:extLst>
              <a:ext uri="{FF2B5EF4-FFF2-40B4-BE49-F238E27FC236}">
                <a16:creationId xmlns:a16="http://schemas.microsoft.com/office/drawing/2014/main" xmlns="" id="{B0D167EA-6BB5-4500-8E53-D4A8F431F462}"/>
              </a:ext>
            </a:extLst>
          </p:cNvPr>
          <p:cNvSpPr>
            <a:spLocks noGrp="1"/>
          </p:cNvSpPr>
          <p:nvPr>
            <p:ph idx="1"/>
          </p:nvPr>
        </p:nvSpPr>
        <p:spPr/>
        <p:txBody>
          <a:bodyPr/>
          <a:lstStyle/>
          <a:p>
            <a:r>
              <a:rPr lang="en-US" b="1" i="1" dirty="0"/>
              <a:t>2. Churches</a:t>
            </a:r>
          </a:p>
          <a:p>
            <a:r>
              <a:rPr lang="en-US" dirty="0"/>
              <a:t>Usually a large group highly organized and includes complex structures and institutions.</a:t>
            </a:r>
          </a:p>
          <a:p>
            <a:r>
              <a:rPr lang="en-US" dirty="0"/>
              <a:t>Leaders are trained.</a:t>
            </a:r>
          </a:p>
          <a:p>
            <a:r>
              <a:rPr lang="en-US" dirty="0"/>
              <a:t>Membership can be exclusive but recruitment is active.</a:t>
            </a:r>
          </a:p>
          <a:p>
            <a:endParaRPr lang="en-CA" dirty="0"/>
          </a:p>
        </p:txBody>
      </p:sp>
    </p:spTree>
    <p:extLst>
      <p:ext uri="{BB962C8B-B14F-4D97-AF65-F5344CB8AC3E}">
        <p14:creationId xmlns:p14="http://schemas.microsoft.com/office/powerpoint/2010/main" val="108990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BBE3C-12DB-4C5E-8D6A-75FD19A39673}"/>
              </a:ext>
            </a:extLst>
          </p:cNvPr>
          <p:cNvSpPr>
            <a:spLocks noGrp="1"/>
          </p:cNvSpPr>
          <p:nvPr>
            <p:ph type="title"/>
          </p:nvPr>
        </p:nvSpPr>
        <p:spPr/>
        <p:txBody>
          <a:bodyPr/>
          <a:lstStyle/>
          <a:p>
            <a:r>
              <a:rPr lang="en-US" dirty="0"/>
              <a:t>Gender and Religion: New Religious Movements</a:t>
            </a:r>
            <a:endParaRPr lang="en-CA" dirty="0"/>
          </a:p>
        </p:txBody>
      </p:sp>
      <p:sp>
        <p:nvSpPr>
          <p:cNvPr id="3" name="Content Placeholder 2">
            <a:extLst>
              <a:ext uri="{FF2B5EF4-FFF2-40B4-BE49-F238E27FC236}">
                <a16:creationId xmlns:a16="http://schemas.microsoft.com/office/drawing/2014/main" xmlns="" id="{D1A09D8F-A0DA-42F3-8EB2-745EEAB719FC}"/>
              </a:ext>
            </a:extLst>
          </p:cNvPr>
          <p:cNvSpPr>
            <a:spLocks noGrp="1"/>
          </p:cNvSpPr>
          <p:nvPr>
            <p:ph idx="1"/>
          </p:nvPr>
        </p:nvSpPr>
        <p:spPr/>
        <p:txBody>
          <a:bodyPr/>
          <a:lstStyle/>
          <a:p>
            <a:r>
              <a:rPr lang="en-US" b="1" i="1" dirty="0"/>
              <a:t>3. Cults</a:t>
            </a:r>
          </a:p>
          <a:p>
            <a:r>
              <a:rPr lang="en-US" dirty="0"/>
              <a:t>Resembles sects but there are important differences.</a:t>
            </a:r>
          </a:p>
          <a:p>
            <a:r>
              <a:rPr lang="en-US" dirty="0"/>
              <a:t>It is a new, innovative, and exclusive religious tradition.</a:t>
            </a:r>
          </a:p>
          <a:p>
            <a:r>
              <a:rPr lang="en-US" dirty="0"/>
              <a:t>Leadership is usually in the hands of a single charismatic individual.</a:t>
            </a:r>
          </a:p>
          <a:p>
            <a:r>
              <a:rPr lang="en-US" dirty="0"/>
              <a:t>Doctrine tends to be completely new but fluid enough to change at the whim of the charismatic leader.</a:t>
            </a:r>
          </a:p>
          <a:p>
            <a:r>
              <a:rPr lang="en-US" dirty="0"/>
              <a:t>Often there may not be any actual doctrine at all.</a:t>
            </a:r>
          </a:p>
          <a:p>
            <a:endParaRPr lang="en-CA" dirty="0"/>
          </a:p>
        </p:txBody>
      </p:sp>
    </p:spTree>
    <p:extLst>
      <p:ext uri="{BB962C8B-B14F-4D97-AF65-F5344CB8AC3E}">
        <p14:creationId xmlns:p14="http://schemas.microsoft.com/office/powerpoint/2010/main" val="286381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AB414-CAFC-4446-B168-643E10709943}"/>
              </a:ext>
            </a:extLst>
          </p:cNvPr>
          <p:cNvSpPr>
            <a:spLocks noGrp="1"/>
          </p:cNvSpPr>
          <p:nvPr>
            <p:ph type="title"/>
          </p:nvPr>
        </p:nvSpPr>
        <p:spPr/>
        <p:txBody>
          <a:bodyPr/>
          <a:lstStyle/>
          <a:p>
            <a:r>
              <a:rPr lang="en-US" dirty="0"/>
              <a:t>Gender and Religion: Fundamentalist Christian Example</a:t>
            </a:r>
            <a:endParaRPr lang="en-CA" dirty="0"/>
          </a:p>
        </p:txBody>
      </p:sp>
      <p:sp>
        <p:nvSpPr>
          <p:cNvPr id="3" name="Content Placeholder 2">
            <a:extLst>
              <a:ext uri="{FF2B5EF4-FFF2-40B4-BE49-F238E27FC236}">
                <a16:creationId xmlns:a16="http://schemas.microsoft.com/office/drawing/2014/main" xmlns="" id="{C9998C16-3C73-404A-9674-2718614C2E62}"/>
              </a:ext>
            </a:extLst>
          </p:cNvPr>
          <p:cNvSpPr>
            <a:spLocks noGrp="1"/>
          </p:cNvSpPr>
          <p:nvPr>
            <p:ph idx="1"/>
          </p:nvPr>
        </p:nvSpPr>
        <p:spPr/>
        <p:txBody>
          <a:bodyPr/>
          <a:lstStyle/>
          <a:p>
            <a:r>
              <a:rPr lang="en-CA" dirty="0"/>
              <a:t>The ideal woman:</a:t>
            </a:r>
          </a:p>
          <a:p>
            <a:r>
              <a:rPr lang="en-CA" u="sng" dirty="0">
                <a:hlinkClick r:id="rId2"/>
              </a:rPr>
              <a:t>https://www.youtube.com/watch?v=A-MMZ-lHC6o</a:t>
            </a:r>
            <a:r>
              <a:rPr lang="en-CA" dirty="0"/>
              <a:t/>
            </a:r>
            <a:br>
              <a:rPr lang="en-CA" dirty="0"/>
            </a:br>
            <a:endParaRPr lang="en-CA" dirty="0"/>
          </a:p>
          <a:p>
            <a:r>
              <a:rPr lang="en-CA" dirty="0"/>
              <a:t>Marriage rules:</a:t>
            </a:r>
          </a:p>
          <a:p>
            <a:r>
              <a:rPr lang="en-CA" u="sng" dirty="0">
                <a:hlinkClick r:id="rId3"/>
              </a:rPr>
              <a:t>https://www.youtube.com/watch?v=uJoYySjFAAA</a:t>
            </a:r>
            <a:endParaRPr lang="en-CA" dirty="0"/>
          </a:p>
        </p:txBody>
      </p:sp>
    </p:spTree>
    <p:extLst>
      <p:ext uri="{BB962C8B-B14F-4D97-AF65-F5344CB8AC3E}">
        <p14:creationId xmlns:p14="http://schemas.microsoft.com/office/powerpoint/2010/main" val="401748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lstStyle/>
          <a:p>
            <a:r>
              <a:rPr lang="en-US" dirty="0" err="1"/>
              <a:t>Beaman</a:t>
            </a:r>
            <a:r>
              <a:rPr lang="en-US" dirty="0"/>
              <a:t> Study (2001)</a:t>
            </a:r>
          </a:p>
          <a:p>
            <a:r>
              <a:rPr lang="en-US" dirty="0"/>
              <a:t>Looked at Evangelical women.</a:t>
            </a:r>
          </a:p>
          <a:p>
            <a:r>
              <a:rPr lang="en-US" dirty="0"/>
              <a:t>Evangelical Christians are socially conservative in doctrine and practice.</a:t>
            </a:r>
          </a:p>
          <a:p>
            <a:r>
              <a:rPr lang="en-US" dirty="0"/>
              <a:t>That said, women within Evangelicalism do have a history of activism such as enfranchisement rights for females.</a:t>
            </a:r>
          </a:p>
          <a:p>
            <a:r>
              <a:rPr lang="en-US" dirty="0"/>
              <a:t>They base this activism on the idea of “maternal feminism” where women are though to be the moral guardians of society due to their nurturing role.</a:t>
            </a:r>
          </a:p>
          <a:p>
            <a:endParaRPr lang="en-US" dirty="0"/>
          </a:p>
        </p:txBody>
      </p:sp>
    </p:spTree>
    <p:extLst>
      <p:ext uri="{BB962C8B-B14F-4D97-AF65-F5344CB8AC3E}">
        <p14:creationId xmlns:p14="http://schemas.microsoft.com/office/powerpoint/2010/main" val="146286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normAutofit lnSpcReduction="10000"/>
          </a:bodyPr>
          <a:lstStyle/>
          <a:p>
            <a:r>
              <a:rPr lang="en-US" dirty="0" err="1"/>
              <a:t>Beaman</a:t>
            </a:r>
            <a:r>
              <a:rPr lang="en-US" dirty="0"/>
              <a:t> categorized  these women into three “faith traditions.”</a:t>
            </a:r>
          </a:p>
          <a:p>
            <a:r>
              <a:rPr lang="en-US" dirty="0"/>
              <a:t>1. </a:t>
            </a:r>
            <a:r>
              <a:rPr lang="en-US" b="1" i="1" dirty="0"/>
              <a:t>Traditionalist Woman</a:t>
            </a:r>
          </a:p>
          <a:p>
            <a:r>
              <a:rPr lang="en-US" dirty="0"/>
              <a:t>The most conservative, they adhere strictly to the notion that women are first and foremost mothers and homemakers.</a:t>
            </a:r>
          </a:p>
          <a:p>
            <a:r>
              <a:rPr lang="en-US" dirty="0"/>
              <a:t>As such they follow the notion of submitting to the family headship.</a:t>
            </a:r>
          </a:p>
          <a:p>
            <a:r>
              <a:rPr lang="en-US" dirty="0"/>
              <a:t>This is based off of the literal translation of scripture (also regarded as fundamentalist).</a:t>
            </a:r>
          </a:p>
          <a:p>
            <a:r>
              <a:rPr lang="en-US" dirty="0"/>
              <a:t>Oppose women thinking about themselves first by willingly entering the workplace to pursue a career and view feminism as attempts to subvert moral society.</a:t>
            </a:r>
          </a:p>
          <a:p>
            <a:r>
              <a:rPr lang="en-US" dirty="0"/>
              <a:t>However, they are not simply slaves to their husbands and take their domestic roles seriously.</a:t>
            </a:r>
          </a:p>
          <a:p>
            <a:endParaRPr lang="en-US" dirty="0"/>
          </a:p>
        </p:txBody>
      </p:sp>
    </p:spTree>
    <p:extLst>
      <p:ext uri="{BB962C8B-B14F-4D97-AF65-F5344CB8AC3E}">
        <p14:creationId xmlns:p14="http://schemas.microsoft.com/office/powerpoint/2010/main" val="369297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lstStyle/>
          <a:p>
            <a:r>
              <a:rPr lang="en-US" dirty="0"/>
              <a:t>2. </a:t>
            </a:r>
            <a:r>
              <a:rPr lang="en-US" b="1" i="1" dirty="0"/>
              <a:t> Moderate Woman</a:t>
            </a:r>
          </a:p>
          <a:p>
            <a:r>
              <a:rPr lang="en-US" dirty="0"/>
              <a:t>Comprises the bulk of evangelical women.</a:t>
            </a:r>
          </a:p>
          <a:p>
            <a:r>
              <a:rPr lang="en-US" dirty="0"/>
              <a:t>Believe tacitly in submitting to the family headship but qualify this with insistence that they are free to pursue their own endeavors and ultimately make their own decisions about their own lives.</a:t>
            </a:r>
          </a:p>
          <a:p>
            <a:r>
              <a:rPr lang="en-US" dirty="0"/>
              <a:t>Show openness to feminism and their accomplishments which they view as helping females attain greater equality.</a:t>
            </a:r>
          </a:p>
          <a:p>
            <a:endParaRPr lang="en-US" dirty="0"/>
          </a:p>
        </p:txBody>
      </p:sp>
    </p:spTree>
    <p:extLst>
      <p:ext uri="{BB962C8B-B14F-4D97-AF65-F5344CB8AC3E}">
        <p14:creationId xmlns:p14="http://schemas.microsoft.com/office/powerpoint/2010/main" val="141750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lstStyle/>
          <a:p>
            <a:r>
              <a:rPr lang="en-US" dirty="0"/>
              <a:t>3. </a:t>
            </a:r>
            <a:r>
              <a:rPr lang="en-US" b="1" i="1" dirty="0"/>
              <a:t>Feminist Woman</a:t>
            </a:r>
            <a:endParaRPr lang="en-US" dirty="0"/>
          </a:p>
          <a:p>
            <a:r>
              <a:rPr lang="en-US" dirty="0"/>
              <a:t>Evangelical feminists (yes there are many) reject the notion of the family headship and traditional gender roles in general.</a:t>
            </a:r>
          </a:p>
          <a:p>
            <a:r>
              <a:rPr lang="en-US" dirty="0"/>
              <a:t>Women are capable and equal enough to make their own decisions about their own lives.</a:t>
            </a:r>
          </a:p>
          <a:p>
            <a:r>
              <a:rPr lang="en-US" dirty="0"/>
              <a:t>View themselves as modern and very socially progressive.</a:t>
            </a:r>
          </a:p>
          <a:p>
            <a:r>
              <a:rPr lang="en-US" dirty="0"/>
              <a:t>The more traditional ways are not particularly wrong in their view, just outdated and need to be modernized.</a:t>
            </a:r>
          </a:p>
          <a:p>
            <a:endParaRPr lang="en-US" dirty="0"/>
          </a:p>
        </p:txBody>
      </p:sp>
    </p:spTree>
    <p:extLst>
      <p:ext uri="{BB962C8B-B14F-4D97-AF65-F5344CB8AC3E}">
        <p14:creationId xmlns:p14="http://schemas.microsoft.com/office/powerpoint/2010/main" val="324848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lstStyle/>
          <a:p>
            <a:r>
              <a:rPr lang="en-US" dirty="0"/>
              <a:t>What about men?</a:t>
            </a:r>
          </a:p>
          <a:p>
            <a:r>
              <a:rPr lang="en-US" dirty="0" err="1"/>
              <a:t>Bartkowski</a:t>
            </a:r>
            <a:r>
              <a:rPr lang="en-US" dirty="0"/>
              <a:t> Study (2003) looks at the Evangelical men’s group, Promise Keepers, and identifies four archetypical forms of the “godly man” in their literature.</a:t>
            </a:r>
          </a:p>
          <a:p>
            <a:r>
              <a:rPr lang="en-US" dirty="0"/>
              <a:t>1. </a:t>
            </a:r>
            <a:r>
              <a:rPr lang="en-US" b="1" i="1" dirty="0"/>
              <a:t>Rational Patriarch</a:t>
            </a:r>
            <a:r>
              <a:rPr lang="en-US" dirty="0"/>
              <a:t>: men and women have divinely ordained roles which follows along traditional family model lines, gender blending and homosexuality are either misguided (at best) or sins (at worst).</a:t>
            </a:r>
          </a:p>
          <a:p>
            <a:r>
              <a:rPr lang="en-US" dirty="0"/>
              <a:t>2. </a:t>
            </a:r>
            <a:r>
              <a:rPr lang="en-US" b="1" i="1" dirty="0"/>
              <a:t>Expressive Egalitarian</a:t>
            </a:r>
            <a:r>
              <a:rPr lang="en-US" dirty="0"/>
              <a:t>: opposite of the former, gender differences and traits are artificial and simply fallacious, marital egalitarianism is the goal…not submission.</a:t>
            </a:r>
          </a:p>
          <a:p>
            <a:endParaRPr lang="en-US" dirty="0"/>
          </a:p>
        </p:txBody>
      </p:sp>
    </p:spTree>
    <p:extLst>
      <p:ext uri="{BB962C8B-B14F-4D97-AF65-F5344CB8AC3E}">
        <p14:creationId xmlns:p14="http://schemas.microsoft.com/office/powerpoint/2010/main" val="13915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Religion: The Evangelical Study</a:t>
            </a:r>
          </a:p>
        </p:txBody>
      </p:sp>
      <p:sp>
        <p:nvSpPr>
          <p:cNvPr id="3" name="Content Placeholder 2"/>
          <p:cNvSpPr>
            <a:spLocks noGrp="1"/>
          </p:cNvSpPr>
          <p:nvPr>
            <p:ph idx="1"/>
          </p:nvPr>
        </p:nvSpPr>
        <p:spPr/>
        <p:txBody>
          <a:bodyPr/>
          <a:lstStyle/>
          <a:p>
            <a:r>
              <a:rPr lang="en-US" dirty="0"/>
              <a:t>3. </a:t>
            </a:r>
            <a:r>
              <a:rPr lang="en-US" b="1" i="1" dirty="0"/>
              <a:t>Tender Warrior</a:t>
            </a:r>
            <a:r>
              <a:rPr lang="en-US" dirty="0"/>
              <a:t>: A romanticized  notion also described as poeticized manhood, Gender roles are real and divinely ordained but men are not the leaders or females submissive, men are servants.</a:t>
            </a:r>
          </a:p>
          <a:p>
            <a:r>
              <a:rPr lang="en-US" dirty="0"/>
              <a:t>4. </a:t>
            </a:r>
            <a:r>
              <a:rPr lang="en-US" b="1" i="1" dirty="0"/>
              <a:t>Multicultural Man</a:t>
            </a:r>
            <a:r>
              <a:rPr lang="en-US" dirty="0"/>
              <a:t>: also called interracial masculinity, yes men have the dominant role but the same is true of all men, seek to combat racism and reconciliation of racial differences to emphasize men’s singularity.</a:t>
            </a:r>
          </a:p>
          <a:p>
            <a:endParaRPr lang="en-US" dirty="0"/>
          </a:p>
        </p:txBody>
      </p:sp>
    </p:spTree>
    <p:extLst>
      <p:ext uri="{BB962C8B-B14F-4D97-AF65-F5344CB8AC3E}">
        <p14:creationId xmlns:p14="http://schemas.microsoft.com/office/powerpoint/2010/main" val="360643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75E87-3D88-40C5-942B-5468D430523D}"/>
              </a:ext>
            </a:extLst>
          </p:cNvPr>
          <p:cNvSpPr>
            <a:spLocks noGrp="1"/>
          </p:cNvSpPr>
          <p:nvPr>
            <p:ph type="title"/>
          </p:nvPr>
        </p:nvSpPr>
        <p:spPr/>
        <p:txBody>
          <a:bodyPr/>
          <a:lstStyle/>
          <a:p>
            <a:r>
              <a:rPr lang="en-US" dirty="0"/>
              <a:t>Gender and Religion: New Religious Movements</a:t>
            </a:r>
            <a:endParaRPr lang="en-CA" dirty="0"/>
          </a:p>
        </p:txBody>
      </p:sp>
      <p:sp>
        <p:nvSpPr>
          <p:cNvPr id="3" name="Content Placeholder 2">
            <a:extLst>
              <a:ext uri="{FF2B5EF4-FFF2-40B4-BE49-F238E27FC236}">
                <a16:creationId xmlns:a16="http://schemas.microsoft.com/office/drawing/2014/main" xmlns="" id="{28CC6790-2B59-4B62-91DC-7E2DF3C92822}"/>
              </a:ext>
            </a:extLst>
          </p:cNvPr>
          <p:cNvSpPr>
            <a:spLocks noGrp="1"/>
          </p:cNvSpPr>
          <p:nvPr>
            <p:ph idx="1"/>
          </p:nvPr>
        </p:nvSpPr>
        <p:spPr/>
        <p:txBody>
          <a:bodyPr/>
          <a:lstStyle/>
          <a:p>
            <a:r>
              <a:rPr lang="en-US" dirty="0"/>
              <a:t>New Religious Movements (NRM’s): modern non-traditional religious groups.</a:t>
            </a:r>
          </a:p>
          <a:p>
            <a:r>
              <a:rPr lang="en-US" dirty="0"/>
              <a:t>Attempt to connect from a pseudo-historical past tradition and modernize it.</a:t>
            </a:r>
          </a:p>
          <a:p>
            <a:r>
              <a:rPr lang="en-US" dirty="0"/>
              <a:t>However, the past connection is spurious at best.</a:t>
            </a:r>
          </a:p>
          <a:p>
            <a:r>
              <a:rPr lang="en-US" dirty="0"/>
              <a:t>What are some of these movements?</a:t>
            </a:r>
          </a:p>
          <a:p>
            <a:r>
              <a:rPr lang="en-US" dirty="0">
                <a:hlinkClick r:id="rId2"/>
              </a:rPr>
              <a:t>http://dudeism.com/</a:t>
            </a:r>
            <a:endParaRPr lang="en-US" dirty="0"/>
          </a:p>
          <a:p>
            <a:r>
              <a:rPr lang="en-US" dirty="0">
                <a:hlinkClick r:id="rId3"/>
              </a:rPr>
              <a:t>http://www.churchofsatan.com/</a:t>
            </a:r>
            <a:endParaRPr lang="en-US" dirty="0"/>
          </a:p>
          <a:p>
            <a:r>
              <a:rPr lang="en-US" dirty="0">
                <a:hlinkClick r:id="rId4"/>
              </a:rPr>
              <a:t>https://en.wikipedia.org/wiki/List_of_religious_movements_that_began_in_the_United_States</a:t>
            </a:r>
            <a:endParaRPr lang="en-US" dirty="0"/>
          </a:p>
          <a:p>
            <a:endParaRPr lang="en-CA" dirty="0"/>
          </a:p>
        </p:txBody>
      </p:sp>
    </p:spTree>
    <p:extLst>
      <p:ext uri="{BB962C8B-B14F-4D97-AF65-F5344CB8AC3E}">
        <p14:creationId xmlns:p14="http://schemas.microsoft.com/office/powerpoint/2010/main" val="1342878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1646</TotalTime>
  <Words>861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WGST 100-991: Introduction to Women’s and Gender Studies</vt:lpstr>
      <vt:lpstr>Gender and Religion: Fundamentalist Christian Example</vt:lpstr>
      <vt:lpstr>Gender and Religion: The Evangelical Study</vt:lpstr>
      <vt:lpstr>Gender and Religion: The Evangelical Study</vt:lpstr>
      <vt:lpstr>Gender and Religion: The Evangelical Study</vt:lpstr>
      <vt:lpstr>Gender and Religion: The Evangelical Study</vt:lpstr>
      <vt:lpstr>Gender and Religion: The Evangelical Study</vt:lpstr>
      <vt:lpstr>Gender and Religion: The Evangelical Study</vt:lpstr>
      <vt:lpstr>Gender and Religion: New Religious Movements</vt:lpstr>
      <vt:lpstr>Gender and Religion: New Religious Movements</vt:lpstr>
      <vt:lpstr>Gender and Religion: New Religious Movements</vt:lpstr>
      <vt:lpstr>Gender and Religion: New Religious Movements</vt:lpstr>
      <vt:lpstr>Gender and Religion: New Religious Movements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SOST 110-050 Introduction to Mass Media</dc:title>
  <dc:creator>Jeff Walters</dc:creator>
  <cp:lastModifiedBy>Jeffrey Walters</cp:lastModifiedBy>
  <cp:revision>265</cp:revision>
  <dcterms:created xsi:type="dcterms:W3CDTF">2014-07-02T13:02:12Z</dcterms:created>
  <dcterms:modified xsi:type="dcterms:W3CDTF">2018-12-05T16:23:37Z</dcterms:modified>
</cp:coreProperties>
</file>