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82" r:id="rId3"/>
    <p:sldId id="372" r:id="rId4"/>
    <p:sldId id="373" r:id="rId5"/>
    <p:sldId id="374" r:id="rId6"/>
    <p:sldId id="375" r:id="rId7"/>
    <p:sldId id="376" r:id="rId8"/>
    <p:sldId id="377" r:id="rId9"/>
    <p:sldId id="378" r:id="rId10"/>
    <p:sldId id="379" r:id="rId11"/>
    <p:sldId id="380" r:id="rId12"/>
    <p:sldId id="381" r:id="rId13"/>
    <p:sldId id="3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81" d="100"/>
          <a:sy n="81" d="100"/>
        </p:scale>
        <p:origin x="120" y="7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6712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236548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28853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919047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3920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2070096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2443285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57995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36559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77111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716606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106762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967007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18829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2898857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1850924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B71368-C217-4F23-944E-A96818A763CE}" type="datetimeFigureOut">
              <a:rPr lang="en-CA" smtClean="0"/>
              <a:pPr/>
              <a:t>05/12/2018</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885A7B-F377-43B5-9831-FAB8902F53CA}" type="slidenum">
              <a:rPr lang="en-CA" smtClean="0"/>
              <a:pPr/>
              <a:t>‹#›</a:t>
            </a:fld>
            <a:endParaRPr lang="en-CA"/>
          </a:p>
        </p:txBody>
      </p:sp>
    </p:spTree>
    <p:extLst>
      <p:ext uri="{BB962C8B-B14F-4D97-AF65-F5344CB8AC3E}">
        <p14:creationId xmlns:p14="http://schemas.microsoft.com/office/powerpoint/2010/main" val="4083939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ofoIwAgyh7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WGST 100-991: Introduction to Women’s and Gender Studies</a:t>
            </a:r>
          </a:p>
        </p:txBody>
      </p:sp>
      <p:sp>
        <p:nvSpPr>
          <p:cNvPr id="3" name="Subtitle 2"/>
          <p:cNvSpPr>
            <a:spLocks noGrp="1"/>
          </p:cNvSpPr>
          <p:nvPr>
            <p:ph type="subTitle" idx="1"/>
          </p:nvPr>
        </p:nvSpPr>
        <p:spPr/>
        <p:txBody>
          <a:bodyPr/>
          <a:lstStyle/>
          <a:p>
            <a:r>
              <a:rPr lang="en-CA" dirty="0"/>
              <a:t>Week </a:t>
            </a:r>
            <a:r>
              <a:rPr lang="en-CA" dirty="0" smtClean="0"/>
              <a:t>14: </a:t>
            </a:r>
            <a:r>
              <a:rPr lang="en-CA" dirty="0"/>
              <a:t>Wednesday, </a:t>
            </a:r>
            <a:r>
              <a:rPr lang="en-CA" dirty="0" smtClean="0"/>
              <a:t>Dec. 5</a:t>
            </a:r>
            <a:r>
              <a:rPr lang="en-CA" dirty="0" smtClean="0"/>
              <a:t>/18 </a:t>
            </a:r>
            <a:r>
              <a:rPr lang="en-CA" dirty="0"/>
              <a:t>(Part III)</a:t>
            </a:r>
          </a:p>
          <a:p>
            <a:r>
              <a:rPr lang="en-CA" dirty="0"/>
              <a:t> Gender and Law</a:t>
            </a:r>
          </a:p>
          <a:p>
            <a:endParaRPr lang="en-CA" dirty="0"/>
          </a:p>
        </p:txBody>
      </p:sp>
    </p:spTree>
    <p:extLst>
      <p:ext uri="{BB962C8B-B14F-4D97-AF65-F5344CB8AC3E}">
        <p14:creationId xmlns:p14="http://schemas.microsoft.com/office/powerpoint/2010/main" val="1277349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and Law</a:t>
            </a:r>
          </a:p>
        </p:txBody>
      </p:sp>
      <p:sp>
        <p:nvSpPr>
          <p:cNvPr id="3" name="Content Placeholder 2"/>
          <p:cNvSpPr>
            <a:spLocks noGrp="1"/>
          </p:cNvSpPr>
          <p:nvPr>
            <p:ph idx="1"/>
          </p:nvPr>
        </p:nvSpPr>
        <p:spPr/>
        <p:txBody>
          <a:bodyPr/>
          <a:lstStyle/>
          <a:p>
            <a:r>
              <a:rPr lang="en-US" dirty="0"/>
              <a:t>However, things do not necessarily go a smoothly as planned when it comes to law changing the status quo.</a:t>
            </a:r>
          </a:p>
          <a:p>
            <a:r>
              <a:rPr lang="en-US" dirty="0"/>
              <a:t>It becomes complicated when new legal responses are not fully and immediately obvious.</a:t>
            </a:r>
          </a:p>
          <a:p>
            <a:r>
              <a:rPr lang="en-US" dirty="0"/>
              <a:t>The classic case of this is “domestic violence.”</a:t>
            </a:r>
          </a:p>
          <a:p>
            <a:r>
              <a:rPr lang="en-US" dirty="0"/>
              <a:t>It was well known for decades that the only real response to domestic violence calls was a police officer visiting the premises and talking to the man while reassuring the woman….and then going on his merry way.</a:t>
            </a:r>
          </a:p>
          <a:p>
            <a:r>
              <a:rPr lang="en-US" dirty="0"/>
              <a:t>By the mid-1990’s new laws and regulations were in place that demanded more and better educational training by police on how to handle such situations more effectively and swiftly.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and Law</a:t>
            </a:r>
          </a:p>
        </p:txBody>
      </p:sp>
      <p:sp>
        <p:nvSpPr>
          <p:cNvPr id="3" name="Content Placeholder 2"/>
          <p:cNvSpPr>
            <a:spLocks noGrp="1"/>
          </p:cNvSpPr>
          <p:nvPr>
            <p:ph idx="1"/>
          </p:nvPr>
        </p:nvSpPr>
        <p:spPr/>
        <p:txBody>
          <a:bodyPr/>
          <a:lstStyle/>
          <a:p>
            <a:r>
              <a:rPr lang="en-US" dirty="0"/>
              <a:t>The results, however, were mixed.</a:t>
            </a:r>
          </a:p>
          <a:p>
            <a:r>
              <a:rPr lang="en-US" dirty="0"/>
              <a:t>The batterer was often the primary breadwinner and often his removal meant fresh economic hardship for the rest of the family.</a:t>
            </a:r>
          </a:p>
          <a:p>
            <a:r>
              <a:rPr lang="en-US" dirty="0"/>
              <a:t>Moreover, criminal sanctions were often not what the female desired, in most cases she simply wanted the abuse to stop rather than breaking up the family.</a:t>
            </a:r>
          </a:p>
          <a:p>
            <a:r>
              <a:rPr lang="en-US" dirty="0"/>
              <a:t>Some more extreme critics argued that the hard-line legal response only fed into patriarchal notions that women were victims in need of rescuing and even if this were the case, seldom did said response offer any real support or solutions for the aftermath.</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and Law</a:t>
            </a:r>
          </a:p>
        </p:txBody>
      </p:sp>
      <p:sp>
        <p:nvSpPr>
          <p:cNvPr id="3" name="Content Placeholder 2"/>
          <p:cNvSpPr>
            <a:spLocks noGrp="1"/>
          </p:cNvSpPr>
          <p:nvPr>
            <p:ph idx="1"/>
          </p:nvPr>
        </p:nvSpPr>
        <p:spPr/>
        <p:txBody>
          <a:bodyPr/>
          <a:lstStyle/>
          <a:p>
            <a:r>
              <a:rPr lang="en-US" dirty="0"/>
              <a:t>Despite all of this, one positive was the legal recognition of </a:t>
            </a:r>
            <a:r>
              <a:rPr lang="en-US" b="1" i="1" dirty="0"/>
              <a:t>Battered Woman Syndrome</a:t>
            </a:r>
            <a:r>
              <a:rPr lang="en-US" dirty="0"/>
              <a:t> and its use for defense of a woman killing her spouse.</a:t>
            </a:r>
          </a:p>
          <a:p>
            <a:r>
              <a:rPr lang="en-US" dirty="0"/>
              <a:t>It was first used in Canada in court in 1990 in </a:t>
            </a:r>
            <a:r>
              <a:rPr lang="en-US" i="1" dirty="0"/>
              <a:t>R. v. </a:t>
            </a:r>
            <a:r>
              <a:rPr lang="en-US" i="1" dirty="0" err="1"/>
              <a:t>Lavalle</a:t>
            </a:r>
            <a:r>
              <a:rPr lang="en-US" i="1" dirty="0"/>
              <a:t> SCR (1990)</a:t>
            </a:r>
            <a:r>
              <a:rPr lang="en-US" dirty="0"/>
              <a:t>.</a:t>
            </a:r>
          </a:p>
          <a:p>
            <a:r>
              <a:rPr lang="en-US" dirty="0"/>
              <a:t>In the Supreme Courts judgment they concurred that a perpetually beaten spouse did have the right of self defense to stop the abuse.</a:t>
            </a:r>
          </a:p>
          <a:p>
            <a:r>
              <a:rPr lang="en-US" dirty="0"/>
              <a:t>The SCC acknowledged that BWS was primarily a woman’s affliction as men typically do not “find themselves in that situation.”</a:t>
            </a:r>
          </a:p>
          <a:p>
            <a:endParaRPr lang="en-US" dirty="0"/>
          </a:p>
          <a:p>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903107-6539-4AD6-8EFB-A0F155FD0F4B}"/>
              </a:ext>
            </a:extLst>
          </p:cNvPr>
          <p:cNvSpPr>
            <a:spLocks noGrp="1"/>
          </p:cNvSpPr>
          <p:nvPr>
            <p:ph type="title"/>
          </p:nvPr>
        </p:nvSpPr>
        <p:spPr/>
        <p:txBody>
          <a:bodyPr/>
          <a:lstStyle/>
          <a:p>
            <a:r>
              <a:rPr lang="en-US" dirty="0"/>
              <a:t>Gender and Law</a:t>
            </a:r>
            <a:endParaRPr lang="en-CA" dirty="0"/>
          </a:p>
        </p:txBody>
      </p:sp>
      <p:sp>
        <p:nvSpPr>
          <p:cNvPr id="3" name="Content Placeholder 2">
            <a:extLst>
              <a:ext uri="{FF2B5EF4-FFF2-40B4-BE49-F238E27FC236}">
                <a16:creationId xmlns:a16="http://schemas.microsoft.com/office/drawing/2014/main" xmlns="" id="{DCF8434B-73CD-4692-B943-5E51DC1F3FE3}"/>
              </a:ext>
            </a:extLst>
          </p:cNvPr>
          <p:cNvSpPr>
            <a:spLocks noGrp="1"/>
          </p:cNvSpPr>
          <p:nvPr>
            <p:ph idx="1"/>
          </p:nvPr>
        </p:nvSpPr>
        <p:spPr/>
        <p:txBody>
          <a:bodyPr/>
          <a:lstStyle/>
          <a:p>
            <a:r>
              <a:rPr lang="en-CA" dirty="0"/>
              <a:t>Domestic Violence in Canada Documentary</a:t>
            </a:r>
          </a:p>
          <a:p>
            <a:r>
              <a:rPr lang="en-CA" dirty="0"/>
              <a:t>CBC. 2017. </a:t>
            </a:r>
            <a:r>
              <a:rPr lang="en-CA" b="1" i="1" dirty="0"/>
              <a:t>The War at Home</a:t>
            </a:r>
            <a:r>
              <a:rPr lang="en-CA" dirty="0"/>
              <a:t>.</a:t>
            </a:r>
          </a:p>
          <a:p>
            <a:r>
              <a:rPr lang="en-CA" dirty="0">
                <a:hlinkClick r:id="rId2"/>
              </a:rPr>
              <a:t>https://www.youtube.com/watch?v=ofoIwAgyh7I</a:t>
            </a:r>
            <a:endParaRPr lang="en-CA" dirty="0"/>
          </a:p>
          <a:p>
            <a:endParaRPr lang="en-CA" dirty="0"/>
          </a:p>
        </p:txBody>
      </p:sp>
    </p:spTree>
    <p:extLst>
      <p:ext uri="{BB962C8B-B14F-4D97-AF65-F5344CB8AC3E}">
        <p14:creationId xmlns:p14="http://schemas.microsoft.com/office/powerpoint/2010/main" val="75420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703660-C186-4951-BD09-503CED2ABB46}"/>
              </a:ext>
            </a:extLst>
          </p:cNvPr>
          <p:cNvSpPr>
            <a:spLocks noGrp="1"/>
          </p:cNvSpPr>
          <p:nvPr>
            <p:ph type="title"/>
          </p:nvPr>
        </p:nvSpPr>
        <p:spPr/>
        <p:txBody>
          <a:bodyPr/>
          <a:lstStyle/>
          <a:p>
            <a:r>
              <a:rPr lang="en-CA" dirty="0"/>
              <a:t>Gender and Law</a:t>
            </a:r>
          </a:p>
        </p:txBody>
      </p:sp>
      <p:pic>
        <p:nvPicPr>
          <p:cNvPr id="4" name="Content Placeholder 3">
            <a:extLst>
              <a:ext uri="{FF2B5EF4-FFF2-40B4-BE49-F238E27FC236}">
                <a16:creationId xmlns:a16="http://schemas.microsoft.com/office/drawing/2014/main" xmlns="" id="{8E4C6799-FC18-4BAD-BB67-E5F5C87023C6}"/>
              </a:ext>
            </a:extLst>
          </p:cNvPr>
          <p:cNvPicPr>
            <a:picLocks noGrp="1" noChangeAspect="1"/>
          </p:cNvPicPr>
          <p:nvPr>
            <p:ph idx="1"/>
          </p:nvPr>
        </p:nvPicPr>
        <p:blipFill>
          <a:blip r:embed="rId2"/>
          <a:stretch>
            <a:fillRect/>
          </a:stretch>
        </p:blipFill>
        <p:spPr>
          <a:xfrm>
            <a:off x="1166191" y="1930400"/>
            <a:ext cx="7620000" cy="4125843"/>
          </a:xfrm>
          <a:prstGeom prst="rect">
            <a:avLst/>
          </a:prstGeom>
        </p:spPr>
      </p:pic>
    </p:spTree>
    <p:extLst>
      <p:ext uri="{BB962C8B-B14F-4D97-AF65-F5344CB8AC3E}">
        <p14:creationId xmlns:p14="http://schemas.microsoft.com/office/powerpoint/2010/main" val="298392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and Law</a:t>
            </a:r>
          </a:p>
        </p:txBody>
      </p:sp>
      <p:sp>
        <p:nvSpPr>
          <p:cNvPr id="3" name="Content Placeholder 2"/>
          <p:cNvSpPr>
            <a:spLocks noGrp="1"/>
          </p:cNvSpPr>
          <p:nvPr>
            <p:ph idx="1"/>
          </p:nvPr>
        </p:nvSpPr>
        <p:spPr/>
        <p:txBody>
          <a:bodyPr/>
          <a:lstStyle/>
          <a:p>
            <a:r>
              <a:rPr lang="en-US" dirty="0"/>
              <a:t>Law is an institution that reproduces gender in many ways.</a:t>
            </a:r>
          </a:p>
          <a:p>
            <a:r>
              <a:rPr lang="en-US" dirty="0"/>
              <a:t>Even though we may not realize it most of the time, it is a human construct.</a:t>
            </a:r>
          </a:p>
          <a:p>
            <a:r>
              <a:rPr lang="en-US" dirty="0"/>
              <a:t>As such it can act either as a vehicle to thwart or instigate change in society.</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and Law</a:t>
            </a:r>
          </a:p>
        </p:txBody>
      </p:sp>
      <p:sp>
        <p:nvSpPr>
          <p:cNvPr id="3" name="Content Placeholder 2"/>
          <p:cNvSpPr>
            <a:spLocks noGrp="1"/>
          </p:cNvSpPr>
          <p:nvPr>
            <p:ph idx="1"/>
          </p:nvPr>
        </p:nvSpPr>
        <p:spPr/>
        <p:txBody>
          <a:bodyPr/>
          <a:lstStyle/>
          <a:p>
            <a:r>
              <a:rPr lang="en-US" dirty="0"/>
              <a:t>Two themes:</a:t>
            </a:r>
          </a:p>
          <a:p>
            <a:r>
              <a:rPr lang="en-US" dirty="0"/>
              <a:t>1. </a:t>
            </a:r>
            <a:r>
              <a:rPr lang="en-US" b="1" i="1" dirty="0"/>
              <a:t>It has historically supported the patriarchal order</a:t>
            </a:r>
          </a:p>
          <a:p>
            <a:r>
              <a:rPr lang="en-US" dirty="0"/>
              <a:t>Law has been used in the past to exclude women from roles of power in society.</a:t>
            </a:r>
          </a:p>
          <a:p>
            <a:r>
              <a:rPr lang="en-US" dirty="0"/>
              <a:t>Women have been viewed legally as non-persons and, as such, unable to hold property and even as property of men.</a:t>
            </a:r>
          </a:p>
          <a:p>
            <a:r>
              <a:rPr lang="en-US" dirty="0"/>
              <a:t>At its most extreme, the Canadian legal system has designated women as being at the pleasure of men by way of providing no legal consequence for husbands forcing their wives into sexual relations, or even making proof of rape from male strangers a tough legal task.</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and Law</a:t>
            </a:r>
          </a:p>
        </p:txBody>
      </p:sp>
      <p:sp>
        <p:nvSpPr>
          <p:cNvPr id="3" name="Content Placeholder 2"/>
          <p:cNvSpPr>
            <a:spLocks noGrp="1"/>
          </p:cNvSpPr>
          <p:nvPr>
            <p:ph idx="1"/>
          </p:nvPr>
        </p:nvSpPr>
        <p:spPr/>
        <p:txBody>
          <a:bodyPr/>
          <a:lstStyle/>
          <a:p>
            <a:r>
              <a:rPr lang="en-US" dirty="0"/>
              <a:t>Perhaps the best historical example of this is the now famous 1929 </a:t>
            </a:r>
            <a:r>
              <a:rPr lang="en-US" i="1" dirty="0"/>
              <a:t>Persons Case.</a:t>
            </a:r>
          </a:p>
          <a:p>
            <a:r>
              <a:rPr lang="en-US" dirty="0"/>
              <a:t>To 1929 women were still not regarded as “persons” under the Canadian Constitution (British North America Act).</a:t>
            </a:r>
          </a:p>
          <a:p>
            <a:r>
              <a:rPr lang="en-US" dirty="0"/>
              <a:t>A group of Alberta women, known as the Famous Five, launched a lawsuit to gain personhood.</a:t>
            </a:r>
          </a:p>
          <a:p>
            <a:r>
              <a:rPr lang="en-US" dirty="0"/>
              <a:t> the case went up to the Supreme Court of Canada who rejected personhood on the grounds that the Constitution did not specifically state women were indeed persons.</a:t>
            </a:r>
          </a:p>
          <a:p>
            <a:r>
              <a:rPr lang="en-US" dirty="0"/>
              <a:t>However, the highest court of appeal, Privy Council of Britain, interceded on behalf of the Famous Five and the rest is history.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and Law</a:t>
            </a:r>
          </a:p>
        </p:txBody>
      </p:sp>
      <p:sp>
        <p:nvSpPr>
          <p:cNvPr id="3" name="Content Placeholder 2"/>
          <p:cNvSpPr>
            <a:spLocks noGrp="1"/>
          </p:cNvSpPr>
          <p:nvPr>
            <p:ph idx="1"/>
          </p:nvPr>
        </p:nvSpPr>
        <p:spPr/>
        <p:txBody>
          <a:bodyPr/>
          <a:lstStyle/>
          <a:p>
            <a:r>
              <a:rPr lang="en-US" dirty="0"/>
              <a:t>Not all ended well, however.</a:t>
            </a:r>
          </a:p>
          <a:p>
            <a:r>
              <a:rPr lang="en-US" dirty="0"/>
              <a:t>The 1912 </a:t>
            </a:r>
            <a:r>
              <a:rPr lang="en-US" i="1" dirty="0"/>
              <a:t>White Woman’s </a:t>
            </a:r>
            <a:r>
              <a:rPr lang="en-US" i="1" dirty="0" err="1"/>
              <a:t>Labour</a:t>
            </a:r>
            <a:r>
              <a:rPr lang="en-US" i="1" dirty="0"/>
              <a:t> Law</a:t>
            </a:r>
            <a:r>
              <a:rPr lang="en-US" dirty="0"/>
              <a:t> is a classic example of this.</a:t>
            </a:r>
          </a:p>
          <a:p>
            <a:r>
              <a:rPr lang="en-US" dirty="0"/>
              <a:t>According to the law it was illegal for a white woman to be employed by a non-white man.</a:t>
            </a:r>
          </a:p>
          <a:p>
            <a:r>
              <a:rPr lang="en-US" dirty="0"/>
              <a:t>“No person shall employ in any capacity any white woman or girl or permit any white woman or girl to reside, lodge in or work in or save as a bona fide customer, by any business or amusement, “owned, kept or managed by any Japanese, Chinamen, or Oriental person.”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and Law</a:t>
            </a:r>
          </a:p>
        </p:txBody>
      </p:sp>
      <p:sp>
        <p:nvSpPr>
          <p:cNvPr id="3" name="Content Placeholder 2"/>
          <p:cNvSpPr>
            <a:spLocks noGrp="1"/>
          </p:cNvSpPr>
          <p:nvPr>
            <p:ph idx="1"/>
          </p:nvPr>
        </p:nvSpPr>
        <p:spPr/>
        <p:txBody>
          <a:bodyPr/>
          <a:lstStyle/>
          <a:p>
            <a:r>
              <a:rPr lang="en-US" dirty="0"/>
              <a:t>Theme Two:</a:t>
            </a:r>
          </a:p>
          <a:p>
            <a:r>
              <a:rPr lang="en-US" dirty="0"/>
              <a:t>2</a:t>
            </a:r>
            <a:r>
              <a:rPr lang="en-US" b="1" i="1" dirty="0"/>
              <a:t>. It can change to redress gender iniquities</a:t>
            </a:r>
          </a:p>
          <a:p>
            <a:r>
              <a:rPr lang="en-US" dirty="0"/>
              <a:t>In short, law does have the capacity to affect change.</a:t>
            </a:r>
          </a:p>
          <a:p>
            <a:r>
              <a:rPr lang="en-US" dirty="0"/>
              <a:t>Whether it be legislation or in the courtroom change can happen.</a:t>
            </a:r>
          </a:p>
          <a:p>
            <a:r>
              <a:rPr lang="en-US" dirty="0"/>
              <a:t>All laws are subject to interpretation and cultural norms do weigh heavily into decisions made by judges.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and Law</a:t>
            </a:r>
          </a:p>
        </p:txBody>
      </p:sp>
      <p:sp>
        <p:nvSpPr>
          <p:cNvPr id="3" name="Content Placeholder 2"/>
          <p:cNvSpPr>
            <a:spLocks noGrp="1"/>
          </p:cNvSpPr>
          <p:nvPr>
            <p:ph idx="1"/>
          </p:nvPr>
        </p:nvSpPr>
        <p:spPr/>
        <p:txBody>
          <a:bodyPr/>
          <a:lstStyle/>
          <a:p>
            <a:r>
              <a:rPr lang="en-US" dirty="0"/>
              <a:t>An excellent example of this is BillC-38 or the </a:t>
            </a:r>
            <a:r>
              <a:rPr lang="en-US" i="1" dirty="0"/>
              <a:t>Civil Marriage Act, 2005</a:t>
            </a:r>
            <a:r>
              <a:rPr lang="en-US" dirty="0"/>
              <a:t>.</a:t>
            </a:r>
          </a:p>
          <a:p>
            <a:r>
              <a:rPr lang="en-US" dirty="0"/>
              <a:t>The act permitted same-sex couples to marry and brought them within the legislative framework as other married couples (ex. </a:t>
            </a:r>
            <a:r>
              <a:rPr lang="en-US" i="1" dirty="0"/>
              <a:t>Divorce Act</a:t>
            </a:r>
            <a:r>
              <a:rPr lang="en-US" dirty="0"/>
              <a:t>).</a:t>
            </a:r>
          </a:p>
          <a:p>
            <a:r>
              <a:rPr lang="en-US" dirty="0"/>
              <a:t>According to the Act: “this enactment extends legal capacity for marriage for civil purposes to same-sex couples in order to reflect values of tolerance, respect and equality, consistent with the Canadian Charter of Rights and Freedoms. It also makes consequential amendments to other </a:t>
            </a:r>
            <a:r>
              <a:rPr lang="en-US" dirty="0" err="1"/>
              <a:t>cts</a:t>
            </a:r>
            <a:r>
              <a:rPr lang="en-US" dirty="0"/>
              <a:t> to ensure equal access for same-sex couples to the civil effects of marriage and divorce.”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and Law</a:t>
            </a:r>
          </a:p>
        </p:txBody>
      </p:sp>
      <p:sp>
        <p:nvSpPr>
          <p:cNvPr id="3" name="Content Placeholder 2"/>
          <p:cNvSpPr>
            <a:spLocks noGrp="1"/>
          </p:cNvSpPr>
          <p:nvPr>
            <p:ph idx="1"/>
          </p:nvPr>
        </p:nvSpPr>
        <p:spPr/>
        <p:txBody>
          <a:bodyPr/>
          <a:lstStyle/>
          <a:p>
            <a:r>
              <a:rPr lang="en-US" dirty="0"/>
              <a:t>The heart of the debate over this act was whether marriage as an institution was an issue of nature or nurture.</a:t>
            </a:r>
          </a:p>
          <a:p>
            <a:r>
              <a:rPr lang="en-US" dirty="0"/>
              <a:t>Was not marriage really just a vehicle for legitimate procreation?</a:t>
            </a:r>
          </a:p>
          <a:p>
            <a:r>
              <a:rPr lang="en-US" dirty="0"/>
              <a:t>This is really just an extension of the religious argument that marriage was to be a union of “one man, one woman.”</a:t>
            </a:r>
          </a:p>
          <a:p>
            <a:r>
              <a:rPr lang="en-US" dirty="0"/>
              <a:t>In short, the Act challenged the traditional notion of what it meant to be a man and a woman in modern Canadian society.</a:t>
            </a:r>
          </a:p>
          <a:p>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1616</TotalTime>
  <Words>985</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WGST 100-991: Introduction to Women’s and Gender Studies</vt:lpstr>
      <vt:lpstr>Gender and Law</vt:lpstr>
      <vt:lpstr>Gender and Law</vt:lpstr>
      <vt:lpstr>Gender and Law</vt:lpstr>
      <vt:lpstr>Gender and Law</vt:lpstr>
      <vt:lpstr>Gender and Law</vt:lpstr>
      <vt:lpstr>Gender and Law</vt:lpstr>
      <vt:lpstr>Gender and Law</vt:lpstr>
      <vt:lpstr>Gender and Law</vt:lpstr>
      <vt:lpstr>Gender and Law</vt:lpstr>
      <vt:lpstr>Gender and Law</vt:lpstr>
      <vt:lpstr>Gender and Law</vt:lpstr>
      <vt:lpstr>Gender and Law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SOST 110-050 Introduction to Mass Media</dc:title>
  <dc:creator>Jeff Walters</dc:creator>
  <cp:lastModifiedBy>Jeffrey Walters</cp:lastModifiedBy>
  <cp:revision>255</cp:revision>
  <dcterms:created xsi:type="dcterms:W3CDTF">2014-07-02T13:02:12Z</dcterms:created>
  <dcterms:modified xsi:type="dcterms:W3CDTF">2018-12-05T16:25:45Z</dcterms:modified>
</cp:coreProperties>
</file>