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77" r:id="rId17"/>
    <p:sldId id="278" r:id="rId18"/>
    <p:sldId id="279" r:id="rId19"/>
    <p:sldId id="280" r:id="rId20"/>
    <p:sldId id="28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48"/>
    <p:restoredTop sz="94721"/>
  </p:normalViewPr>
  <p:slideViewPr>
    <p:cSldViewPr snapToGrid="0" snapToObjects="1">
      <p:cViewPr varScale="1">
        <p:scale>
          <a:sx n="65" d="100"/>
          <a:sy n="65" d="100"/>
        </p:scale>
        <p:origin x="21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9/4/19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9/4/19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9/4/19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regina.ca/student/accessibility/index.html" TargetMode="External"/><Relationship Id="rId2" Type="http://schemas.openxmlformats.org/officeDocument/2006/relationships/hyperlink" Target="https://www.uregina.ca/student/ssc/tutoring/writing-support/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C12CF-6C85-5741-A29A-FD3140A9CF09}"/>
              </a:ext>
            </a:extLst>
          </p:cNvPr>
          <p:cNvSpPr>
            <a:spLocks noGrp="1"/>
          </p:cNvSpPr>
          <p:nvPr>
            <p:ph idx="1"/>
          </p:nvPr>
        </p:nvSpPr>
        <p:spPr>
          <a:xfrm>
            <a:off x="1371600" y="323385"/>
            <a:ext cx="9601200" cy="5544015"/>
          </a:xfrm>
        </p:spPr>
        <p:txBody>
          <a:bodyPr>
            <a:normAutofit/>
          </a:bodyPr>
          <a:lstStyle/>
          <a:p>
            <a:r>
              <a:rPr lang="en-US" sz="3600" dirty="0"/>
              <a:t>What is an example of a “World Religion”?</a:t>
            </a:r>
          </a:p>
          <a:p>
            <a:endParaRPr lang="en-US" sz="3600" dirty="0"/>
          </a:p>
          <a:p>
            <a:r>
              <a:rPr lang="en-US" sz="3600" dirty="0"/>
              <a:t>What makes something a “World Religion”?</a:t>
            </a:r>
          </a:p>
          <a:p>
            <a:endParaRPr lang="en-US" sz="3600" dirty="0"/>
          </a:p>
          <a:p>
            <a:r>
              <a:rPr lang="en-US" sz="3600" dirty="0"/>
              <a:t>What makes a “World Religion” different from another way of organizing people into groups (for example, a country)?</a:t>
            </a:r>
          </a:p>
        </p:txBody>
      </p:sp>
    </p:spTree>
    <p:extLst>
      <p:ext uri="{BB962C8B-B14F-4D97-AF65-F5344CB8AC3E}">
        <p14:creationId xmlns:p14="http://schemas.microsoft.com/office/powerpoint/2010/main" val="276962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151A-0B95-CB40-8FC4-F39F6226A6A5}"/>
              </a:ext>
            </a:extLst>
          </p:cNvPr>
          <p:cNvSpPr>
            <a:spLocks noGrp="1"/>
          </p:cNvSpPr>
          <p:nvPr>
            <p:ph type="title"/>
          </p:nvPr>
        </p:nvSpPr>
        <p:spPr/>
        <p:txBody>
          <a:bodyPr/>
          <a:lstStyle/>
          <a:p>
            <a:r>
              <a:rPr lang="en-US" dirty="0"/>
              <a:t>Preparing for Lectures</a:t>
            </a:r>
          </a:p>
        </p:txBody>
      </p:sp>
      <p:sp>
        <p:nvSpPr>
          <p:cNvPr id="3" name="Content Placeholder 2">
            <a:extLst>
              <a:ext uri="{FF2B5EF4-FFF2-40B4-BE49-F238E27FC236}">
                <a16:creationId xmlns:a16="http://schemas.microsoft.com/office/drawing/2014/main" id="{43B5680F-B95B-9D46-8F63-FF853FAF315B}"/>
              </a:ext>
            </a:extLst>
          </p:cNvPr>
          <p:cNvSpPr>
            <a:spLocks noGrp="1"/>
          </p:cNvSpPr>
          <p:nvPr>
            <p:ph idx="1"/>
          </p:nvPr>
        </p:nvSpPr>
        <p:spPr/>
        <p:txBody>
          <a:bodyPr>
            <a:normAutofit/>
          </a:bodyPr>
          <a:lstStyle/>
          <a:p>
            <a:r>
              <a:rPr lang="en-US" sz="3200" dirty="0"/>
              <a:t>The readings will frame the questions we discuss and outline the major ideas we tackle, but lectures will not repeat the readings (so make sure you know them before class starts!)</a:t>
            </a:r>
          </a:p>
          <a:p>
            <a:r>
              <a:rPr lang="en-US" sz="3200" dirty="0"/>
              <a:t>The readings can be difficult and will likely need to be read at least twice</a:t>
            </a:r>
          </a:p>
          <a:p>
            <a:endParaRPr lang="en-US" sz="3200" dirty="0"/>
          </a:p>
        </p:txBody>
      </p:sp>
    </p:spTree>
    <p:extLst>
      <p:ext uri="{BB962C8B-B14F-4D97-AF65-F5344CB8AC3E}">
        <p14:creationId xmlns:p14="http://schemas.microsoft.com/office/powerpoint/2010/main" val="139649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3E8-EAB0-7147-BAB1-8746C78EFF72}"/>
              </a:ext>
            </a:extLst>
          </p:cNvPr>
          <p:cNvSpPr>
            <a:spLocks noGrp="1"/>
          </p:cNvSpPr>
          <p:nvPr>
            <p:ph type="title"/>
          </p:nvPr>
        </p:nvSpPr>
        <p:spPr/>
        <p:txBody>
          <a:bodyPr/>
          <a:lstStyle/>
          <a:p>
            <a:r>
              <a:rPr lang="en-US" dirty="0"/>
              <a:t>In Lecture</a:t>
            </a:r>
          </a:p>
        </p:txBody>
      </p:sp>
      <p:sp>
        <p:nvSpPr>
          <p:cNvPr id="3" name="Content Placeholder 2">
            <a:extLst>
              <a:ext uri="{FF2B5EF4-FFF2-40B4-BE49-F238E27FC236}">
                <a16:creationId xmlns:a16="http://schemas.microsoft.com/office/drawing/2014/main" id="{3E765C29-320B-544A-BC50-94FD84FCCEEA}"/>
              </a:ext>
            </a:extLst>
          </p:cNvPr>
          <p:cNvSpPr>
            <a:spLocks noGrp="1"/>
          </p:cNvSpPr>
          <p:nvPr>
            <p:ph idx="1"/>
          </p:nvPr>
        </p:nvSpPr>
        <p:spPr>
          <a:xfrm>
            <a:off x="1371600" y="1659467"/>
            <a:ext cx="9601200" cy="4639733"/>
          </a:xfrm>
        </p:spPr>
        <p:txBody>
          <a:bodyPr>
            <a:noAutofit/>
          </a:bodyPr>
          <a:lstStyle/>
          <a:p>
            <a:r>
              <a:rPr lang="en-US" sz="3200" dirty="0"/>
              <a:t>I can talk forever, but that’s boring</a:t>
            </a:r>
          </a:p>
          <a:p>
            <a:r>
              <a:rPr lang="en-US" sz="3200" dirty="0"/>
              <a:t>Come to lecture prepared with questions, comments, and a keenness for discussion</a:t>
            </a:r>
          </a:p>
          <a:p>
            <a:r>
              <a:rPr lang="en-US" sz="3200" dirty="0"/>
              <a:t>There will be plenty of time for small discussions, larger group discussions, and classroom discussions</a:t>
            </a:r>
          </a:p>
          <a:p>
            <a:r>
              <a:rPr lang="en-US" sz="3200" dirty="0"/>
              <a:t>Please ensure you are always respectful of your fellow student and don’t speak over anyone, and always keep your tone civil</a:t>
            </a:r>
          </a:p>
          <a:p>
            <a:endParaRPr lang="en-US" sz="3200" dirty="0"/>
          </a:p>
        </p:txBody>
      </p:sp>
    </p:spTree>
    <p:extLst>
      <p:ext uri="{BB962C8B-B14F-4D97-AF65-F5344CB8AC3E}">
        <p14:creationId xmlns:p14="http://schemas.microsoft.com/office/powerpoint/2010/main" val="5912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B038-CAED-6545-B70F-0E548A475CCC}"/>
              </a:ext>
            </a:extLst>
          </p:cNvPr>
          <p:cNvSpPr>
            <a:spLocks noGrp="1"/>
          </p:cNvSpPr>
          <p:nvPr>
            <p:ph type="title"/>
          </p:nvPr>
        </p:nvSpPr>
        <p:spPr/>
        <p:txBody>
          <a:bodyPr/>
          <a:lstStyle/>
          <a:p>
            <a:r>
              <a:rPr lang="en-US" dirty="0"/>
              <a:t>Me</a:t>
            </a:r>
          </a:p>
        </p:txBody>
      </p:sp>
      <p:pic>
        <p:nvPicPr>
          <p:cNvPr id="4" name="Content Placeholder 3">
            <a:extLst>
              <a:ext uri="{FF2B5EF4-FFF2-40B4-BE49-F238E27FC236}">
                <a16:creationId xmlns:a16="http://schemas.microsoft.com/office/drawing/2014/main" id="{84C2C8A5-EAA2-624F-8383-D923895CE3DD}"/>
              </a:ext>
            </a:extLst>
          </p:cNvPr>
          <p:cNvPicPr>
            <a:picLocks noGrp="1" noChangeAspect="1"/>
          </p:cNvPicPr>
          <p:nvPr>
            <p:ph idx="1"/>
          </p:nvPr>
        </p:nvPicPr>
        <p:blipFill>
          <a:blip r:embed="rId2"/>
          <a:srcRect t="21278" b="21278"/>
          <a:stretch>
            <a:fillRect/>
          </a:stretch>
        </p:blipFill>
        <p:spPr>
          <a:xfrm>
            <a:off x="1371600" y="1319043"/>
            <a:ext cx="9448800" cy="5427769"/>
          </a:xfrm>
        </p:spPr>
      </p:pic>
    </p:spTree>
    <p:extLst>
      <p:ext uri="{BB962C8B-B14F-4D97-AF65-F5344CB8AC3E}">
        <p14:creationId xmlns:p14="http://schemas.microsoft.com/office/powerpoint/2010/main" val="219872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9497-983E-AF40-B68D-84F9277C1B4B}"/>
              </a:ext>
            </a:extLst>
          </p:cNvPr>
          <p:cNvSpPr>
            <a:spLocks noGrp="1"/>
          </p:cNvSpPr>
          <p:nvPr>
            <p:ph type="title"/>
          </p:nvPr>
        </p:nvSpPr>
        <p:spPr/>
        <p:txBody>
          <a:bodyPr/>
          <a:lstStyle/>
          <a:p>
            <a:r>
              <a:rPr lang="en-US" dirty="0"/>
              <a:t>But when I’m not curling</a:t>
            </a:r>
          </a:p>
        </p:txBody>
      </p:sp>
      <p:sp>
        <p:nvSpPr>
          <p:cNvPr id="3" name="Content Placeholder 2">
            <a:extLst>
              <a:ext uri="{FF2B5EF4-FFF2-40B4-BE49-F238E27FC236}">
                <a16:creationId xmlns:a16="http://schemas.microsoft.com/office/drawing/2014/main" id="{E8C76B76-50DA-004A-818D-B536E0D91AA3}"/>
              </a:ext>
            </a:extLst>
          </p:cNvPr>
          <p:cNvSpPr>
            <a:spLocks noGrp="1"/>
          </p:cNvSpPr>
          <p:nvPr>
            <p:ph idx="1"/>
          </p:nvPr>
        </p:nvSpPr>
        <p:spPr/>
        <p:txBody>
          <a:bodyPr>
            <a:normAutofit fontScale="92500" lnSpcReduction="10000"/>
          </a:bodyPr>
          <a:lstStyle/>
          <a:p>
            <a:r>
              <a:rPr lang="en-US" sz="3500" dirty="0"/>
              <a:t>Ian Phillip Brown</a:t>
            </a:r>
          </a:p>
          <a:p>
            <a:r>
              <a:rPr lang="en-US" sz="3500" dirty="0"/>
              <a:t>Office</a:t>
            </a:r>
            <a:r>
              <a:rPr lang="en-US" sz="3500"/>
              <a:t>: CL 224</a:t>
            </a:r>
            <a:endParaRPr lang="en-US" sz="3500" dirty="0"/>
          </a:p>
          <a:p>
            <a:r>
              <a:rPr lang="en-US" sz="3500" dirty="0"/>
              <a:t>Email: </a:t>
            </a:r>
            <a:r>
              <a:rPr lang="en-US" sz="3500" dirty="0" err="1"/>
              <a:t>ian.brown@uregina.ca</a:t>
            </a:r>
            <a:endParaRPr lang="en-US" sz="3500" dirty="0"/>
          </a:p>
          <a:p>
            <a:r>
              <a:rPr lang="en-US" sz="3500" dirty="0"/>
              <a:t>Office Hours: </a:t>
            </a:r>
          </a:p>
          <a:p>
            <a:pPr lvl="1"/>
            <a:r>
              <a:rPr lang="en-US" sz="2800" dirty="0"/>
              <a:t>Mondays and Fridays 2:30-4pm</a:t>
            </a:r>
          </a:p>
          <a:p>
            <a:pPr lvl="1"/>
            <a:r>
              <a:rPr lang="en-US" sz="2800" dirty="0"/>
              <a:t>First-come, first served</a:t>
            </a:r>
          </a:p>
          <a:p>
            <a:pPr lvl="1"/>
            <a:r>
              <a:rPr lang="en-US" sz="2800" dirty="0"/>
              <a:t>You can also make an appointment over email</a:t>
            </a:r>
          </a:p>
          <a:p>
            <a:endParaRPr lang="en-US" dirty="0"/>
          </a:p>
        </p:txBody>
      </p:sp>
    </p:spTree>
    <p:extLst>
      <p:ext uri="{BB962C8B-B14F-4D97-AF65-F5344CB8AC3E}">
        <p14:creationId xmlns:p14="http://schemas.microsoft.com/office/powerpoint/2010/main" val="286292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8EA3-3C1E-B441-AAA6-EBD7DD451C03}"/>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5A14579C-572D-A241-8E02-032401A21D1F}"/>
              </a:ext>
            </a:extLst>
          </p:cNvPr>
          <p:cNvSpPr>
            <a:spLocks noGrp="1"/>
          </p:cNvSpPr>
          <p:nvPr>
            <p:ph idx="1"/>
          </p:nvPr>
        </p:nvSpPr>
        <p:spPr>
          <a:xfrm>
            <a:off x="1371600" y="3200401"/>
            <a:ext cx="9601200" cy="1485900"/>
          </a:xfrm>
        </p:spPr>
        <p:txBody>
          <a:bodyPr>
            <a:normAutofit lnSpcReduction="10000"/>
          </a:bodyPr>
          <a:lstStyle/>
          <a:p>
            <a:pPr marL="0" indent="0" algn="ctr">
              <a:buNone/>
            </a:pPr>
            <a:r>
              <a:rPr lang="en-US" sz="9600" b="1" dirty="0"/>
              <a:t>Please Read It!</a:t>
            </a:r>
          </a:p>
          <a:p>
            <a:pPr algn="ctr"/>
            <a:endParaRPr lang="en-US" sz="9600" dirty="0"/>
          </a:p>
        </p:txBody>
      </p:sp>
    </p:spTree>
    <p:extLst>
      <p:ext uri="{BB962C8B-B14F-4D97-AF65-F5344CB8AC3E}">
        <p14:creationId xmlns:p14="http://schemas.microsoft.com/office/powerpoint/2010/main" val="24515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9B8C-3DE7-644A-ABE6-8F0FCFEE2AA5}"/>
              </a:ext>
            </a:extLst>
          </p:cNvPr>
          <p:cNvSpPr>
            <a:spLocks noGrp="1"/>
          </p:cNvSpPr>
          <p:nvPr>
            <p:ph type="title"/>
          </p:nvPr>
        </p:nvSpPr>
        <p:spPr/>
        <p:txBody>
          <a:bodyPr/>
          <a:lstStyle/>
          <a:p>
            <a:r>
              <a:rPr lang="en-US" dirty="0" err="1"/>
              <a:t>URCourses</a:t>
            </a:r>
            <a:endParaRPr lang="en-US" dirty="0"/>
          </a:p>
        </p:txBody>
      </p:sp>
      <p:sp>
        <p:nvSpPr>
          <p:cNvPr id="3" name="Content Placeholder 2">
            <a:extLst>
              <a:ext uri="{FF2B5EF4-FFF2-40B4-BE49-F238E27FC236}">
                <a16:creationId xmlns:a16="http://schemas.microsoft.com/office/drawing/2014/main" id="{4E459E57-864D-174F-B2B1-371AE7B17277}"/>
              </a:ext>
            </a:extLst>
          </p:cNvPr>
          <p:cNvSpPr>
            <a:spLocks noGrp="1"/>
          </p:cNvSpPr>
          <p:nvPr>
            <p:ph idx="1"/>
          </p:nvPr>
        </p:nvSpPr>
        <p:spPr>
          <a:xfrm>
            <a:off x="1371600" y="1337733"/>
            <a:ext cx="9601200" cy="4529667"/>
          </a:xfrm>
        </p:spPr>
        <p:txBody>
          <a:bodyPr>
            <a:normAutofit/>
          </a:bodyPr>
          <a:lstStyle/>
          <a:p>
            <a:r>
              <a:rPr lang="en-US" sz="3200" dirty="0" err="1"/>
              <a:t>URCources</a:t>
            </a:r>
            <a:r>
              <a:rPr lang="en-US" sz="3200" dirty="0"/>
              <a:t> (URC) will host all additional course material and instructions</a:t>
            </a:r>
          </a:p>
          <a:p>
            <a:pPr lvl="1"/>
            <a:r>
              <a:rPr lang="en-US" sz="2800" dirty="0"/>
              <a:t>Additional readings</a:t>
            </a:r>
          </a:p>
          <a:p>
            <a:pPr lvl="1"/>
            <a:r>
              <a:rPr lang="en-US" sz="2800" dirty="0"/>
              <a:t>Assignment instructions and rubrics</a:t>
            </a:r>
          </a:p>
          <a:p>
            <a:pPr lvl="1"/>
            <a:r>
              <a:rPr lang="en-US" sz="2800" dirty="0"/>
              <a:t>Discussion board</a:t>
            </a:r>
          </a:p>
          <a:p>
            <a:pPr lvl="1"/>
            <a:r>
              <a:rPr lang="en-US" sz="2800" dirty="0"/>
              <a:t>PowerPoint</a:t>
            </a:r>
          </a:p>
          <a:p>
            <a:r>
              <a:rPr lang="en-US" sz="3200" dirty="0"/>
              <a:t>Please submit all assignments through the assignment section of URC </a:t>
            </a:r>
            <a:r>
              <a:rPr lang="en-US" sz="3200" b="1" dirty="0"/>
              <a:t>AS WELL AS </a:t>
            </a:r>
            <a:r>
              <a:rPr lang="en-US" sz="3200" dirty="0"/>
              <a:t>through Turn It In (TII)</a:t>
            </a:r>
          </a:p>
          <a:p>
            <a:endParaRPr lang="en-US" sz="3200" dirty="0"/>
          </a:p>
          <a:p>
            <a:endParaRPr lang="en-US" dirty="0"/>
          </a:p>
        </p:txBody>
      </p:sp>
    </p:spTree>
    <p:extLst>
      <p:ext uri="{BB962C8B-B14F-4D97-AF65-F5344CB8AC3E}">
        <p14:creationId xmlns:p14="http://schemas.microsoft.com/office/powerpoint/2010/main" val="8738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C950-D507-094F-A1A4-F7979BA0283E}"/>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8432E470-A8B4-E544-87E4-55CFFC7990AE}"/>
              </a:ext>
            </a:extLst>
          </p:cNvPr>
          <p:cNvSpPr>
            <a:spLocks noGrp="1"/>
          </p:cNvSpPr>
          <p:nvPr>
            <p:ph idx="1"/>
          </p:nvPr>
        </p:nvSpPr>
        <p:spPr/>
        <p:txBody>
          <a:bodyPr>
            <a:normAutofit/>
          </a:bodyPr>
          <a:lstStyle/>
          <a:p>
            <a:r>
              <a:rPr lang="en-US" sz="3200" dirty="0"/>
              <a:t>Must be submitted to </a:t>
            </a:r>
            <a:r>
              <a:rPr lang="en-US" sz="3200" b="1" i="1" dirty="0"/>
              <a:t>BOTH</a:t>
            </a:r>
            <a:r>
              <a:rPr lang="en-US" sz="3200" dirty="0"/>
              <a:t> URC </a:t>
            </a:r>
            <a:r>
              <a:rPr lang="en-US" sz="3200" b="1" i="1" dirty="0"/>
              <a:t>AND</a:t>
            </a:r>
            <a:r>
              <a:rPr lang="en-US" sz="3200" dirty="0"/>
              <a:t> TII</a:t>
            </a:r>
          </a:p>
          <a:p>
            <a:r>
              <a:rPr lang="en-US" sz="3200" dirty="0"/>
              <a:t>Must be submitted by 11:59pm</a:t>
            </a:r>
          </a:p>
          <a:p>
            <a:r>
              <a:rPr lang="en-US" sz="3200" dirty="0"/>
              <a:t>Late penalty 5% per day</a:t>
            </a:r>
          </a:p>
          <a:p>
            <a:r>
              <a:rPr lang="en-US" sz="3200" dirty="0"/>
              <a:t>Do not email me your assignment</a:t>
            </a:r>
          </a:p>
        </p:txBody>
      </p:sp>
    </p:spTree>
    <p:extLst>
      <p:ext uri="{BB962C8B-B14F-4D97-AF65-F5344CB8AC3E}">
        <p14:creationId xmlns:p14="http://schemas.microsoft.com/office/powerpoint/2010/main" val="160136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4C0E-4189-9D4B-9352-881795FBC8B9}"/>
              </a:ext>
            </a:extLst>
          </p:cNvPr>
          <p:cNvSpPr>
            <a:spLocks noGrp="1"/>
          </p:cNvSpPr>
          <p:nvPr>
            <p:ph type="title"/>
          </p:nvPr>
        </p:nvSpPr>
        <p:spPr/>
        <p:txBody>
          <a:bodyPr/>
          <a:lstStyle/>
          <a:p>
            <a:r>
              <a:rPr lang="en-US" dirty="0"/>
              <a:t>Email Policy</a:t>
            </a:r>
          </a:p>
        </p:txBody>
      </p:sp>
      <p:sp>
        <p:nvSpPr>
          <p:cNvPr id="3" name="Content Placeholder 2">
            <a:extLst>
              <a:ext uri="{FF2B5EF4-FFF2-40B4-BE49-F238E27FC236}">
                <a16:creationId xmlns:a16="http://schemas.microsoft.com/office/drawing/2014/main" id="{3C7D8F7F-BCB5-E146-9A38-40C72A4ECB0A}"/>
              </a:ext>
            </a:extLst>
          </p:cNvPr>
          <p:cNvSpPr>
            <a:spLocks noGrp="1"/>
          </p:cNvSpPr>
          <p:nvPr>
            <p:ph idx="1"/>
          </p:nvPr>
        </p:nvSpPr>
        <p:spPr/>
        <p:txBody>
          <a:bodyPr>
            <a:normAutofit/>
          </a:bodyPr>
          <a:lstStyle/>
          <a:p>
            <a:r>
              <a:rPr lang="en-US" sz="3200" dirty="0"/>
              <a:t>Be polite and professional</a:t>
            </a:r>
          </a:p>
          <a:p>
            <a:pPr lvl="1"/>
            <a:r>
              <a:rPr lang="en-US" sz="3200" dirty="0"/>
              <a:t>“Dear Ian” or “Dear Mr. Brown”</a:t>
            </a:r>
          </a:p>
          <a:p>
            <a:pPr lvl="1"/>
            <a:r>
              <a:rPr lang="en-US" sz="3200" dirty="0"/>
              <a:t>NOT “hey prof”</a:t>
            </a:r>
          </a:p>
          <a:p>
            <a:r>
              <a:rPr lang="en-US" sz="3200" dirty="0"/>
              <a:t>Check syllabus first</a:t>
            </a:r>
          </a:p>
          <a:p>
            <a:r>
              <a:rPr lang="en-US" sz="3200" dirty="0"/>
              <a:t>Send emails from your U of R account</a:t>
            </a:r>
          </a:p>
          <a:p>
            <a:r>
              <a:rPr lang="en-US" sz="3200" dirty="0"/>
              <a:t>Allow 1-2 business days for a reply</a:t>
            </a:r>
          </a:p>
        </p:txBody>
      </p:sp>
    </p:spTree>
    <p:extLst>
      <p:ext uri="{BB962C8B-B14F-4D97-AF65-F5344CB8AC3E}">
        <p14:creationId xmlns:p14="http://schemas.microsoft.com/office/powerpoint/2010/main" val="179439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4830-72CE-1D41-A984-5F6E7BE917E7}"/>
              </a:ext>
            </a:extLst>
          </p:cNvPr>
          <p:cNvSpPr>
            <a:spLocks noGrp="1"/>
          </p:cNvSpPr>
          <p:nvPr>
            <p:ph type="title"/>
          </p:nvPr>
        </p:nvSpPr>
        <p:spPr/>
        <p:txBody>
          <a:bodyPr/>
          <a:lstStyle/>
          <a:p>
            <a:r>
              <a:rPr lang="en-US" dirty="0"/>
              <a:t>Academic Misconduct</a:t>
            </a:r>
          </a:p>
        </p:txBody>
      </p:sp>
      <p:sp>
        <p:nvSpPr>
          <p:cNvPr id="3" name="Content Placeholder 2">
            <a:extLst>
              <a:ext uri="{FF2B5EF4-FFF2-40B4-BE49-F238E27FC236}">
                <a16:creationId xmlns:a16="http://schemas.microsoft.com/office/drawing/2014/main" id="{9B46C9EF-C8CE-4A4B-A72A-B183752C8E8F}"/>
              </a:ext>
            </a:extLst>
          </p:cNvPr>
          <p:cNvSpPr>
            <a:spLocks noGrp="1"/>
          </p:cNvSpPr>
          <p:nvPr>
            <p:ph idx="1"/>
          </p:nvPr>
        </p:nvSpPr>
        <p:spPr/>
        <p:txBody>
          <a:bodyPr>
            <a:normAutofit/>
          </a:bodyPr>
          <a:lstStyle/>
          <a:p>
            <a:r>
              <a:rPr lang="en-US" sz="3200" dirty="0"/>
              <a:t>It is your responsibility to familiarize yourself with the definition of Academic Misconduct in the Undergraduate Calendar (see link in syllabus)</a:t>
            </a:r>
          </a:p>
        </p:txBody>
      </p:sp>
    </p:spTree>
    <p:extLst>
      <p:ext uri="{BB962C8B-B14F-4D97-AF65-F5344CB8AC3E}">
        <p14:creationId xmlns:p14="http://schemas.microsoft.com/office/powerpoint/2010/main" val="103447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5954-F03D-D54F-8834-9430FB8C172E}"/>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335164D9-641B-7E44-A9BB-7BD5356C8F87}"/>
              </a:ext>
            </a:extLst>
          </p:cNvPr>
          <p:cNvSpPr>
            <a:spLocks noGrp="1"/>
          </p:cNvSpPr>
          <p:nvPr>
            <p:ph idx="1"/>
          </p:nvPr>
        </p:nvSpPr>
        <p:spPr/>
        <p:txBody>
          <a:bodyPr>
            <a:normAutofit/>
          </a:bodyPr>
          <a:lstStyle/>
          <a:p>
            <a:r>
              <a:rPr lang="en-US" sz="3200" dirty="0"/>
              <a:t>We will follow the syllabus unless otherwise noted</a:t>
            </a:r>
          </a:p>
          <a:p>
            <a:r>
              <a:rPr lang="en-US" sz="3200" dirty="0"/>
              <a:t>Each class has a topic and reading associated with it</a:t>
            </a:r>
          </a:p>
          <a:p>
            <a:r>
              <a:rPr lang="en-US" sz="3200" dirty="0"/>
              <a:t>Please note that Dr. Yuan Ren will be lecturing on Confucianism, Daoism, and the first two classes on Hinduism</a:t>
            </a:r>
          </a:p>
        </p:txBody>
      </p:sp>
    </p:spTree>
    <p:extLst>
      <p:ext uri="{BB962C8B-B14F-4D97-AF65-F5344CB8AC3E}">
        <p14:creationId xmlns:p14="http://schemas.microsoft.com/office/powerpoint/2010/main" val="190652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5C7E-504B-C840-843E-BF8B30D3C917}"/>
              </a:ext>
            </a:extLst>
          </p:cNvPr>
          <p:cNvSpPr>
            <a:spLocks noGrp="1"/>
          </p:cNvSpPr>
          <p:nvPr>
            <p:ph type="ctrTitle"/>
          </p:nvPr>
        </p:nvSpPr>
        <p:spPr/>
        <p:txBody>
          <a:bodyPr/>
          <a:lstStyle/>
          <a:p>
            <a:r>
              <a:rPr lang="en-US" dirty="0"/>
              <a:t>WELCOME TO </a:t>
            </a:r>
            <a:br>
              <a:rPr lang="en-US" dirty="0"/>
            </a:br>
            <a:r>
              <a:rPr lang="en-US" dirty="0"/>
              <a:t>RLST 100!</a:t>
            </a:r>
          </a:p>
        </p:txBody>
      </p:sp>
      <p:sp>
        <p:nvSpPr>
          <p:cNvPr id="3" name="Subtitle 2">
            <a:extLst>
              <a:ext uri="{FF2B5EF4-FFF2-40B4-BE49-F238E27FC236}">
                <a16:creationId xmlns:a16="http://schemas.microsoft.com/office/drawing/2014/main" id="{1B1CC864-1C23-4344-8B8B-6485D354CE67}"/>
              </a:ext>
            </a:extLst>
          </p:cNvPr>
          <p:cNvSpPr>
            <a:spLocks noGrp="1"/>
          </p:cNvSpPr>
          <p:nvPr>
            <p:ph type="subTitle" idx="1"/>
          </p:nvPr>
        </p:nvSpPr>
        <p:spPr/>
        <p:txBody>
          <a:bodyPr/>
          <a:lstStyle/>
          <a:p>
            <a:r>
              <a:rPr lang="en-US" dirty="0"/>
              <a:t>OVERVIEW OF THE COURSE</a:t>
            </a:r>
          </a:p>
        </p:txBody>
      </p:sp>
    </p:spTree>
    <p:extLst>
      <p:ext uri="{BB962C8B-B14F-4D97-AF65-F5344CB8AC3E}">
        <p14:creationId xmlns:p14="http://schemas.microsoft.com/office/powerpoint/2010/main" val="4018564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9B1F-F270-AA4E-A447-EA6708B7C427}"/>
              </a:ext>
            </a:extLst>
          </p:cNvPr>
          <p:cNvSpPr>
            <a:spLocks noGrp="1"/>
          </p:cNvSpPr>
          <p:nvPr>
            <p:ph type="title"/>
          </p:nvPr>
        </p:nvSpPr>
        <p:spPr/>
        <p:txBody>
          <a:bodyPr/>
          <a:lstStyle/>
          <a:p>
            <a:r>
              <a:rPr lang="en-US" dirty="0"/>
              <a:t>Required Texts</a:t>
            </a:r>
          </a:p>
        </p:txBody>
      </p:sp>
      <p:sp>
        <p:nvSpPr>
          <p:cNvPr id="3" name="Content Placeholder 2">
            <a:extLst>
              <a:ext uri="{FF2B5EF4-FFF2-40B4-BE49-F238E27FC236}">
                <a16:creationId xmlns:a16="http://schemas.microsoft.com/office/drawing/2014/main" id="{5F12D0F7-C4CA-B14A-9956-50C9DE0B6461}"/>
              </a:ext>
            </a:extLst>
          </p:cNvPr>
          <p:cNvSpPr>
            <a:spLocks noGrp="1"/>
          </p:cNvSpPr>
          <p:nvPr>
            <p:ph idx="1"/>
          </p:nvPr>
        </p:nvSpPr>
        <p:spPr/>
        <p:txBody>
          <a:bodyPr>
            <a:normAutofit/>
          </a:bodyPr>
          <a:lstStyle/>
          <a:p>
            <a:r>
              <a:rPr lang="en-US" sz="3200" i="1" dirty="0"/>
              <a:t>Introduction to Religious Studies (fifth edition)</a:t>
            </a:r>
            <a:r>
              <a:rPr lang="en-US" sz="3200" dirty="0"/>
              <a:t>, edited by Kevin Bond</a:t>
            </a:r>
          </a:p>
          <a:p>
            <a:pPr lvl="1"/>
            <a:r>
              <a:rPr lang="en-US" sz="3200" i="1" dirty="0"/>
              <a:t>Available for purchase in the bookstore</a:t>
            </a:r>
          </a:p>
          <a:p>
            <a:r>
              <a:rPr lang="en-US" sz="3200" i="1" dirty="0"/>
              <a:t>All other readings will be posted to URC</a:t>
            </a:r>
          </a:p>
        </p:txBody>
      </p:sp>
    </p:spTree>
    <p:extLst>
      <p:ext uri="{BB962C8B-B14F-4D97-AF65-F5344CB8AC3E}">
        <p14:creationId xmlns:p14="http://schemas.microsoft.com/office/powerpoint/2010/main" val="42638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3D5B-55DA-0C40-A162-7E7E2DDCC050}"/>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A97BF6D0-5013-6641-A056-1317BD6BE57D}"/>
              </a:ext>
            </a:extLst>
          </p:cNvPr>
          <p:cNvSpPr>
            <a:spLocks noGrp="1"/>
          </p:cNvSpPr>
          <p:nvPr>
            <p:ph idx="1"/>
          </p:nvPr>
        </p:nvSpPr>
        <p:spPr/>
        <p:txBody>
          <a:bodyPr/>
          <a:lstStyle/>
          <a:p>
            <a:r>
              <a:rPr lang="en-US" sz="3200" dirty="0"/>
              <a:t>Based on performance, not a curve</a:t>
            </a:r>
          </a:p>
          <a:p>
            <a:r>
              <a:rPr lang="en-US" sz="3200" dirty="0"/>
              <a:t>Everyone starts at 0 and earns grades</a:t>
            </a:r>
          </a:p>
          <a:p>
            <a:r>
              <a:rPr lang="en-US" sz="3200" dirty="0"/>
              <a:t>My expectations are laid out clearly in assignment instructions and grading rubrics</a:t>
            </a:r>
          </a:p>
          <a:p>
            <a:endParaRPr lang="en-US" dirty="0"/>
          </a:p>
        </p:txBody>
      </p:sp>
    </p:spTree>
    <p:extLst>
      <p:ext uri="{BB962C8B-B14F-4D97-AF65-F5344CB8AC3E}">
        <p14:creationId xmlns:p14="http://schemas.microsoft.com/office/powerpoint/2010/main" val="6420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3629-B5F0-A142-B5C4-9781F2C832EE}"/>
              </a:ext>
            </a:extLst>
          </p:cNvPr>
          <p:cNvSpPr>
            <a:spLocks noGrp="1"/>
          </p:cNvSpPr>
          <p:nvPr>
            <p:ph type="title"/>
          </p:nvPr>
        </p:nvSpPr>
        <p:spPr/>
        <p:txBody>
          <a:bodyPr/>
          <a:lstStyle/>
          <a:p>
            <a:r>
              <a:rPr lang="en-US" dirty="0"/>
              <a:t>Grading: Nuts and Bolts</a:t>
            </a:r>
          </a:p>
        </p:txBody>
      </p:sp>
      <p:sp>
        <p:nvSpPr>
          <p:cNvPr id="3" name="Content Placeholder 2">
            <a:extLst>
              <a:ext uri="{FF2B5EF4-FFF2-40B4-BE49-F238E27FC236}">
                <a16:creationId xmlns:a16="http://schemas.microsoft.com/office/drawing/2014/main" id="{D5BFA303-6316-9F4C-A3EF-A9E466788378}"/>
              </a:ext>
            </a:extLst>
          </p:cNvPr>
          <p:cNvSpPr>
            <a:spLocks noGrp="1"/>
          </p:cNvSpPr>
          <p:nvPr>
            <p:ph idx="1"/>
          </p:nvPr>
        </p:nvSpPr>
        <p:spPr/>
        <p:txBody>
          <a:bodyPr>
            <a:normAutofit/>
          </a:bodyPr>
          <a:lstStyle/>
          <a:p>
            <a:r>
              <a:rPr lang="en-US" sz="3200" dirty="0"/>
              <a:t>Quizzes					20%</a:t>
            </a:r>
          </a:p>
          <a:p>
            <a:r>
              <a:rPr lang="en-US" sz="3200" dirty="0"/>
              <a:t>Field Research Assignment	40%</a:t>
            </a:r>
          </a:p>
          <a:p>
            <a:pPr lvl="1"/>
            <a:r>
              <a:rPr lang="en-US" sz="3200" dirty="0"/>
              <a:t>More in this in a second</a:t>
            </a:r>
          </a:p>
          <a:p>
            <a:r>
              <a:rPr lang="en-US" sz="3200" dirty="0"/>
              <a:t>Final Exam				40%</a:t>
            </a:r>
          </a:p>
        </p:txBody>
      </p:sp>
    </p:spTree>
    <p:extLst>
      <p:ext uri="{BB962C8B-B14F-4D97-AF65-F5344CB8AC3E}">
        <p14:creationId xmlns:p14="http://schemas.microsoft.com/office/powerpoint/2010/main" val="86402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E1AC-38F9-C24E-B10C-CCAEE4CA639F}"/>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D1241C02-5049-2140-9DE6-BD3271EAD463}"/>
              </a:ext>
            </a:extLst>
          </p:cNvPr>
          <p:cNvSpPr>
            <a:spLocks noGrp="1"/>
          </p:cNvSpPr>
          <p:nvPr>
            <p:ph idx="1"/>
          </p:nvPr>
        </p:nvSpPr>
        <p:spPr/>
        <p:txBody>
          <a:bodyPr>
            <a:normAutofit/>
          </a:bodyPr>
          <a:lstStyle/>
          <a:p>
            <a:r>
              <a:rPr lang="en-US" sz="3200" dirty="0"/>
              <a:t>First university class ever?? YAY!</a:t>
            </a:r>
          </a:p>
          <a:p>
            <a:r>
              <a:rPr lang="en-US" sz="3200" dirty="0"/>
              <a:t>First Religious Studies class? Also yay!</a:t>
            </a:r>
          </a:p>
          <a:p>
            <a:r>
              <a:rPr lang="en-US" sz="3200" dirty="0"/>
              <a:t>New To Regina?</a:t>
            </a:r>
          </a:p>
          <a:p>
            <a:r>
              <a:rPr lang="en-US" sz="3200" dirty="0"/>
              <a:t>New to Canada?</a:t>
            </a:r>
          </a:p>
          <a:p>
            <a:r>
              <a:rPr lang="en-US" sz="3200" dirty="0"/>
              <a:t>New to North America?</a:t>
            </a:r>
          </a:p>
        </p:txBody>
      </p:sp>
    </p:spTree>
    <p:extLst>
      <p:ext uri="{BB962C8B-B14F-4D97-AF65-F5344CB8AC3E}">
        <p14:creationId xmlns:p14="http://schemas.microsoft.com/office/powerpoint/2010/main" val="225659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8047-CE5F-2747-ABF5-C78B9334F74A}"/>
              </a:ext>
            </a:extLst>
          </p:cNvPr>
          <p:cNvSpPr>
            <a:spLocks noGrp="1"/>
          </p:cNvSpPr>
          <p:nvPr>
            <p:ph type="title"/>
          </p:nvPr>
        </p:nvSpPr>
        <p:spPr/>
        <p:txBody>
          <a:bodyPr/>
          <a:lstStyle/>
          <a:p>
            <a:r>
              <a:rPr lang="en-US" dirty="0"/>
              <a:t>Welcome (again!)</a:t>
            </a:r>
          </a:p>
        </p:txBody>
      </p:sp>
      <p:sp>
        <p:nvSpPr>
          <p:cNvPr id="3" name="Content Placeholder 2">
            <a:extLst>
              <a:ext uri="{FF2B5EF4-FFF2-40B4-BE49-F238E27FC236}">
                <a16:creationId xmlns:a16="http://schemas.microsoft.com/office/drawing/2014/main" id="{9535A16F-ED28-0C43-A441-95102FB8CDED}"/>
              </a:ext>
            </a:extLst>
          </p:cNvPr>
          <p:cNvSpPr>
            <a:spLocks noGrp="1"/>
          </p:cNvSpPr>
          <p:nvPr>
            <p:ph idx="1"/>
          </p:nvPr>
        </p:nvSpPr>
        <p:spPr/>
        <p:txBody>
          <a:bodyPr/>
          <a:lstStyle/>
          <a:p>
            <a:endParaRPr lang="en-US" dirty="0"/>
          </a:p>
          <a:p>
            <a:r>
              <a:rPr lang="en-US" sz="3200" dirty="0"/>
              <a:t>Excited? (me too!)</a:t>
            </a:r>
          </a:p>
          <a:p>
            <a:r>
              <a:rPr lang="en-US" sz="3200" dirty="0"/>
              <a:t>Anxious? (me too!)</a:t>
            </a:r>
          </a:p>
          <a:p>
            <a:r>
              <a:rPr lang="en-US" sz="3200" dirty="0"/>
              <a:t>Indifferent? (we’ll fix that!)</a:t>
            </a:r>
          </a:p>
          <a:p>
            <a:r>
              <a:rPr lang="en-US" sz="3200" dirty="0"/>
              <a:t>Learning vs. Grading</a:t>
            </a:r>
          </a:p>
        </p:txBody>
      </p:sp>
    </p:spTree>
    <p:extLst>
      <p:ext uri="{BB962C8B-B14F-4D97-AF65-F5344CB8AC3E}">
        <p14:creationId xmlns:p14="http://schemas.microsoft.com/office/powerpoint/2010/main" val="129569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179A-6DCA-0A4B-B575-A279FC6FEF2B}"/>
              </a:ext>
            </a:extLst>
          </p:cNvPr>
          <p:cNvSpPr>
            <a:spLocks noGrp="1"/>
          </p:cNvSpPr>
          <p:nvPr>
            <p:ph type="title"/>
          </p:nvPr>
        </p:nvSpPr>
        <p:spPr/>
        <p:txBody>
          <a:bodyPr/>
          <a:lstStyle/>
          <a:p>
            <a:r>
              <a:rPr lang="en-US" dirty="0"/>
              <a:t>Support (Official)</a:t>
            </a:r>
          </a:p>
        </p:txBody>
      </p:sp>
      <p:sp>
        <p:nvSpPr>
          <p:cNvPr id="3" name="Content Placeholder 2">
            <a:extLst>
              <a:ext uri="{FF2B5EF4-FFF2-40B4-BE49-F238E27FC236}">
                <a16:creationId xmlns:a16="http://schemas.microsoft.com/office/drawing/2014/main" id="{AF80123D-1FDA-3149-B33A-75A81D399DD4}"/>
              </a:ext>
            </a:extLst>
          </p:cNvPr>
          <p:cNvSpPr>
            <a:spLocks noGrp="1"/>
          </p:cNvSpPr>
          <p:nvPr>
            <p:ph idx="1"/>
          </p:nvPr>
        </p:nvSpPr>
        <p:spPr/>
        <p:txBody>
          <a:bodyPr>
            <a:normAutofit fontScale="92500" lnSpcReduction="20000"/>
          </a:bodyPr>
          <a:lstStyle/>
          <a:p>
            <a:endParaRPr lang="en-US" sz="3200" dirty="0">
              <a:solidFill>
                <a:schemeClr val="tx1"/>
              </a:solidFill>
            </a:endParaRPr>
          </a:p>
          <a:p>
            <a:r>
              <a:rPr lang="en-US" sz="3200" dirty="0">
                <a:solidFill>
                  <a:schemeClr val="tx1"/>
                </a:solidFill>
              </a:rPr>
              <a:t>Writing Services</a:t>
            </a:r>
          </a:p>
          <a:p>
            <a:pPr lvl="1"/>
            <a:r>
              <a:rPr lang="en-US" sz="3200" i="0" u="sng" dirty="0">
                <a:solidFill>
                  <a:schemeClr val="tx1"/>
                </a:solidFill>
                <a:hlinkClick r:id="rId2">
                  <a:extLst>
                    <a:ext uri="{A12FA001-AC4F-418D-AE19-62706E023703}">
                      <ahyp:hlinkClr xmlns:ahyp="http://schemas.microsoft.com/office/drawing/2018/hyperlinkcolor" val="tx"/>
                    </a:ext>
                  </a:extLst>
                </a:hlinkClick>
              </a:rPr>
              <a:t>https://www.uregina.ca/student/ssc/tutoring/writing-support/index.html</a:t>
            </a:r>
            <a:r>
              <a:rPr lang="en-CA" sz="3200" i="0" dirty="0">
                <a:solidFill>
                  <a:schemeClr val="tx1"/>
                </a:solidFill>
              </a:rPr>
              <a:t> </a:t>
            </a:r>
            <a:endParaRPr lang="en-US" sz="3200" i="0" dirty="0">
              <a:solidFill>
                <a:schemeClr val="tx1"/>
              </a:solidFill>
            </a:endParaRPr>
          </a:p>
          <a:p>
            <a:endParaRPr lang="en-US" sz="3200" dirty="0">
              <a:solidFill>
                <a:schemeClr val="tx1"/>
              </a:solidFill>
            </a:endParaRPr>
          </a:p>
          <a:p>
            <a:r>
              <a:rPr lang="en-US" sz="3200" dirty="0">
                <a:solidFill>
                  <a:schemeClr val="tx1"/>
                </a:solidFill>
              </a:rPr>
              <a:t>Centre for Student Accessibility</a:t>
            </a:r>
          </a:p>
          <a:p>
            <a:pPr lvl="1"/>
            <a:r>
              <a:rPr lang="en-US" sz="3200" i="0" u="sng" dirty="0">
                <a:solidFill>
                  <a:schemeClr val="tx1"/>
                </a:solidFill>
                <a:hlinkClick r:id="rId3">
                  <a:extLst>
                    <a:ext uri="{A12FA001-AC4F-418D-AE19-62706E023703}">
                      <ahyp:hlinkClr xmlns:ahyp="http://schemas.microsoft.com/office/drawing/2018/hyperlinkcolor" val="tx"/>
                    </a:ext>
                  </a:extLst>
                </a:hlinkClick>
              </a:rPr>
              <a:t>https://www.uregina.ca/student/accessibility/index.html</a:t>
            </a:r>
            <a:r>
              <a:rPr lang="en-CA" sz="3200" i="0" dirty="0">
                <a:solidFill>
                  <a:schemeClr val="tx1"/>
                </a:solidFill>
              </a:rPr>
              <a:t> </a:t>
            </a:r>
          </a:p>
          <a:p>
            <a:pPr marL="530352" lvl="1" indent="0">
              <a:buNone/>
            </a:pPr>
            <a:endParaRPr lang="en-CA" dirty="0"/>
          </a:p>
        </p:txBody>
      </p:sp>
    </p:spTree>
    <p:extLst>
      <p:ext uri="{BB962C8B-B14F-4D97-AF65-F5344CB8AC3E}">
        <p14:creationId xmlns:p14="http://schemas.microsoft.com/office/powerpoint/2010/main" val="392825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688B-5502-6340-B723-DB99FA9A08FD}"/>
              </a:ext>
            </a:extLst>
          </p:cNvPr>
          <p:cNvSpPr>
            <a:spLocks noGrp="1"/>
          </p:cNvSpPr>
          <p:nvPr>
            <p:ph type="title"/>
          </p:nvPr>
        </p:nvSpPr>
        <p:spPr/>
        <p:txBody>
          <a:bodyPr/>
          <a:lstStyle/>
          <a:p>
            <a:r>
              <a:rPr lang="en-US" dirty="0"/>
              <a:t>Support (Unofficial)</a:t>
            </a:r>
          </a:p>
        </p:txBody>
      </p:sp>
      <p:sp>
        <p:nvSpPr>
          <p:cNvPr id="3" name="Content Placeholder 2">
            <a:extLst>
              <a:ext uri="{FF2B5EF4-FFF2-40B4-BE49-F238E27FC236}">
                <a16:creationId xmlns:a16="http://schemas.microsoft.com/office/drawing/2014/main" id="{D1AA1887-7E24-B247-87A2-5628BBCE1A48}"/>
              </a:ext>
            </a:extLst>
          </p:cNvPr>
          <p:cNvSpPr>
            <a:spLocks noGrp="1"/>
          </p:cNvSpPr>
          <p:nvPr>
            <p:ph idx="1"/>
          </p:nvPr>
        </p:nvSpPr>
        <p:spPr/>
        <p:txBody>
          <a:bodyPr>
            <a:normAutofit/>
          </a:bodyPr>
          <a:lstStyle/>
          <a:p>
            <a:endParaRPr lang="en-US" sz="3200" dirty="0"/>
          </a:p>
          <a:p>
            <a:r>
              <a:rPr lang="en-US" sz="3200" dirty="0"/>
              <a:t>Your fellow students</a:t>
            </a:r>
          </a:p>
          <a:p>
            <a:endParaRPr lang="en-US" sz="3200" dirty="0"/>
          </a:p>
          <a:p>
            <a:r>
              <a:rPr lang="en-US" sz="3200" dirty="0"/>
              <a:t>Me!</a:t>
            </a:r>
          </a:p>
          <a:p>
            <a:pPr marL="0" indent="0">
              <a:buNone/>
            </a:pPr>
            <a:endParaRPr lang="en-US" sz="3200" dirty="0"/>
          </a:p>
        </p:txBody>
      </p:sp>
    </p:spTree>
    <p:extLst>
      <p:ext uri="{BB962C8B-B14F-4D97-AF65-F5344CB8AC3E}">
        <p14:creationId xmlns:p14="http://schemas.microsoft.com/office/powerpoint/2010/main" val="219486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7F33-DA5E-8942-A330-F9663F4DA4B7}"/>
              </a:ext>
            </a:extLst>
          </p:cNvPr>
          <p:cNvSpPr>
            <a:spLocks noGrp="1"/>
          </p:cNvSpPr>
          <p:nvPr>
            <p:ph type="title"/>
          </p:nvPr>
        </p:nvSpPr>
        <p:spPr/>
        <p:txBody>
          <a:bodyPr/>
          <a:lstStyle/>
          <a:p>
            <a:r>
              <a:rPr lang="en-US" dirty="0"/>
              <a:t>Our Classroom</a:t>
            </a:r>
          </a:p>
        </p:txBody>
      </p:sp>
      <p:sp>
        <p:nvSpPr>
          <p:cNvPr id="3" name="Content Placeholder 2">
            <a:extLst>
              <a:ext uri="{FF2B5EF4-FFF2-40B4-BE49-F238E27FC236}">
                <a16:creationId xmlns:a16="http://schemas.microsoft.com/office/drawing/2014/main" id="{3F2A9B4C-CDCB-5E45-9F8E-D0EC7EDFB769}"/>
              </a:ext>
            </a:extLst>
          </p:cNvPr>
          <p:cNvSpPr>
            <a:spLocks noGrp="1"/>
          </p:cNvSpPr>
          <p:nvPr>
            <p:ph idx="1"/>
          </p:nvPr>
        </p:nvSpPr>
        <p:spPr/>
        <p:txBody>
          <a:bodyPr>
            <a:noAutofit/>
          </a:bodyPr>
          <a:lstStyle/>
          <a:p>
            <a:r>
              <a:rPr lang="en-US" sz="3200" dirty="0"/>
              <a:t>No cell phones!!!</a:t>
            </a:r>
          </a:p>
          <a:p>
            <a:r>
              <a:rPr lang="en-US" sz="3200" dirty="0"/>
              <a:t>Bring discussions forward in the form of questions or comments</a:t>
            </a:r>
          </a:p>
          <a:p>
            <a:r>
              <a:rPr lang="en-US" sz="3200" dirty="0"/>
              <a:t>Laptops and tablets are permitted, but using them for anything but notetaking or readings will result in me asking you to leave</a:t>
            </a:r>
          </a:p>
        </p:txBody>
      </p:sp>
    </p:spTree>
    <p:extLst>
      <p:ext uri="{BB962C8B-B14F-4D97-AF65-F5344CB8AC3E}">
        <p14:creationId xmlns:p14="http://schemas.microsoft.com/office/powerpoint/2010/main" val="319494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4485-7D32-2F44-9207-2247FB567CA7}"/>
              </a:ext>
            </a:extLst>
          </p:cNvPr>
          <p:cNvSpPr>
            <a:spLocks noGrp="1"/>
          </p:cNvSpPr>
          <p:nvPr>
            <p:ph type="title"/>
          </p:nvPr>
        </p:nvSpPr>
        <p:spPr>
          <a:xfrm>
            <a:off x="1371600" y="685800"/>
            <a:ext cx="9601200" cy="1329267"/>
          </a:xfrm>
        </p:spPr>
        <p:txBody>
          <a:bodyPr/>
          <a:lstStyle/>
          <a:p>
            <a:r>
              <a:rPr lang="en-US" dirty="0"/>
              <a:t>Taking Notes</a:t>
            </a:r>
          </a:p>
        </p:txBody>
      </p:sp>
      <p:sp>
        <p:nvSpPr>
          <p:cNvPr id="3" name="Content Placeholder 2">
            <a:extLst>
              <a:ext uri="{FF2B5EF4-FFF2-40B4-BE49-F238E27FC236}">
                <a16:creationId xmlns:a16="http://schemas.microsoft.com/office/drawing/2014/main" id="{324F61B2-D5F9-DB42-AE9F-D23B02220507}"/>
              </a:ext>
            </a:extLst>
          </p:cNvPr>
          <p:cNvSpPr>
            <a:spLocks noGrp="1"/>
          </p:cNvSpPr>
          <p:nvPr>
            <p:ph idx="1"/>
          </p:nvPr>
        </p:nvSpPr>
        <p:spPr>
          <a:xfrm>
            <a:off x="1371600" y="1642533"/>
            <a:ext cx="9601200" cy="4978400"/>
          </a:xfrm>
        </p:spPr>
        <p:txBody>
          <a:bodyPr>
            <a:normAutofit/>
          </a:bodyPr>
          <a:lstStyle/>
          <a:p>
            <a:r>
              <a:rPr lang="en-US" sz="3200" dirty="0"/>
              <a:t>All slides are posted on </a:t>
            </a:r>
            <a:r>
              <a:rPr lang="en-US" sz="3200" b="1" dirty="0" err="1"/>
              <a:t>URCourses</a:t>
            </a:r>
            <a:r>
              <a:rPr lang="en-US" sz="3200" dirty="0"/>
              <a:t> after class</a:t>
            </a:r>
          </a:p>
          <a:p>
            <a:pPr lvl="1"/>
            <a:r>
              <a:rPr lang="en-US" sz="2800" dirty="0"/>
              <a:t>No need to write them out</a:t>
            </a:r>
          </a:p>
          <a:p>
            <a:pPr lvl="1"/>
            <a:endParaRPr lang="en-US" sz="2800" dirty="0"/>
          </a:p>
          <a:p>
            <a:r>
              <a:rPr lang="en-US" sz="3200" dirty="0"/>
              <a:t>Listen for ideas, not simply “facts”</a:t>
            </a:r>
          </a:p>
          <a:p>
            <a:endParaRPr lang="en-US" sz="3200" dirty="0"/>
          </a:p>
          <a:p>
            <a:r>
              <a:rPr lang="en-US" sz="3200" dirty="0"/>
              <a:t>Taking notes by hand slows you down and allows you to actually listen rather than simply copy down slides or transcribe the discussion</a:t>
            </a:r>
          </a:p>
          <a:p>
            <a:endParaRPr lang="en-US" dirty="0"/>
          </a:p>
        </p:txBody>
      </p:sp>
    </p:spTree>
    <p:extLst>
      <p:ext uri="{BB962C8B-B14F-4D97-AF65-F5344CB8AC3E}">
        <p14:creationId xmlns:p14="http://schemas.microsoft.com/office/powerpoint/2010/main" val="67713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65DF-53E1-D940-9CFD-6D236A4AE400}"/>
              </a:ext>
            </a:extLst>
          </p:cNvPr>
          <p:cNvSpPr>
            <a:spLocks noGrp="1"/>
          </p:cNvSpPr>
          <p:nvPr>
            <p:ph type="title"/>
          </p:nvPr>
        </p:nvSpPr>
        <p:spPr/>
        <p:txBody>
          <a:bodyPr/>
          <a:lstStyle/>
          <a:p>
            <a:r>
              <a:rPr lang="en-US" dirty="0"/>
              <a:t>Lectures</a:t>
            </a:r>
          </a:p>
        </p:txBody>
      </p:sp>
      <p:sp>
        <p:nvSpPr>
          <p:cNvPr id="3" name="Content Placeholder 2">
            <a:extLst>
              <a:ext uri="{FF2B5EF4-FFF2-40B4-BE49-F238E27FC236}">
                <a16:creationId xmlns:a16="http://schemas.microsoft.com/office/drawing/2014/main" id="{2BFAE282-FB32-434F-8644-F4F7FBE16EF1}"/>
              </a:ext>
            </a:extLst>
          </p:cNvPr>
          <p:cNvSpPr>
            <a:spLocks noGrp="1"/>
          </p:cNvSpPr>
          <p:nvPr>
            <p:ph idx="1"/>
          </p:nvPr>
        </p:nvSpPr>
        <p:spPr/>
        <p:txBody>
          <a:bodyPr/>
          <a:lstStyle/>
          <a:p>
            <a:r>
              <a:rPr lang="en-US" sz="3200" dirty="0"/>
              <a:t>Lectures will begin at 12:130 sharp</a:t>
            </a:r>
          </a:p>
          <a:p>
            <a:r>
              <a:rPr lang="en-US" sz="3200" dirty="0"/>
              <a:t>The content of the lecture is not identical to the readings</a:t>
            </a:r>
          </a:p>
          <a:p>
            <a:endParaRPr lang="en-US" dirty="0"/>
          </a:p>
        </p:txBody>
      </p:sp>
    </p:spTree>
    <p:extLst>
      <p:ext uri="{BB962C8B-B14F-4D97-AF65-F5344CB8AC3E}">
        <p14:creationId xmlns:p14="http://schemas.microsoft.com/office/powerpoint/2010/main" val="15120782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1416</TotalTime>
  <Words>658</Words>
  <Application>Microsoft Macintosh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Franklin Gothic Book</vt:lpstr>
      <vt:lpstr>Crop</vt:lpstr>
      <vt:lpstr>PowerPoint Presentation</vt:lpstr>
      <vt:lpstr>WELCOME TO  RLST 100!</vt:lpstr>
      <vt:lpstr>Welcome!</vt:lpstr>
      <vt:lpstr>Welcome (again!)</vt:lpstr>
      <vt:lpstr>Support (Official)</vt:lpstr>
      <vt:lpstr>Support (Unofficial)</vt:lpstr>
      <vt:lpstr>Our Classroom</vt:lpstr>
      <vt:lpstr>Taking Notes</vt:lpstr>
      <vt:lpstr>Lectures</vt:lpstr>
      <vt:lpstr>Preparing for Lectures</vt:lpstr>
      <vt:lpstr>In Lecture</vt:lpstr>
      <vt:lpstr>Me</vt:lpstr>
      <vt:lpstr>But when I’m not curling</vt:lpstr>
      <vt:lpstr>Syllabus</vt:lpstr>
      <vt:lpstr>URCourses</vt:lpstr>
      <vt:lpstr>Assignments</vt:lpstr>
      <vt:lpstr>Email Policy</vt:lpstr>
      <vt:lpstr>Academic Misconduct</vt:lpstr>
      <vt:lpstr>Schedule</vt:lpstr>
      <vt:lpstr>Required Texts</vt:lpstr>
      <vt:lpstr>Grading</vt:lpstr>
      <vt:lpstr>Grading: Nuts and Bolts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Brown</dc:creator>
  <cp:lastModifiedBy>Ian Brown</cp:lastModifiedBy>
  <cp:revision>16</cp:revision>
  <dcterms:created xsi:type="dcterms:W3CDTF">2019-09-03T22:04:18Z</dcterms:created>
  <dcterms:modified xsi:type="dcterms:W3CDTF">2019-09-04T21:44:37Z</dcterms:modified>
</cp:coreProperties>
</file>