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2"/>
  </p:notesMasterIdLst>
  <p:handoutMasterIdLst>
    <p:handoutMasterId r:id="rId103"/>
  </p:handoutMasterIdLst>
  <p:sldIdLst>
    <p:sldId id="257" r:id="rId2"/>
    <p:sldId id="478" r:id="rId3"/>
    <p:sldId id="260" r:id="rId4"/>
    <p:sldId id="262" r:id="rId5"/>
    <p:sldId id="263" r:id="rId6"/>
    <p:sldId id="264" r:id="rId7"/>
    <p:sldId id="533" r:id="rId8"/>
    <p:sldId id="532" r:id="rId9"/>
    <p:sldId id="534" r:id="rId10"/>
    <p:sldId id="518" r:id="rId11"/>
    <p:sldId id="507" r:id="rId12"/>
    <p:sldId id="508" r:id="rId13"/>
    <p:sldId id="553" r:id="rId14"/>
    <p:sldId id="568" r:id="rId15"/>
    <p:sldId id="569" r:id="rId16"/>
    <p:sldId id="554" r:id="rId17"/>
    <p:sldId id="570" r:id="rId18"/>
    <p:sldId id="572" r:id="rId19"/>
    <p:sldId id="571" r:id="rId20"/>
    <p:sldId id="573" r:id="rId21"/>
    <p:sldId id="580" r:id="rId22"/>
    <p:sldId id="574" r:id="rId23"/>
    <p:sldId id="575" r:id="rId24"/>
    <p:sldId id="581" r:id="rId25"/>
    <p:sldId id="576" r:id="rId26"/>
    <p:sldId id="577" r:id="rId27"/>
    <p:sldId id="578" r:id="rId28"/>
    <p:sldId id="579" r:id="rId29"/>
    <p:sldId id="552" r:id="rId30"/>
    <p:sldId id="658" r:id="rId31"/>
    <p:sldId id="659" r:id="rId32"/>
    <p:sldId id="660" r:id="rId33"/>
    <p:sldId id="661" r:id="rId34"/>
    <p:sldId id="662" r:id="rId35"/>
    <p:sldId id="663" r:id="rId36"/>
    <p:sldId id="664" r:id="rId37"/>
    <p:sldId id="538" r:id="rId38"/>
    <p:sldId id="683" r:id="rId39"/>
    <p:sldId id="512" r:id="rId40"/>
    <p:sldId id="500" r:id="rId41"/>
    <p:sldId id="267" r:id="rId42"/>
    <p:sldId id="487" r:id="rId43"/>
    <p:sldId id="547" r:id="rId44"/>
    <p:sldId id="539" r:id="rId45"/>
    <p:sldId id="506" r:id="rId46"/>
    <p:sldId id="559" r:id="rId47"/>
    <p:sldId id="560" r:id="rId48"/>
    <p:sldId id="582" r:id="rId49"/>
    <p:sldId id="561" r:id="rId50"/>
    <p:sldId id="583" r:id="rId51"/>
    <p:sldId id="584" r:id="rId52"/>
    <p:sldId id="562" r:id="rId53"/>
    <p:sldId id="585" r:id="rId54"/>
    <p:sldId id="586" r:id="rId55"/>
    <p:sldId id="563" r:id="rId56"/>
    <p:sldId id="587" r:id="rId57"/>
    <p:sldId id="588" r:id="rId58"/>
    <p:sldId id="564" r:id="rId59"/>
    <p:sldId id="589" r:id="rId60"/>
    <p:sldId id="590" r:id="rId61"/>
    <p:sldId id="565" r:id="rId62"/>
    <p:sldId id="591" r:id="rId63"/>
    <p:sldId id="592" r:id="rId64"/>
    <p:sldId id="566" r:id="rId65"/>
    <p:sldId id="593" r:id="rId66"/>
    <p:sldId id="594" r:id="rId67"/>
    <p:sldId id="567" r:id="rId68"/>
    <p:sldId id="540" r:id="rId69"/>
    <p:sldId id="680" r:id="rId70"/>
    <p:sldId id="520" r:id="rId71"/>
    <p:sldId id="503" r:id="rId72"/>
    <p:sldId id="599" r:id="rId73"/>
    <p:sldId id="667" r:id="rId74"/>
    <p:sldId id="499" r:id="rId75"/>
    <p:sldId id="521" r:id="rId76"/>
    <p:sldId id="504" r:id="rId77"/>
    <p:sldId id="600" r:id="rId78"/>
    <p:sldId id="668" r:id="rId79"/>
    <p:sldId id="519" r:id="rId80"/>
    <p:sldId id="598" r:id="rId81"/>
    <p:sldId id="527" r:id="rId82"/>
    <p:sldId id="528" r:id="rId83"/>
    <p:sldId id="505" r:id="rId84"/>
    <p:sldId id="602" r:id="rId85"/>
    <p:sldId id="653" r:id="rId86"/>
    <p:sldId id="665" r:id="rId87"/>
    <p:sldId id="654" r:id="rId88"/>
    <p:sldId id="655" r:id="rId89"/>
    <p:sldId id="656" r:id="rId90"/>
    <p:sldId id="657" r:id="rId91"/>
    <p:sldId id="536" r:id="rId92"/>
    <p:sldId id="535" r:id="rId93"/>
    <p:sldId id="681" r:id="rId94"/>
    <p:sldId id="682" r:id="rId95"/>
    <p:sldId id="673" r:id="rId96"/>
    <p:sldId id="675" r:id="rId97"/>
    <p:sldId id="676" r:id="rId98"/>
    <p:sldId id="677" r:id="rId99"/>
    <p:sldId id="678" r:id="rId100"/>
    <p:sldId id="679" r:id="rId10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76" autoAdjust="0"/>
    <p:restoredTop sz="95405" autoAdjust="0"/>
  </p:normalViewPr>
  <p:slideViewPr>
    <p:cSldViewPr>
      <p:cViewPr varScale="1">
        <p:scale>
          <a:sx n="114" d="100"/>
          <a:sy n="114" d="100"/>
        </p:scale>
        <p:origin x="176" y="544"/>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3</a:t>
            </a:fld>
            <a:endParaRPr lang="en-US" altLang="en-US" sz="100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99</a:t>
            </a:fld>
            <a:endParaRPr lang="en-US" altLang="en-US" sz="100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t>Example 12.4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ml/Calculator.bat" TargetMode="External"/><Relationship Id="rId2" Type="http://schemas.openxmlformats.org/officeDocument/2006/relationships/hyperlink" Target="https://liveexample.pearsoncmg.com/html/Calculato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liveexample.pearsoncmg.com/html/CountLettersIn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CountLettersInArray.bat"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hyperlink" Target="html/VarArgsDemo.b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4.wmf"/><Relationship Id="rId4" Type="http://schemas.openxmlformats.org/officeDocument/2006/relationships/oleObject" Target="../embeddings/oleObject18.bin"/></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6.wmf"/><Relationship Id="rId4" Type="http://schemas.openxmlformats.org/officeDocument/2006/relationships/oleObject" Target="../embeddings/oleObject19.bin"/></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1.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10</a:t>
            </a:fld>
            <a:endParaRPr lang="en-US" altLang="en-US" sz="140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itchFamily="49" charset="0"/>
              </a:rPr>
              <a:t>	</a:t>
            </a:r>
            <a:r>
              <a:rPr lang="en-US" altLang="en-US" sz="2800" b="1">
                <a:latin typeface="Courier New"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100</a:t>
            </a:fld>
            <a:endParaRPr lang="en-US" altLang="en-US" sz="1400"/>
          </a:p>
        </p:txBody>
      </p:sp>
      <p:sp>
        <p:nvSpPr>
          <p:cNvPr id="115715" name="Rectangle 2"/>
          <p:cNvSpPr>
            <a:spLocks noGrp="1" noChangeArrowheads="1"/>
          </p:cNvSpPr>
          <p:nvPr>
            <p:ph type="title"/>
          </p:nvPr>
        </p:nvSpPr>
        <p:spPr>
          <a:xfrm>
            <a:off x="685800" y="457200"/>
            <a:ext cx="7772400" cy="1143000"/>
          </a:xfrm>
        </p:spPr>
        <p:txBody>
          <a:bodyPr/>
          <a:lstStyle/>
          <a:p>
            <a:r>
              <a:rPr lang="en-US" altLang="en-US"/>
              <a:t>Problem: </a:t>
            </a:r>
            <a:r>
              <a:rPr lang="en-US" altLang="en-US" sz="4000"/>
              <a:t>Calculator</a:t>
            </a:r>
            <a:endParaRPr lang="en-US" altLang="en-US" u="sng">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a:t>Objective: Write a program that will perform binary operations on integers.  The program receives three parameters: an operator and two integers.</a:t>
            </a:r>
            <a:r>
              <a:rPr lang="en-US" altLang="en-US"/>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a:t>Calculator</a:t>
            </a:r>
          </a:p>
        </p:txBody>
      </p:sp>
      <p:sp>
        <p:nvSpPr>
          <p:cNvPr id="14" name="AutoShape 10">
            <a:hlinkClick r:id="rId3" action="ppaction://program" highlightClick="1"/>
          </p:cNvPr>
          <p:cNvSpPr>
            <a:spLocks noChangeArrowheads="1"/>
          </p:cNvSpPr>
          <p:nvPr/>
        </p:nvSpPr>
        <p:spPr bwMode="auto">
          <a:xfrm>
            <a:off x="2044496" y="5483226"/>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11</a:t>
            </a:fld>
            <a:endParaRPr lang="en-US" altLang="en-US" sz="140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a:latin typeface="Courier New" pitchFamily="49" charset="0"/>
              </a:rPr>
              <a:t>double[] myList = {1.9, 2.9, 3.4, 3.5};</a:t>
            </a:r>
          </a:p>
          <a:p>
            <a:pPr marL="0" indent="0">
              <a:spcBef>
                <a:spcPct val="50000"/>
              </a:spcBef>
              <a:buFont typeface="Monotype Sorts" pitchFamily="2" charset="2"/>
              <a:buNone/>
            </a:pPr>
            <a:r>
              <a:rPr lang="en-US" altLang="en-US">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a:latin typeface="Courier New" pitchFamily="49" charset="0"/>
              </a:rPr>
              <a:t>double[] myList = new double[4];</a:t>
            </a:r>
          </a:p>
          <a:p>
            <a:pPr marL="0" indent="0">
              <a:spcBef>
                <a:spcPct val="50000"/>
              </a:spcBef>
              <a:buFont typeface="Monotype Sorts" pitchFamily="2" charset="2"/>
              <a:buNone/>
            </a:pPr>
            <a:r>
              <a:rPr lang="en-US" altLang="en-US" sz="2400">
                <a:latin typeface="Courier New" pitchFamily="49" charset="0"/>
              </a:rPr>
              <a:t>myList[0] = 1.9;</a:t>
            </a:r>
          </a:p>
          <a:p>
            <a:pPr marL="0" indent="0">
              <a:spcBef>
                <a:spcPct val="50000"/>
              </a:spcBef>
              <a:buFont typeface="Monotype Sorts" pitchFamily="2" charset="2"/>
              <a:buNone/>
            </a:pPr>
            <a:r>
              <a:rPr lang="en-US" altLang="en-US" sz="2400">
                <a:latin typeface="Courier New" pitchFamily="49" charset="0"/>
              </a:rPr>
              <a:t>myList[1] = 2.9;</a:t>
            </a:r>
          </a:p>
          <a:p>
            <a:pPr marL="0" indent="0">
              <a:spcBef>
                <a:spcPct val="50000"/>
              </a:spcBef>
              <a:buFont typeface="Monotype Sorts" pitchFamily="2" charset="2"/>
              <a:buNone/>
            </a:pPr>
            <a:r>
              <a:rPr lang="en-US" altLang="en-US" sz="2400">
                <a:latin typeface="Courier New" pitchFamily="49" charset="0"/>
              </a:rPr>
              <a:t>myList[2] = 3.4;</a:t>
            </a:r>
          </a:p>
          <a:p>
            <a:pPr marL="0" indent="0">
              <a:spcBef>
                <a:spcPct val="50000"/>
              </a:spcBef>
              <a:buFont typeface="Monotype Sorts" pitchFamily="2" charset="2"/>
              <a:buNone/>
            </a:pPr>
            <a:r>
              <a:rPr lang="en-US" altLang="en-US" sz="2400">
                <a:latin typeface="Courier New" pitchFamily="49" charset="0"/>
              </a:rPr>
              <a:t>myList[3] = 3.5;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12</a:t>
            </a:fld>
            <a:endParaRPr lang="en-US" altLang="en-US" sz="140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a:cs typeface="Times New Roman" pitchFamily="18" charset="0"/>
              </a:rPr>
              <a:t>CAUTION</a:t>
            </a:r>
            <a:endParaRPr lang="en-US" altLang="en-US" sz="400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a:t>double[] myList;</a:t>
            </a:r>
          </a:p>
          <a:p>
            <a:pPr lvl="1">
              <a:lnSpc>
                <a:spcPct val="90000"/>
              </a:lnSpc>
              <a:spcBef>
                <a:spcPct val="50000"/>
              </a:spcBef>
              <a:buFontTx/>
              <a:buNone/>
            </a:pPr>
            <a:r>
              <a:rPr lang="en-US" altLang="en-US"/>
              <a:t>myList = {1.9, 2.9, 3.4, 3.5};</a:t>
            </a:r>
            <a:r>
              <a:rPr lang="en-US" altLang="en-US" sz="40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13</a:t>
            </a:fld>
            <a:endParaRPr lang="en-US" altLang="en-US" sz="140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45"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14</a:t>
            </a:fld>
            <a:endParaRPr lang="en-US" altLang="en-US" sz="140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68"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15</a:t>
            </a:fld>
            <a:endParaRPr lang="en-US" altLang="en-US" sz="140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92"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16</a:t>
            </a:fld>
            <a:endParaRPr lang="en-US" altLang="en-US" sz="140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1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17</a:t>
            </a:fld>
            <a:endParaRPr lang="en-US" altLang="en-US" sz="140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a:solidFill>
                  <a:schemeClr val="accent4"/>
                </a:solidFill>
              </a:rPr>
              <a:t>public class Test {</a:t>
            </a:r>
          </a:p>
          <a:p>
            <a:pPr marL="609600" indent="-609600">
              <a:lnSpc>
                <a:spcPct val="9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9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values[0] = values[1] + values[4];</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40"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18</a:t>
            </a:fld>
            <a:endParaRPr lang="en-US" altLang="en-US" sz="140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a:solidFill>
                  <a:schemeClr val="accent4"/>
                </a:solidFill>
              </a:rPr>
              <a:t>public class Test {</a:t>
            </a:r>
          </a:p>
          <a:p>
            <a:pPr marL="609600" indent="-609600">
              <a:lnSpc>
                <a:spcPct val="80000"/>
              </a:lnSpc>
              <a:buFont typeface="Monotype Sorts" pitchFamily="2" charset="2"/>
              <a:buNone/>
              <a:defRPr/>
            </a:pPr>
            <a:r>
              <a:rPr lang="en-US" sz="2400" dirty="0">
                <a:solidFill>
                  <a:schemeClr val="accent4"/>
                </a:solidFill>
              </a:rPr>
              <a:t>  public static void main(String[] </a:t>
            </a:r>
            <a:r>
              <a:rPr lang="en-US" sz="2400" dirty="0" err="1">
                <a:solidFill>
                  <a:schemeClr val="accent4"/>
                </a:solidFill>
              </a:rPr>
              <a:t>args</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a:t>
            </a:r>
            <a:r>
              <a:rPr lang="en-US" sz="2400" dirty="0" err="1">
                <a:solidFill>
                  <a:schemeClr val="accent4"/>
                </a:solidFill>
              </a:rPr>
              <a:t>int</a:t>
            </a:r>
            <a:r>
              <a:rPr lang="en-US" sz="2400" dirty="0">
                <a:solidFill>
                  <a:schemeClr val="accent4"/>
                </a:solidFill>
              </a:rPr>
              <a:t>[] values = new </a:t>
            </a:r>
            <a:r>
              <a:rPr lang="en-US" sz="2400" dirty="0" err="1">
                <a:solidFill>
                  <a:schemeClr val="accent4"/>
                </a:solidFill>
              </a:rPr>
              <a:t>int</a:t>
            </a:r>
            <a:r>
              <a:rPr lang="en-US" sz="2400" dirty="0">
                <a:solidFill>
                  <a:schemeClr val="accent4"/>
                </a:solidFill>
              </a:rPr>
              <a:t>[5];</a:t>
            </a:r>
          </a:p>
          <a:p>
            <a:pPr marL="609600" indent="-609600">
              <a:lnSpc>
                <a:spcPct val="80000"/>
              </a:lnSpc>
              <a:buFont typeface="Monotype Sorts" pitchFamily="2" charset="2"/>
              <a:buNone/>
              <a:defRPr/>
            </a:pPr>
            <a:r>
              <a:rPr lang="en-US" sz="2400" dirty="0">
                <a:solidFill>
                  <a:schemeClr val="accent4"/>
                </a:solidFill>
              </a:rPr>
              <a:t>    for (</a:t>
            </a:r>
            <a:r>
              <a:rPr lang="en-US" sz="2400" dirty="0" err="1">
                <a:solidFill>
                  <a:schemeClr val="accent4"/>
                </a:solidFill>
              </a:rPr>
              <a:t>int</a:t>
            </a:r>
            <a:r>
              <a:rPr lang="en-US" sz="2400" dirty="0">
                <a:solidFill>
                  <a:schemeClr val="accent4"/>
                </a:solidFill>
              </a:rPr>
              <a:t> </a:t>
            </a:r>
            <a:r>
              <a:rPr lang="en-US" sz="2400" dirty="0" err="1">
                <a:solidFill>
                  <a:schemeClr val="accent4"/>
                </a:solidFill>
              </a:rPr>
              <a:t>i</a:t>
            </a:r>
            <a:r>
              <a:rPr lang="en-US" sz="2400" dirty="0">
                <a:solidFill>
                  <a:schemeClr val="accent4"/>
                </a:solidFill>
              </a:rPr>
              <a:t> = 1; </a:t>
            </a:r>
            <a:r>
              <a:rPr lang="en-US" sz="2400" dirty="0" err="1">
                <a:solidFill>
                  <a:schemeClr val="accent4"/>
                </a:solidFill>
              </a:rPr>
              <a:t>i</a:t>
            </a:r>
            <a:r>
              <a:rPr lang="en-US" sz="2400" dirty="0">
                <a:solidFill>
                  <a:schemeClr val="accent4"/>
                </a:solidFill>
              </a:rPr>
              <a:t> &lt; 5; </a:t>
            </a:r>
            <a:r>
              <a:rPr lang="en-US" sz="2400" dirty="0" err="1">
                <a:solidFill>
                  <a:schemeClr val="accent4"/>
                </a:solidFill>
              </a:rPr>
              <a:t>i</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a:t>
            </a:r>
            <a:r>
              <a:rPr lang="en-US" sz="2400" dirty="0" err="1">
                <a:solidFill>
                  <a:schemeClr val="accent4"/>
                </a:solidFill>
              </a:rPr>
              <a:t>i</a:t>
            </a:r>
            <a:r>
              <a:rPr lang="en-US" sz="2400" dirty="0">
                <a:solidFill>
                  <a:schemeClr val="accent4"/>
                </a:solidFill>
              </a:rPr>
              <a:t>] = </a:t>
            </a:r>
            <a:r>
              <a:rPr lang="en-US" sz="2400" dirty="0" err="1">
                <a:solidFill>
                  <a:schemeClr val="accent4"/>
                </a:solidFill>
              </a:rPr>
              <a:t>i</a:t>
            </a:r>
            <a:r>
              <a:rPr lang="en-US" sz="2400" dirty="0">
                <a:solidFill>
                  <a:schemeClr val="accent4"/>
                </a:solidFill>
              </a:rPr>
              <a:t> + values[i-1];</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values[0] = values[1] + values[4];</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64"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19</a:t>
            </a:fld>
            <a:endParaRPr lang="en-US" altLang="en-US" sz="140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9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2</a:t>
            </a:fld>
            <a:endParaRPr lang="en-US" altLang="en-US" sz="140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20</a:t>
            </a:fld>
            <a:endParaRPr lang="en-US" altLang="en-US" sz="140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61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21</a:t>
            </a:fld>
            <a:endParaRPr lang="en-US" altLang="en-US" sz="140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3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22</a:t>
            </a:fld>
            <a:endParaRPr lang="en-US" altLang="en-US" sz="140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6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23</a:t>
            </a:fld>
            <a:endParaRPr lang="en-US" altLang="en-US" sz="140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8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24</a:t>
            </a:fld>
            <a:endParaRPr lang="en-US" altLang="en-US" sz="140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70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25</a:t>
            </a:fld>
            <a:endParaRPr lang="en-US" altLang="en-US" sz="140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3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26</a:t>
            </a:fld>
            <a:endParaRPr lang="en-US" altLang="en-US" sz="140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56"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27</a:t>
            </a:fld>
            <a:endParaRPr lang="en-US" altLang="en-US" sz="140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80"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28</a:t>
            </a:fld>
            <a:endParaRPr lang="en-US" altLang="en-US" sz="140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80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29</a:t>
            </a:fld>
            <a:endParaRPr lang="en-US" altLang="en-US" sz="140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3</a:t>
            </a:fld>
            <a:endParaRPr lang="en-US" altLang="en-US" sz="140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a:latin typeface="Courier New" pitchFamily="49" charset="0"/>
              </a:rPr>
              <a:t>datatype[] arrayRefVar;</a:t>
            </a:r>
            <a:endParaRPr lang="en-US" altLang="en-US" sz="2400">
              <a:latin typeface="Courier New" pitchFamily="49" charset="0"/>
            </a:endParaRPr>
          </a:p>
          <a:p>
            <a:pPr>
              <a:spcBef>
                <a:spcPct val="50000"/>
              </a:spcBef>
              <a:buFont typeface="Monotype Sorts" pitchFamily="2" charset="2"/>
              <a:buNone/>
            </a:pPr>
            <a:r>
              <a:rPr lang="en-US" altLang="en-US" sz="2800"/>
              <a:t>	</a:t>
            </a:r>
            <a:r>
              <a:rPr lang="en-US" altLang="en-US" sz="2600"/>
              <a:t>Example: </a:t>
            </a:r>
          </a:p>
          <a:p>
            <a:pPr>
              <a:spcBef>
                <a:spcPct val="50000"/>
              </a:spcBef>
              <a:buFont typeface="Monotype Sorts" pitchFamily="2" charset="2"/>
              <a:buNone/>
            </a:pPr>
            <a:r>
              <a:rPr lang="en-US" altLang="en-US" sz="2600"/>
              <a:t>    </a:t>
            </a:r>
            <a:r>
              <a:rPr lang="en-US" altLang="en-US" sz="2400">
                <a:latin typeface="Courier New" pitchFamily="49" charset="0"/>
              </a:rPr>
              <a:t>double[] myList;</a:t>
            </a:r>
            <a:endParaRPr lang="en-US" altLang="en-US" sz="2400"/>
          </a:p>
          <a:p>
            <a:pPr>
              <a:buFont typeface="Monotype Sorts" pitchFamily="2" charset="2"/>
              <a:buNone/>
            </a:pPr>
            <a:endParaRPr lang="en-US" altLang="en-US" sz="2800">
              <a:latin typeface="Courier New" pitchFamily="49" charset="0"/>
            </a:endParaRPr>
          </a:p>
          <a:p>
            <a:r>
              <a:rPr lang="en-US" altLang="en-US" sz="2600">
                <a:latin typeface="Courier New" pitchFamily="49" charset="0"/>
              </a:rPr>
              <a:t>datatype arrayRefVar[]; </a:t>
            </a:r>
            <a:r>
              <a:rPr lang="en-US" altLang="en-US" sz="2600" u="sng">
                <a:solidFill>
                  <a:srgbClr val="FF6600"/>
                </a:solidFill>
                <a:cs typeface="Courier New" pitchFamily="49" charset="0"/>
              </a:rPr>
              <a:t>// This style is allowed, but not preferred</a:t>
            </a:r>
            <a:endParaRPr lang="en-US" altLang="en-US" sz="2400">
              <a:solidFill>
                <a:srgbClr val="FF6600"/>
              </a:solidFill>
            </a:endParaRPr>
          </a:p>
          <a:p>
            <a:pPr algn="just">
              <a:spcBef>
                <a:spcPct val="50000"/>
              </a:spcBef>
              <a:buFont typeface="Monotype Sorts" pitchFamily="2" charset="2"/>
              <a:buNone/>
            </a:pPr>
            <a:r>
              <a:rPr lang="en-US" altLang="en-US" sz="2800"/>
              <a:t>	</a:t>
            </a:r>
            <a:r>
              <a:rPr lang="en-US" altLang="en-US" sz="2600"/>
              <a:t>Example: </a:t>
            </a:r>
          </a:p>
          <a:p>
            <a:pPr algn="just">
              <a:spcBef>
                <a:spcPct val="50000"/>
              </a:spcBef>
              <a:buFont typeface="Monotype Sorts" pitchFamily="2" charset="2"/>
              <a:buNone/>
            </a:pPr>
            <a:r>
              <a:rPr lang="en-US" altLang="en-US" sz="2600"/>
              <a:t>    </a:t>
            </a:r>
            <a:r>
              <a:rPr lang="en-US" altLang="en-US" sz="2400">
                <a:latin typeface="Courier New" pitchFamily="49" charset="0"/>
              </a:rPr>
              <a:t>double myList[];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30</a:t>
            </a:fld>
            <a:endParaRPr lang="en-US" altLang="en-US" sz="140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Initializing arrays with input values</a:t>
            </a:r>
            <a:endParaRPr lang="en-US" altLang="en-US" sz="450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a:solidFill>
                  <a:schemeClr val="accent4"/>
                </a:solidFill>
              </a:rPr>
              <a:t>java.util.Scanner</a:t>
            </a:r>
            <a:r>
              <a:rPr lang="en-US" sz="2800" dirty="0">
                <a:solidFill>
                  <a:schemeClr val="accent4"/>
                </a:solidFill>
              </a:rPr>
              <a:t> input = </a:t>
            </a:r>
            <a:r>
              <a:rPr lang="en-US" sz="2800" b="1" dirty="0">
                <a:solidFill>
                  <a:schemeClr val="accent4"/>
                </a:solidFill>
              </a:rPr>
              <a:t>new</a:t>
            </a:r>
            <a:r>
              <a:rPr lang="en-US" sz="2800" dirty="0">
                <a:solidFill>
                  <a:schemeClr val="accent4"/>
                </a:solidFill>
              </a:rPr>
              <a:t> </a:t>
            </a:r>
            <a:r>
              <a:rPr lang="en-US" sz="2800" dirty="0" err="1">
                <a:solidFill>
                  <a:schemeClr val="accent4"/>
                </a:solidFill>
              </a:rPr>
              <a:t>java.util.Scanner</a:t>
            </a:r>
            <a:r>
              <a:rPr lang="en-US" sz="2800" dirty="0">
                <a:solidFill>
                  <a:schemeClr val="accent4"/>
                </a:solidFill>
              </a:rPr>
              <a:t>(System.in);</a:t>
            </a:r>
          </a:p>
          <a:p>
            <a:pPr marL="609600" indent="-609600">
              <a:lnSpc>
                <a:spcPct val="80000"/>
              </a:lnSpc>
              <a:buFont typeface="Monotype Sorts" pitchFamily="2" charset="2"/>
              <a:buNone/>
              <a:defRPr/>
            </a:pPr>
            <a:r>
              <a:rPr lang="en-US" sz="2800" dirty="0" err="1">
                <a:solidFill>
                  <a:schemeClr val="accent4"/>
                </a:solidFill>
              </a:rPr>
              <a:t>System.out.print</a:t>
            </a:r>
            <a:r>
              <a:rPr lang="en-US" sz="2800" dirty="0">
                <a:solidFill>
                  <a:schemeClr val="accent4"/>
                </a:solidFill>
              </a:rPr>
              <a:t>("Enter " + </a:t>
            </a:r>
            <a:r>
              <a:rPr lang="en-US" sz="2800" dirty="0" err="1">
                <a:solidFill>
                  <a:schemeClr val="accent4"/>
                </a:solidFill>
              </a:rPr>
              <a:t>myList.length</a:t>
            </a:r>
            <a:r>
              <a:rPr lang="en-US" sz="2800" dirty="0">
                <a:solidFill>
                  <a:schemeClr val="accent4"/>
                </a:solidFill>
              </a:rPr>
              <a:t> + " values: ");</a:t>
            </a:r>
            <a:endParaRPr lang="en-US" sz="2800" b="1" dirty="0">
              <a:solidFill>
                <a:schemeClr val="accent4"/>
              </a:solidFill>
            </a:endParaRPr>
          </a:p>
          <a:p>
            <a:pPr marL="609600" indent="-609600">
              <a:lnSpc>
                <a:spcPct val="80000"/>
              </a:lnSpc>
              <a:buFont typeface="Monotype Sorts" pitchFamily="2" charset="2"/>
              <a:buNone/>
              <a:defRPr/>
            </a:pPr>
            <a:r>
              <a:rPr lang="en-US" sz="2800" b="1" dirty="0">
                <a:solidFill>
                  <a:schemeClr val="accent4"/>
                </a:solidFill>
              </a:rPr>
              <a:t>for</a:t>
            </a:r>
            <a:r>
              <a:rPr lang="en-US" sz="2800" dirty="0">
                <a:solidFill>
                  <a:schemeClr val="accent4"/>
                </a:solidFill>
              </a:rPr>
              <a:t> (</a:t>
            </a:r>
            <a:r>
              <a:rPr lang="en-US" sz="2800" b="1" dirty="0" err="1">
                <a:solidFill>
                  <a:schemeClr val="accent4"/>
                </a:solidFill>
              </a:rPr>
              <a:t>int</a:t>
            </a:r>
            <a:r>
              <a:rPr lang="en-US" sz="2800" dirty="0">
                <a:solidFill>
                  <a:schemeClr val="accent4"/>
                </a:solidFill>
              </a:rPr>
              <a:t> </a:t>
            </a:r>
            <a:r>
              <a:rPr lang="en-US" sz="2800" dirty="0" err="1">
                <a:solidFill>
                  <a:schemeClr val="accent4"/>
                </a:solidFill>
              </a:rPr>
              <a:t>i</a:t>
            </a:r>
            <a:r>
              <a:rPr lang="en-US" sz="2800" dirty="0">
                <a:solidFill>
                  <a:schemeClr val="accent4"/>
                </a:solidFill>
              </a:rPr>
              <a:t> = 0; </a:t>
            </a:r>
            <a:r>
              <a:rPr lang="en-US" sz="2800" dirty="0" err="1">
                <a:solidFill>
                  <a:schemeClr val="accent4"/>
                </a:solidFill>
              </a:rPr>
              <a:t>i</a:t>
            </a:r>
            <a:r>
              <a:rPr lang="en-US" sz="2800" dirty="0">
                <a:solidFill>
                  <a:schemeClr val="accent4"/>
                </a:solidFill>
              </a:rPr>
              <a:t> &lt; </a:t>
            </a:r>
            <a:r>
              <a:rPr lang="en-US" sz="2800" dirty="0" err="1">
                <a:solidFill>
                  <a:schemeClr val="accent4"/>
                </a:solidFill>
              </a:rPr>
              <a:t>myList.length</a:t>
            </a:r>
            <a:r>
              <a:rPr lang="en-US" sz="2800" dirty="0">
                <a:solidFill>
                  <a:schemeClr val="accent4"/>
                </a:solidFill>
              </a:rPr>
              <a:t>; </a:t>
            </a:r>
            <a:r>
              <a:rPr lang="en-US" sz="2800" dirty="0" err="1">
                <a:solidFill>
                  <a:schemeClr val="accent4"/>
                </a:solidFill>
              </a:rPr>
              <a:t>i</a:t>
            </a:r>
            <a:r>
              <a:rPr lang="en-US" sz="2800" dirty="0">
                <a:solidFill>
                  <a:schemeClr val="accent4"/>
                </a:solidFill>
              </a:rPr>
              <a:t>++) </a:t>
            </a:r>
          </a:p>
          <a:p>
            <a:pPr marL="609600" indent="-609600">
              <a:lnSpc>
                <a:spcPct val="80000"/>
              </a:lnSpc>
              <a:buFont typeface="Monotype Sorts" pitchFamily="2" charset="2"/>
              <a:buNone/>
              <a:defRPr/>
            </a:pPr>
            <a:r>
              <a:rPr lang="en-US" sz="2800" dirty="0">
                <a:solidFill>
                  <a:schemeClr val="accent4"/>
                </a:solidFill>
              </a:rPr>
              <a:t>  </a:t>
            </a:r>
            <a:r>
              <a:rPr lang="en-US" sz="2800" dirty="0" err="1">
                <a:solidFill>
                  <a:schemeClr val="accent4"/>
                </a:solidFill>
              </a:rPr>
              <a:t>myList</a:t>
            </a:r>
            <a:r>
              <a:rPr lang="en-US" sz="2800" dirty="0">
                <a:solidFill>
                  <a:schemeClr val="accent4"/>
                </a:solidFill>
              </a:rPr>
              <a:t>[</a:t>
            </a:r>
            <a:r>
              <a:rPr lang="en-US" sz="2800" dirty="0" err="1">
                <a:solidFill>
                  <a:schemeClr val="accent4"/>
                </a:solidFill>
              </a:rPr>
              <a:t>i</a:t>
            </a:r>
            <a:r>
              <a:rPr lang="en-US" sz="2800" dirty="0">
                <a:solidFill>
                  <a:schemeClr val="accent4"/>
                </a:solidFill>
              </a:rPr>
              <a:t>] = </a:t>
            </a:r>
            <a:r>
              <a:rPr lang="en-US" sz="2800" dirty="0" err="1">
                <a:solidFill>
                  <a:schemeClr val="accent4"/>
                </a:solidFill>
              </a:rPr>
              <a:t>input.nextDouble</a:t>
            </a:r>
            <a:r>
              <a:rPr lang="en-US" sz="2800" dirty="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31</a:t>
            </a:fld>
            <a:endParaRPr lang="en-US" altLang="en-US" sz="140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a:cs typeface="Times New Roman" pitchFamily="18" charset="0"/>
              </a:rPr>
              <a:t>Initializing arrays with random values</a:t>
            </a:r>
            <a:endParaRPr lang="en-US" altLang="en-US" sz="410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90000"/>
              </a:lnSpc>
              <a:buFont typeface="Monotype Sorts" pitchFamily="2" charset="2"/>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p>
          <a:p>
            <a:pPr marL="609600" indent="-609600">
              <a:lnSpc>
                <a:spcPct val="90000"/>
              </a:lnSpc>
              <a:buFont typeface="Monotype Sorts" pitchFamily="2" charset="2"/>
              <a:buNone/>
              <a:defRPr/>
            </a:pPr>
            <a:r>
              <a:rPr lang="en-US" sz="4000" dirty="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32</a:t>
            </a:fld>
            <a:endParaRPr lang="en-US" altLang="en-US" sz="140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Printing arrays</a:t>
            </a:r>
            <a:endParaRPr lang="en-US" altLang="en-US" sz="450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p>
          <a:p>
            <a:pPr marL="609600" indent="-609600">
              <a:lnSpc>
                <a:spcPct val="80000"/>
              </a:lnSpc>
              <a:buFont typeface="Monotype Sorts" pitchFamily="2" charset="2"/>
              <a:buNone/>
              <a:defRPr/>
            </a:pPr>
            <a:r>
              <a:rPr lang="en-US" sz="4000" dirty="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33</a:t>
            </a:fld>
            <a:endParaRPr lang="en-US" altLang="en-US" sz="140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Summing all elements</a:t>
            </a:r>
            <a:endParaRPr lang="en-US" altLang="en-US" sz="450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a:solidFill>
                  <a:schemeClr val="accent4"/>
                </a:solidFill>
              </a:rPr>
              <a:t>double total = 0;</a:t>
            </a:r>
          </a:p>
          <a:p>
            <a:pPr marL="609600" indent="-609600">
              <a:lnSpc>
                <a:spcPct val="80000"/>
              </a:lnSpc>
              <a:buFont typeface="Monotype Sorts" pitchFamily="2" charset="2"/>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p>
          <a:p>
            <a:pPr marL="609600" indent="-609600">
              <a:lnSpc>
                <a:spcPct val="80000"/>
              </a:lnSpc>
              <a:buFont typeface="Monotype Sorts" pitchFamily="2" charset="2"/>
              <a:buNone/>
              <a:defRPr/>
            </a:pPr>
            <a:r>
              <a:rPr lang="en-US" sz="4000" dirty="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34</a:t>
            </a:fld>
            <a:endParaRPr lang="en-US" altLang="en-US" sz="140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Finding the largest element</a:t>
            </a:r>
            <a:endParaRPr lang="en-US" altLang="en-US" sz="450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a:solidFill>
                  <a:schemeClr val="accent4"/>
                </a:solidFill>
              </a:rPr>
              <a:t>double</a:t>
            </a:r>
            <a:r>
              <a:rPr lang="en-US" sz="3600" dirty="0">
                <a:solidFill>
                  <a:schemeClr val="accent4"/>
                </a:solidFill>
              </a:rPr>
              <a:t> max = </a:t>
            </a:r>
            <a:r>
              <a:rPr lang="en-US" sz="3600" dirty="0" err="1">
                <a:solidFill>
                  <a:schemeClr val="accent4"/>
                </a:solidFill>
              </a:rPr>
              <a:t>myList</a:t>
            </a:r>
            <a:r>
              <a:rPr lang="en-US" sz="3600" dirty="0">
                <a:solidFill>
                  <a:schemeClr val="accent4"/>
                </a:solidFill>
              </a:rPr>
              <a:t>[0];</a:t>
            </a:r>
            <a:endParaRPr lang="en-US" sz="3600" b="1" dirty="0">
              <a:solidFill>
                <a:schemeClr val="accent4"/>
              </a:solidFill>
            </a:endParaRPr>
          </a:p>
          <a:p>
            <a:pPr marL="609600" indent="-609600">
              <a:lnSpc>
                <a:spcPct val="80000"/>
              </a:lnSpc>
              <a:buFont typeface="Monotype Sorts" pitchFamily="2" charset="2"/>
              <a:buNone/>
              <a:defRPr/>
            </a:pPr>
            <a:r>
              <a:rPr lang="en-US" sz="3600" b="1" dirty="0">
                <a:solidFill>
                  <a:schemeClr val="accent4"/>
                </a:solidFill>
              </a:rPr>
              <a:t>for</a:t>
            </a:r>
            <a:r>
              <a:rPr lang="en-US" sz="3600" dirty="0">
                <a:solidFill>
                  <a:schemeClr val="accent4"/>
                </a:solidFill>
              </a:rPr>
              <a:t> (</a:t>
            </a:r>
            <a:r>
              <a:rPr lang="en-US" sz="3600" b="1" dirty="0" err="1">
                <a:solidFill>
                  <a:schemeClr val="accent4"/>
                </a:solidFill>
              </a:rPr>
              <a:t>int</a:t>
            </a:r>
            <a:r>
              <a:rPr lang="en-US" sz="3600" dirty="0">
                <a:solidFill>
                  <a:schemeClr val="accent4"/>
                </a:solidFill>
              </a:rPr>
              <a:t> </a:t>
            </a:r>
            <a:r>
              <a:rPr lang="en-US" sz="3600" dirty="0" err="1">
                <a:solidFill>
                  <a:schemeClr val="accent4"/>
                </a:solidFill>
              </a:rPr>
              <a:t>i</a:t>
            </a:r>
            <a:r>
              <a:rPr lang="en-US" sz="3600" dirty="0">
                <a:solidFill>
                  <a:schemeClr val="accent4"/>
                </a:solidFill>
              </a:rPr>
              <a:t> = 1; </a:t>
            </a:r>
            <a:r>
              <a:rPr lang="en-US" sz="3600" dirty="0" err="1">
                <a:solidFill>
                  <a:schemeClr val="accent4"/>
                </a:solidFill>
              </a:rPr>
              <a:t>i</a:t>
            </a:r>
            <a:r>
              <a:rPr lang="en-US" sz="3600" dirty="0">
                <a:solidFill>
                  <a:schemeClr val="accent4"/>
                </a:solidFill>
              </a:rPr>
              <a:t> &lt; </a:t>
            </a:r>
            <a:r>
              <a:rPr lang="en-US" sz="3600" dirty="0" err="1">
                <a:solidFill>
                  <a:schemeClr val="accent4"/>
                </a:solidFill>
              </a:rPr>
              <a:t>myList.length</a:t>
            </a:r>
            <a:r>
              <a:rPr lang="en-US" sz="3600" dirty="0">
                <a:solidFill>
                  <a:schemeClr val="accent4"/>
                </a:solidFill>
              </a:rPr>
              <a:t>; </a:t>
            </a:r>
            <a:r>
              <a:rPr lang="en-US" sz="3600" dirty="0" err="1">
                <a:solidFill>
                  <a:schemeClr val="accent4"/>
                </a:solidFill>
              </a:rPr>
              <a:t>i</a:t>
            </a:r>
            <a:r>
              <a:rPr lang="en-US" sz="3600" dirty="0">
                <a:solidFill>
                  <a:schemeClr val="accent4"/>
                </a:solidFill>
              </a:rPr>
              <a:t>++) {</a:t>
            </a:r>
          </a:p>
          <a:p>
            <a:pPr marL="609600" indent="-609600">
              <a:lnSpc>
                <a:spcPct val="80000"/>
              </a:lnSpc>
              <a:buFont typeface="Monotype Sorts" pitchFamily="2" charset="2"/>
              <a:buNone/>
              <a:defRPr/>
            </a:pPr>
            <a:r>
              <a:rPr lang="en-US" sz="3600" dirty="0">
                <a:solidFill>
                  <a:schemeClr val="accent4"/>
                </a:solidFill>
              </a:rPr>
              <a:t>  </a:t>
            </a:r>
            <a:r>
              <a:rPr lang="en-US" sz="3600" b="1" dirty="0">
                <a:solidFill>
                  <a:schemeClr val="accent4"/>
                </a:solidFill>
              </a:rPr>
              <a:t>if</a:t>
            </a:r>
            <a:r>
              <a:rPr lang="en-US" sz="3600" dirty="0">
                <a:solidFill>
                  <a:schemeClr val="accent4"/>
                </a:solidFill>
              </a:rPr>
              <a:t>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 &gt; max) max =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a:t>
            </a:r>
          </a:p>
          <a:p>
            <a:pPr marL="609600" indent="-609600">
              <a:lnSpc>
                <a:spcPct val="80000"/>
              </a:lnSpc>
              <a:buFont typeface="Monotype Sorts" pitchFamily="2" charset="2"/>
              <a:buNone/>
              <a:defRPr/>
            </a:pPr>
            <a:r>
              <a:rPr lang="en-US" sz="3600" dirty="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35</a:t>
            </a:fld>
            <a:endParaRPr lang="en-US" altLang="en-US" sz="140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Random shuffling</a:t>
            </a:r>
            <a:endParaRPr lang="en-US" altLang="en-US" sz="450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681389519"/>
              </p:ext>
            </p:extLst>
          </p:nvPr>
        </p:nvGraphicFramePr>
        <p:xfrm>
          <a:off x="120081" y="2392065"/>
          <a:ext cx="8903838" cy="2624193"/>
        </p:xfrm>
        <a:graphic>
          <a:graphicData uri="http://schemas.openxmlformats.org/presentationml/2006/ole">
            <mc:AlternateContent xmlns:mc="http://schemas.openxmlformats.org/markup-compatibility/2006">
              <mc:Choice xmlns:v="urn:schemas-microsoft-com:vml" Requires="v">
                <p:oleObj spid="_x0000_s113687"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81" y="2392065"/>
                        <a:ext cx="8903838" cy="2624193"/>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03A52491-D0E0-4445-B627-4F788310F018}"/>
              </a:ext>
            </a:extLst>
          </p:cNvPr>
          <p:cNvSpPr txBox="1"/>
          <p:nvPr/>
        </p:nvSpPr>
        <p:spPr>
          <a:xfrm>
            <a:off x="462665" y="1595091"/>
            <a:ext cx="4759636" cy="461665"/>
          </a:xfrm>
          <a:prstGeom prst="rect">
            <a:avLst/>
          </a:prstGeom>
          <a:noFill/>
        </p:spPr>
        <p:txBody>
          <a:bodyPr wrap="none" rtlCol="0">
            <a:spAutoFit/>
          </a:bodyPr>
          <a:lstStyle/>
          <a:p>
            <a:r>
              <a:rPr lang="en-US" dirty="0"/>
              <a:t>Randomly reorder the array elements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36</a:t>
            </a:fld>
            <a:endParaRPr lang="en-US" altLang="en-US" sz="140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Shifting Elements</a:t>
            </a:r>
            <a:endParaRPr lang="en-US" altLang="en-US" sz="450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243046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TextBox 1">
            <a:extLst>
              <a:ext uri="{FF2B5EF4-FFF2-40B4-BE49-F238E27FC236}">
                <a16:creationId xmlns:a16="http://schemas.microsoft.com/office/drawing/2014/main" id="{4FA1655C-6092-5549-80C1-F7E2EAD44984}"/>
              </a:ext>
            </a:extLst>
          </p:cNvPr>
          <p:cNvSpPr txBox="1"/>
          <p:nvPr/>
        </p:nvSpPr>
        <p:spPr>
          <a:xfrm>
            <a:off x="164913" y="1406524"/>
            <a:ext cx="6388287" cy="461665"/>
          </a:xfrm>
          <a:prstGeom prst="rect">
            <a:avLst/>
          </a:prstGeom>
          <a:noFill/>
        </p:spPr>
        <p:txBody>
          <a:bodyPr wrap="none" rtlCol="0">
            <a:spAutoFit/>
          </a:bodyPr>
          <a:lstStyle/>
          <a:p>
            <a:r>
              <a:rPr lang="en-US" dirty="0"/>
              <a:t>Example: shifting elements one position to the left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37</a:t>
            </a:fld>
            <a:endParaRPr lang="en-US" altLang="en-US" sz="140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a:cs typeface="Times New Roman" pitchFamily="18" charset="0"/>
              </a:rPr>
              <a:t>Enhanced </a:t>
            </a:r>
            <a:r>
              <a:rPr lang="en-US" altLang="en-US" sz="3200" u="sng">
                <a:cs typeface="Times New Roman" pitchFamily="18" charset="0"/>
              </a:rPr>
              <a:t>for</a:t>
            </a:r>
            <a:r>
              <a:rPr lang="en-US" altLang="en-US" sz="320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(double value: </a:t>
            </a:r>
            <a:r>
              <a:rPr lang="en-US" sz="1800" b="1" dirty="0" err="1">
                <a:solidFill>
                  <a:schemeClr val="accent4"/>
                </a:solidFill>
                <a:latin typeface="Courier New" pitchFamily="49" charset="0"/>
                <a:cs typeface="Courier New" pitchFamily="49" charset="0"/>
              </a:rPr>
              <a:t>myList</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System.out.println</a:t>
            </a:r>
            <a:r>
              <a:rPr lang="en-US" sz="1800" b="1" dirty="0">
                <a:solidFill>
                  <a:schemeClr val="accent4"/>
                </a:solidFill>
                <a:latin typeface="Courier New" pitchFamily="49" charset="0"/>
                <a:cs typeface="Courier New" pitchFamily="49" charset="0"/>
              </a:rPr>
              <a:t>(value);</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spcBef>
                <a:spcPct val="0"/>
              </a:spcBef>
              <a:buClrTx/>
              <a:buSzTx/>
              <a:buFontTx/>
              <a:buNone/>
              <a:defRPr/>
            </a:pPr>
            <a:r>
              <a:rPr lang="en-US" sz="2000" dirty="0">
                <a:cs typeface="Times New Roman" pitchFamily="18" charset="0"/>
              </a:rPr>
              <a:t>In general, the syntax is</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a:t>
            </a:r>
            <a:r>
              <a:rPr lang="en-US" sz="1800" b="1" dirty="0" err="1">
                <a:solidFill>
                  <a:schemeClr val="accent4"/>
                </a:solidFill>
                <a:latin typeface="Courier New" pitchFamily="49" charset="0"/>
                <a:cs typeface="Courier New" pitchFamily="49" charset="0"/>
              </a:rPr>
              <a:t>elementType</a:t>
            </a:r>
            <a:r>
              <a:rPr lang="en-US" sz="1800" b="1" dirty="0">
                <a:solidFill>
                  <a:schemeClr val="accent4"/>
                </a:solidFill>
                <a:latin typeface="Courier New" pitchFamily="49" charset="0"/>
                <a:cs typeface="Courier New" pitchFamily="49" charset="0"/>
              </a:rPr>
              <a:t> value: </a:t>
            </a:r>
            <a:r>
              <a:rPr lang="en-US" sz="1800" b="1" dirty="0" err="1">
                <a:solidFill>
                  <a:schemeClr val="accent4"/>
                </a:solidFill>
                <a:latin typeface="Courier New" pitchFamily="49" charset="0"/>
                <a:cs typeface="Courier New" pitchFamily="49" charset="0"/>
              </a:rPr>
              <a:t>arrayRefVar</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 Process the value</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buFont typeface="Monotype Sorts" pitchFamily="2" charset="2"/>
              <a:buNone/>
              <a:defRPr/>
            </a:pPr>
            <a:r>
              <a:rPr lang="en-US" sz="2000" dirty="0">
                <a:cs typeface="Courier New" pitchFamily="49" charset="0"/>
              </a:rPr>
              <a:t>You still have to use an index variable if you wish to traverse the array in a different order or change the elements in the array.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38</a:t>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193675" y="1047890"/>
            <a:ext cx="8604250" cy="2247900"/>
          </a:xfrm>
        </p:spPr>
        <p:txBody>
          <a:bodyPr/>
          <a:lstStyle/>
          <a:p>
            <a:pPr marL="0" indent="0">
              <a:lnSpc>
                <a:spcPct val="90000"/>
              </a:lnSpc>
              <a:buFont typeface="Monotype Sorts" pitchFamily="2" charset="2"/>
              <a:buNone/>
            </a:pPr>
            <a:r>
              <a:rPr lang="en-US" altLang="en-US" sz="2300" dirty="0">
                <a:cs typeface="Courier New" pitchFamily="49" charset="0"/>
              </a:rPr>
              <a:t>Often, in a program, you need to duplicate an array or a part of an array.  </a:t>
            </a:r>
            <a:endParaRPr lang="en-US" altLang="en-US" sz="2300" dirty="0">
              <a:cs typeface="Times New Roman" pitchFamily="18" charset="0"/>
            </a:endParaRPr>
          </a:p>
          <a:p>
            <a:pPr marL="0" indent="0">
              <a:lnSpc>
                <a:spcPct val="90000"/>
              </a:lnSpc>
              <a:buFont typeface="Monotype Sorts" pitchFamily="2" charset="2"/>
              <a:buNone/>
            </a:pPr>
            <a:r>
              <a:rPr lang="en-US" altLang="en-US" sz="2300" dirty="0">
                <a:cs typeface="Courier New" pitchFamily="49" charset="0"/>
              </a:rPr>
              <a:t> </a:t>
            </a:r>
          </a:p>
          <a:p>
            <a:pPr marL="0" indent="0">
              <a:lnSpc>
                <a:spcPct val="90000"/>
              </a:lnSpc>
              <a:buFont typeface="Monotype Sorts" pitchFamily="2" charset="2"/>
              <a:buNone/>
            </a:pPr>
            <a:r>
              <a:rPr lang="en-US" altLang="en-US" sz="2300" dirty="0">
                <a:cs typeface="Courier New" pitchFamily="49" charset="0"/>
              </a:rPr>
              <a:t>e.g. duplicate list1 into list2</a:t>
            </a:r>
          </a:p>
          <a:p>
            <a:pPr marL="0" indent="0">
              <a:lnSpc>
                <a:spcPct val="90000"/>
              </a:lnSpc>
              <a:buFont typeface="Monotype Sorts" pitchFamily="2" charset="2"/>
              <a:buNone/>
            </a:pPr>
            <a:endParaRPr lang="en-US" altLang="en-US" sz="2300" dirty="0">
              <a:cs typeface="Times New Roman" pitchFamily="18" charset="0"/>
            </a:endParaRPr>
          </a:p>
        </p:txBody>
      </p:sp>
      <p:pic>
        <p:nvPicPr>
          <p:cNvPr id="3" name="Picture 2">
            <a:extLst>
              <a:ext uri="{FF2B5EF4-FFF2-40B4-BE49-F238E27FC236}">
                <a16:creationId xmlns:a16="http://schemas.microsoft.com/office/drawing/2014/main" id="{0987D990-BBED-AA40-BA34-719492FC7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105" y="3044950"/>
            <a:ext cx="3581400" cy="2933700"/>
          </a:xfrm>
          <a:prstGeom prst="rect">
            <a:avLst/>
          </a:prstGeom>
        </p:spPr>
      </p:pic>
    </p:spTree>
    <p:extLst>
      <p:ext uri="{BB962C8B-B14F-4D97-AF65-F5344CB8AC3E}">
        <p14:creationId xmlns:p14="http://schemas.microsoft.com/office/powerpoint/2010/main" val="1875470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39</a:t>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dirty="0">
                <a:cs typeface="Courier New" pitchFamily="49" charset="0"/>
              </a:rPr>
              <a:t>Often, in a program, you need to duplicate an array or a part of an array. In such cases you could attempt to use the assignment statement (=), as follows:</a:t>
            </a:r>
            <a:endParaRPr lang="en-US" altLang="en-US" sz="2300" dirty="0">
              <a:cs typeface="Times New Roman" pitchFamily="18" charset="0"/>
            </a:endParaRPr>
          </a:p>
          <a:p>
            <a:pPr marL="0" indent="0">
              <a:lnSpc>
                <a:spcPct val="90000"/>
              </a:lnSpc>
              <a:buFont typeface="Monotype Sorts" pitchFamily="2" charset="2"/>
              <a:buNone/>
            </a:pPr>
            <a:r>
              <a:rPr lang="en-US" altLang="en-US" sz="2300" dirty="0">
                <a:cs typeface="Courier New" pitchFamily="49" charset="0"/>
              </a:rPr>
              <a:t> </a:t>
            </a:r>
            <a:endParaRPr lang="en-US" altLang="en-US" sz="2300" dirty="0">
              <a:cs typeface="Times New Roman" pitchFamily="18" charset="0"/>
            </a:endParaRPr>
          </a:p>
          <a:p>
            <a:pPr marL="0" indent="0">
              <a:lnSpc>
                <a:spcPct val="90000"/>
              </a:lnSpc>
              <a:buFont typeface="Monotype Sorts" pitchFamily="2" charset="2"/>
              <a:buNone/>
            </a:pPr>
            <a:r>
              <a:rPr lang="en-US" altLang="en-US" sz="2300" dirty="0">
                <a:cs typeface="Courier New" pitchFamily="49" charset="0"/>
              </a:rPr>
              <a:t>list2 = list1;</a:t>
            </a:r>
            <a:endParaRPr lang="en-US" altLang="en-US" sz="2300" dirty="0">
              <a:cs typeface="Times New Roman" pitchFamily="18" charset="0"/>
            </a:endParaRPr>
          </a:p>
          <a:p>
            <a:pPr marL="0" indent="0">
              <a:lnSpc>
                <a:spcPct val="90000"/>
              </a:lnSpc>
              <a:buFont typeface="Monotype Sorts" pitchFamily="2" charset="2"/>
              <a:buNone/>
            </a:pPr>
            <a:r>
              <a:rPr lang="en-US" altLang="en-US" sz="2300" dirty="0">
                <a:cs typeface="Courier New" pitchFamily="49" charset="0"/>
              </a:rPr>
              <a:t> </a:t>
            </a:r>
            <a:endParaRPr lang="en-US" altLang="en-US" sz="2300" dirty="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4</a:t>
            </a:fld>
            <a:endParaRPr lang="en-US" altLang="en-US" sz="140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a:latin typeface="Courier New"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itchFamily="49" charset="0"/>
              </a:rPr>
              <a:t>myList[0]</a:t>
            </a:r>
            <a:r>
              <a:rPr lang="en-US" altLang="en-US"/>
              <a:t> references the first element in the array.</a:t>
            </a:r>
          </a:p>
          <a:p>
            <a:pPr>
              <a:buFont typeface="Monotype Sorts" pitchFamily="2" charset="2"/>
              <a:buNone/>
            </a:pPr>
            <a:r>
              <a:rPr lang="en-US" altLang="en-US" sz="2600">
                <a:latin typeface="Courier New" pitchFamily="49" charset="0"/>
              </a:rPr>
              <a:t>myList[9]</a:t>
            </a:r>
            <a:r>
              <a:rPr lang="en-US" altLang="en-US"/>
              <a:t> references the last element in the array.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40</a:t>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dirty="0"/>
              <a:t>Using a loop:</a:t>
            </a:r>
            <a:endParaRPr lang="en-US" altLang="en-US" dirty="0"/>
          </a:p>
          <a:p>
            <a:pPr>
              <a:spcBef>
                <a:spcPct val="50000"/>
              </a:spcBef>
              <a:buFont typeface="Monotype Sorts" pitchFamily="2" charset="2"/>
              <a:buNone/>
            </a:pPr>
            <a:r>
              <a:rPr lang="en-US" altLang="en-US" sz="2400" b="1" dirty="0" err="1">
                <a:latin typeface="Courier New" pitchFamily="49" charset="0"/>
              </a:rPr>
              <a:t>int</a:t>
            </a:r>
            <a:r>
              <a:rPr lang="en-US" altLang="en-US" sz="2400" b="1" dirty="0">
                <a:latin typeface="Courier New" pitchFamily="49" charset="0"/>
              </a:rPr>
              <a:t>[] </a:t>
            </a:r>
            <a:r>
              <a:rPr lang="en-US" altLang="en-US" sz="2400" b="1" dirty="0" err="1">
                <a:latin typeface="Courier New" pitchFamily="49" charset="0"/>
              </a:rPr>
              <a:t>sourceArray</a:t>
            </a:r>
            <a:r>
              <a:rPr lang="en-US" altLang="en-US" sz="2400" b="1" dirty="0">
                <a:latin typeface="Courier New" pitchFamily="49" charset="0"/>
              </a:rPr>
              <a:t> = {2, 3, 1, 5, 10};</a:t>
            </a:r>
          </a:p>
          <a:p>
            <a:pPr>
              <a:buFont typeface="Monotype Sorts" pitchFamily="2" charset="2"/>
              <a:buNone/>
            </a:pPr>
            <a:r>
              <a:rPr lang="en-US" altLang="en-US" sz="2400" b="1" dirty="0" err="1">
                <a:latin typeface="Courier New" pitchFamily="49" charset="0"/>
              </a:rPr>
              <a:t>int</a:t>
            </a:r>
            <a:r>
              <a:rPr lang="en-US" altLang="en-US" sz="2400" b="1" dirty="0">
                <a:latin typeface="Courier New" pitchFamily="49" charset="0"/>
              </a:rPr>
              <a:t>[] </a:t>
            </a:r>
            <a:r>
              <a:rPr lang="en-US" altLang="en-US" sz="2400" b="1" dirty="0" err="1">
                <a:latin typeface="Courier New" pitchFamily="49" charset="0"/>
              </a:rPr>
              <a:t>targetArray</a:t>
            </a:r>
            <a:r>
              <a:rPr lang="en-US" altLang="en-US" sz="2400" b="1" dirty="0">
                <a:latin typeface="Courier New" pitchFamily="49" charset="0"/>
              </a:rPr>
              <a:t> = new </a:t>
            </a:r>
            <a:r>
              <a:rPr lang="en-US" altLang="en-US" sz="2400" b="1" dirty="0" err="1">
                <a:latin typeface="Courier New" pitchFamily="49" charset="0"/>
              </a:rPr>
              <a:t>int</a:t>
            </a:r>
            <a:r>
              <a:rPr lang="en-US" altLang="en-US" sz="2400" b="1" dirty="0">
                <a:latin typeface="Courier New" pitchFamily="49" charset="0"/>
              </a:rPr>
              <a:t>[</a:t>
            </a:r>
            <a:r>
              <a:rPr lang="en-US" altLang="en-US" sz="2400" b="1" dirty="0" err="1">
                <a:latin typeface="Courier New" pitchFamily="49" charset="0"/>
              </a:rPr>
              <a:t>sourceArray.length</a:t>
            </a:r>
            <a:r>
              <a:rPr lang="en-US" altLang="en-US" sz="2400" b="1" dirty="0">
                <a:latin typeface="Courier New" pitchFamily="49" charset="0"/>
              </a:rPr>
              <a:t>];</a:t>
            </a:r>
          </a:p>
          <a:p>
            <a:pPr>
              <a:buFont typeface="Monotype Sorts" pitchFamily="2" charset="2"/>
              <a:buNone/>
            </a:pPr>
            <a:endParaRPr lang="en-US" altLang="en-US" sz="2400" b="1" dirty="0">
              <a:latin typeface="Courier New" pitchFamily="49" charset="0"/>
            </a:endParaRPr>
          </a:p>
          <a:p>
            <a:pPr>
              <a:buFont typeface="Monotype Sorts" pitchFamily="2" charset="2"/>
              <a:buNone/>
            </a:pPr>
            <a:r>
              <a:rPr lang="en-US" altLang="en-US" sz="2400" b="1" dirty="0">
                <a:latin typeface="Courier New" pitchFamily="49" charset="0"/>
              </a:rPr>
              <a:t>for (</a:t>
            </a:r>
            <a:r>
              <a:rPr lang="en-US" altLang="en-US" sz="2400" b="1" dirty="0" err="1">
                <a:latin typeface="Courier New" pitchFamily="49" charset="0"/>
              </a:rPr>
              <a:t>int</a:t>
            </a:r>
            <a:r>
              <a:rPr lang="en-US" altLang="en-US" sz="2400" b="1" dirty="0">
                <a:latin typeface="Courier New" pitchFamily="49" charset="0"/>
              </a:rPr>
              <a:t> </a:t>
            </a:r>
            <a:r>
              <a:rPr lang="en-US" altLang="en-US" sz="2400" b="1" dirty="0" err="1">
                <a:latin typeface="Courier New" pitchFamily="49" charset="0"/>
              </a:rPr>
              <a:t>i</a:t>
            </a:r>
            <a:r>
              <a:rPr lang="en-US" altLang="en-US" sz="2400" b="1" dirty="0">
                <a:latin typeface="Courier New" pitchFamily="49" charset="0"/>
              </a:rPr>
              <a:t> = 0; </a:t>
            </a:r>
            <a:r>
              <a:rPr lang="en-US" altLang="en-US" sz="2400" b="1" dirty="0" err="1">
                <a:latin typeface="Courier New" pitchFamily="49" charset="0"/>
              </a:rPr>
              <a:t>i</a:t>
            </a:r>
            <a:r>
              <a:rPr lang="en-US" altLang="en-US" sz="2400" b="1" dirty="0">
                <a:latin typeface="Courier New" pitchFamily="49" charset="0"/>
              </a:rPr>
              <a:t> &lt; </a:t>
            </a:r>
            <a:r>
              <a:rPr lang="en-US" altLang="en-US" sz="2400" b="1" dirty="0" err="1">
                <a:latin typeface="Courier New" pitchFamily="49" charset="0"/>
              </a:rPr>
              <a:t>sourceArrays.length</a:t>
            </a:r>
            <a:r>
              <a:rPr lang="en-US" altLang="en-US" sz="2400" b="1" dirty="0">
                <a:latin typeface="Courier New" pitchFamily="49" charset="0"/>
              </a:rPr>
              <a:t>; </a:t>
            </a:r>
            <a:r>
              <a:rPr lang="en-US" altLang="en-US" sz="2400" b="1" dirty="0" err="1">
                <a:latin typeface="Courier New" pitchFamily="49" charset="0"/>
              </a:rPr>
              <a:t>i</a:t>
            </a:r>
            <a:r>
              <a:rPr lang="en-US" altLang="en-US" sz="2400" b="1" dirty="0">
                <a:latin typeface="Courier New" pitchFamily="49" charset="0"/>
              </a:rPr>
              <a:t>++)</a:t>
            </a:r>
          </a:p>
          <a:p>
            <a:pPr>
              <a:buFont typeface="Monotype Sorts" pitchFamily="2" charset="2"/>
              <a:buNone/>
            </a:pPr>
            <a:r>
              <a:rPr lang="en-US" altLang="en-US" sz="2400" b="1" dirty="0">
                <a:latin typeface="Courier New" pitchFamily="49" charset="0"/>
              </a:rPr>
              <a:t>   </a:t>
            </a:r>
            <a:r>
              <a:rPr lang="en-US" altLang="en-US" sz="2400" b="1" dirty="0" err="1">
                <a:latin typeface="Courier New" pitchFamily="49" charset="0"/>
              </a:rPr>
              <a:t>targetArray</a:t>
            </a:r>
            <a:r>
              <a:rPr lang="en-US" altLang="en-US" sz="2400" b="1" dirty="0">
                <a:latin typeface="Courier New" pitchFamily="49" charset="0"/>
              </a:rPr>
              <a:t>[</a:t>
            </a:r>
            <a:r>
              <a:rPr lang="en-US" altLang="en-US" sz="2400" b="1" dirty="0" err="1">
                <a:latin typeface="Courier New" pitchFamily="49" charset="0"/>
              </a:rPr>
              <a:t>i</a:t>
            </a:r>
            <a:r>
              <a:rPr lang="en-US" altLang="en-US" sz="2400" b="1" dirty="0">
                <a:latin typeface="Courier New" pitchFamily="49" charset="0"/>
              </a:rPr>
              <a:t>] = </a:t>
            </a:r>
            <a:r>
              <a:rPr lang="en-US" altLang="en-US" sz="2400" b="1" dirty="0" err="1">
                <a:latin typeface="Courier New" pitchFamily="49" charset="0"/>
              </a:rPr>
              <a:t>sourceArray</a:t>
            </a:r>
            <a:r>
              <a:rPr lang="en-US" altLang="en-US" sz="2400" b="1" dirty="0">
                <a:latin typeface="Courier New" pitchFamily="49" charset="0"/>
              </a:rPr>
              <a:t>[</a:t>
            </a:r>
            <a:r>
              <a:rPr lang="en-US" altLang="en-US" sz="2400" b="1" dirty="0" err="1">
                <a:latin typeface="Courier New" pitchFamily="49" charset="0"/>
              </a:rPr>
              <a:t>i</a:t>
            </a:r>
            <a:r>
              <a:rPr lang="en-US" altLang="en-US" sz="2400" b="1" dirty="0">
                <a:latin typeface="Courier New" pitchFamily="49" charset="0"/>
              </a:rPr>
              <a:t>];</a:t>
            </a:r>
          </a:p>
          <a:p>
            <a:pPr algn="just">
              <a:buFont typeface="Monotype Sorts" pitchFamily="2" charset="2"/>
              <a:buNone/>
            </a:pPr>
            <a:endParaRPr lang="en-US" altLang="en-US" sz="2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41</a:t>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itchFamily="49" charset="0"/>
              </a:rPr>
              <a:t>arraycopy</a:t>
            </a:r>
            <a:r>
              <a:rPr lang="en-US" altLang="en-US"/>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dirty="0" err="1">
                <a:latin typeface="Courier New" pitchFamily="49" charset="0"/>
              </a:rPr>
              <a:t>arraycopy</a:t>
            </a:r>
            <a:r>
              <a:rPr lang="en-US" altLang="en-US" sz="2800" b="1" dirty="0">
                <a:latin typeface="Courier New" pitchFamily="49" charset="0"/>
              </a:rPr>
              <a:t>(</a:t>
            </a:r>
            <a:r>
              <a:rPr lang="en-US" altLang="en-US" sz="2800" b="1" dirty="0" err="1">
                <a:latin typeface="Courier New" pitchFamily="49" charset="0"/>
              </a:rPr>
              <a:t>sourceArray</a:t>
            </a:r>
            <a:r>
              <a:rPr lang="en-US" altLang="en-US" sz="2800" b="1" dirty="0">
                <a:latin typeface="Courier New" pitchFamily="49" charset="0"/>
              </a:rPr>
              <a:t>, </a:t>
            </a:r>
            <a:r>
              <a:rPr lang="en-US" altLang="en-US" sz="2800" b="1" dirty="0" err="1">
                <a:latin typeface="Courier New" pitchFamily="49" charset="0"/>
              </a:rPr>
              <a:t>src_pos</a:t>
            </a:r>
            <a:r>
              <a:rPr lang="en-US" altLang="en-US" sz="2800" b="1" dirty="0">
                <a:latin typeface="Courier New" pitchFamily="49" charset="0"/>
              </a:rPr>
              <a:t>, </a:t>
            </a:r>
            <a:r>
              <a:rPr lang="en-US" altLang="en-US" sz="2800" b="1" dirty="0" err="1">
                <a:latin typeface="Courier New" pitchFamily="49" charset="0"/>
              </a:rPr>
              <a:t>targetArray</a:t>
            </a:r>
            <a:r>
              <a:rPr lang="en-US" altLang="en-US" sz="2800" b="1" dirty="0">
                <a:latin typeface="Courier New" pitchFamily="49" charset="0"/>
              </a:rPr>
              <a:t>, </a:t>
            </a:r>
            <a:r>
              <a:rPr lang="en-US" altLang="en-US" sz="2800" b="1" dirty="0" err="1">
                <a:latin typeface="Courier New" pitchFamily="49" charset="0"/>
              </a:rPr>
              <a:t>tar_pos</a:t>
            </a:r>
            <a:r>
              <a:rPr lang="en-US" altLang="en-US" sz="2800" b="1" dirty="0">
                <a:latin typeface="Courier New" pitchFamily="49" charset="0"/>
              </a:rPr>
              <a:t>, length);</a:t>
            </a:r>
            <a:endParaRPr lang="en-US" altLang="en-US" sz="2600" b="1" dirty="0">
              <a:latin typeface="Book Antiqua" pitchFamily="18" charset="0"/>
            </a:endParaRPr>
          </a:p>
          <a:p>
            <a:pPr algn="just">
              <a:buFont typeface="Monotype Sorts" pitchFamily="2" charset="2"/>
              <a:buNone/>
            </a:pPr>
            <a:endParaRPr lang="en-US" altLang="en-US" sz="2400" dirty="0"/>
          </a:p>
          <a:p>
            <a:pPr algn="just">
              <a:spcBef>
                <a:spcPct val="0"/>
              </a:spcBef>
              <a:buFont typeface="Monotype Sorts" pitchFamily="2" charset="2"/>
              <a:buNone/>
            </a:pPr>
            <a:r>
              <a:rPr lang="en-US" altLang="en-US" sz="2800" dirty="0"/>
              <a:t>Example:</a:t>
            </a:r>
            <a:endParaRPr lang="en-US" altLang="en-US" sz="2400" dirty="0"/>
          </a:p>
          <a:p>
            <a:pPr>
              <a:buFont typeface="Monotype Sorts" pitchFamily="2" charset="2"/>
              <a:buNone/>
            </a:pPr>
            <a:r>
              <a:rPr lang="en-US" altLang="en-US" sz="2600" b="1" dirty="0" err="1">
                <a:latin typeface="Courier New" pitchFamily="49" charset="0"/>
              </a:rPr>
              <a:t>System.arraycopy</a:t>
            </a:r>
            <a:r>
              <a:rPr lang="en-US" altLang="en-US" sz="2600" b="1" dirty="0">
                <a:latin typeface="Courier New" pitchFamily="49" charset="0"/>
              </a:rPr>
              <a:t>(</a:t>
            </a:r>
            <a:r>
              <a:rPr lang="en-US" altLang="en-US" sz="2600" b="1" dirty="0" err="1">
                <a:latin typeface="Courier New" pitchFamily="49" charset="0"/>
              </a:rPr>
              <a:t>sourceArray</a:t>
            </a:r>
            <a:r>
              <a:rPr lang="en-US" altLang="en-US" sz="2600" b="1" dirty="0">
                <a:latin typeface="Courier New" pitchFamily="49" charset="0"/>
              </a:rPr>
              <a:t>, 0, </a:t>
            </a:r>
            <a:r>
              <a:rPr lang="en-US" altLang="en-US" sz="2600" b="1" dirty="0" err="1">
                <a:latin typeface="Courier New" pitchFamily="49" charset="0"/>
              </a:rPr>
              <a:t>targetArray</a:t>
            </a:r>
            <a:r>
              <a:rPr lang="en-US" altLang="en-US" sz="2600" b="1" dirty="0">
                <a:latin typeface="Courier New" pitchFamily="49" charset="0"/>
              </a:rPr>
              <a:t>, 0, </a:t>
            </a:r>
            <a:r>
              <a:rPr lang="en-US" altLang="en-US" sz="2600" b="1" dirty="0" err="1">
                <a:latin typeface="Courier New" pitchFamily="49" charset="0"/>
              </a:rPr>
              <a:t>sourceArray.length</a:t>
            </a:r>
            <a:r>
              <a:rPr lang="en-US" altLang="en-US" sz="2600" b="1" dirty="0">
                <a:latin typeface="Courier New" pitchFamily="49" charset="0"/>
              </a:rPr>
              <a:t>);</a:t>
            </a:r>
            <a:r>
              <a:rPr lang="en-US" altLang="en-US" sz="2400" b="1" dirty="0">
                <a:latin typeface="Courier New" pitchFamily="49"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42</a:t>
            </a:fld>
            <a:endParaRPr lang="en-US" altLang="en-US" sz="1400"/>
          </a:p>
        </p:txBody>
      </p:sp>
      <p:sp>
        <p:nvSpPr>
          <p:cNvPr id="53251" name="Rectangle 2"/>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a:latin typeface="Courier New" pitchFamily="49" charset="0"/>
                <a:cs typeface="Courier New" pitchFamily="49" charset="0"/>
              </a:rPr>
              <a:t>public static void printArray(int[] array)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for (int i = 0; i &lt; array.length; i++)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System.out.print(array[i] + "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a:t>
            </a:r>
            <a:r>
              <a:rPr lang="en-US" altLang="en-US" sz="1800" b="1"/>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dirty="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dirty="0">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dirty="0" err="1">
                <a:latin typeface="Courier New" pitchFamily="49" charset="0"/>
                <a:cs typeface="Courier New" pitchFamily="49" charset="0"/>
              </a:rPr>
              <a:t>int</a:t>
            </a:r>
            <a:r>
              <a:rPr lang="en-US" altLang="en-US" sz="1800" b="1" dirty="0">
                <a:latin typeface="Courier New" pitchFamily="49" charset="0"/>
                <a:cs typeface="Courier New" pitchFamily="49" charset="0"/>
              </a:rPr>
              <a:t>[] list = {3, 1, 2, 6, 4, 2};</a:t>
            </a:r>
          </a:p>
          <a:p>
            <a:pPr>
              <a:lnSpc>
                <a:spcPct val="90000"/>
              </a:lnSpc>
              <a:spcBef>
                <a:spcPct val="20000"/>
              </a:spcBef>
              <a:buClr>
                <a:schemeClr val="tx2"/>
              </a:buClr>
              <a:buSzPct val="75000"/>
              <a:buFont typeface="Monotype Sorts" pitchFamily="2" charset="2"/>
              <a:buNone/>
            </a:pPr>
            <a:r>
              <a:rPr lang="en-US" altLang="en-US" sz="1800" b="1" dirty="0" err="1">
                <a:latin typeface="Courier New" pitchFamily="49" charset="0"/>
                <a:cs typeface="Courier New" pitchFamily="49" charset="0"/>
              </a:rPr>
              <a:t>printArray</a:t>
            </a:r>
            <a:r>
              <a:rPr lang="en-US" altLang="en-US" sz="1800" b="1" dirty="0">
                <a:latin typeface="Courier New" pitchFamily="49" charset="0"/>
                <a:cs typeface="Courier New" pitchFamily="49" charset="0"/>
              </a:rPr>
              <a:t>(list);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dirty="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dirty="0" err="1">
                <a:latin typeface="Courier New" pitchFamily="49" charset="0"/>
                <a:cs typeface="Courier New" pitchFamily="49" charset="0"/>
              </a:rPr>
              <a:t>printArray</a:t>
            </a:r>
            <a:r>
              <a:rPr lang="en-US" altLang="en-US" sz="1800" b="1" dirty="0">
                <a:latin typeface="Courier New" pitchFamily="49" charset="0"/>
                <a:cs typeface="Courier New" pitchFamily="49" charset="0"/>
              </a:rPr>
              <a:t>(new </a:t>
            </a:r>
            <a:r>
              <a:rPr lang="en-US" altLang="en-US" sz="1800" b="1" dirty="0" err="1">
                <a:latin typeface="Courier New" pitchFamily="49" charset="0"/>
                <a:cs typeface="Courier New" pitchFamily="49" charset="0"/>
              </a:rPr>
              <a:t>int</a:t>
            </a:r>
            <a:r>
              <a:rPr lang="en-US" altLang="en-US" sz="1800" b="1" dirty="0">
                <a:latin typeface="Courier New" pitchFamily="49" charset="0"/>
                <a:cs typeface="Courier New" pitchFamily="49" charset="0"/>
              </a:rPr>
              <a: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43</a:t>
            </a:fld>
            <a:endParaRPr lang="en-US" altLang="en-US" sz="140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a:cs typeface="Times New Roman" pitchFamily="18" charset="0"/>
              </a:rPr>
              <a:t>Anonymous Array</a:t>
            </a:r>
            <a:endParaRPr lang="en-US" altLang="en-US" sz="400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FontTx/>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44</a:t>
            </a:fld>
            <a:endParaRPr lang="en-US" altLang="en-US" sz="1400"/>
          </a:p>
        </p:txBody>
      </p:sp>
      <p:sp>
        <p:nvSpPr>
          <p:cNvPr id="55299" name="Rectangle 2"/>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dirty="0">
                <a:cs typeface="Times New Roman" pitchFamily="18" charset="0"/>
              </a:rPr>
              <a:t>Java uses </a:t>
            </a:r>
            <a:r>
              <a:rPr lang="en-US" altLang="en-US" sz="2600" i="1" dirty="0">
                <a:cs typeface="Times New Roman" pitchFamily="18" charset="0"/>
              </a:rPr>
              <a:t>pass by value</a:t>
            </a:r>
            <a:r>
              <a:rPr lang="en-US" altLang="en-US" sz="2600" dirty="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dirty="0">
              <a:cs typeface="Times New Roman" pitchFamily="18" charset="0"/>
            </a:endParaRPr>
          </a:p>
          <a:p>
            <a:pPr marL="0" indent="0">
              <a:lnSpc>
                <a:spcPct val="90000"/>
              </a:lnSpc>
            </a:pPr>
            <a:r>
              <a:rPr lang="en-US" altLang="en-US" sz="2600" dirty="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dirty="0">
              <a:cs typeface="Times New Roman" pitchFamily="18" charset="0"/>
            </a:endParaRPr>
          </a:p>
          <a:p>
            <a:pPr marL="0" indent="0">
              <a:lnSpc>
                <a:spcPct val="90000"/>
              </a:lnSpc>
            </a:pPr>
            <a:r>
              <a:rPr lang="en-US" altLang="en-US" sz="2600" dirty="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45</a:t>
            </a:fld>
            <a:endParaRPr lang="en-US" altLang="en-US" sz="140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dirty="0">
                <a:latin typeface="Courier New" pitchFamily="49" charset="0"/>
                <a:cs typeface="Courier New" pitchFamily="49" charset="0"/>
              </a:rPr>
              <a:t>public static </a:t>
            </a:r>
            <a:r>
              <a:rPr lang="en-US" altLang="en-US" sz="2100" b="1" dirty="0" err="1">
                <a:latin typeface="Courier New" pitchFamily="49" charset="0"/>
                <a:cs typeface="Courier New" pitchFamily="49" charset="0"/>
              </a:rPr>
              <a:t>int</a:t>
            </a:r>
            <a:r>
              <a:rPr lang="en-US" altLang="en-US" sz="2100" b="1" dirty="0">
                <a:latin typeface="Courier New" pitchFamily="49" charset="0"/>
                <a:cs typeface="Courier New" pitchFamily="49" charset="0"/>
              </a:rPr>
              <a:t>[] reverse(</a:t>
            </a:r>
            <a:r>
              <a:rPr lang="en-US" altLang="en-US" sz="2100" b="1" dirty="0" err="1">
                <a:latin typeface="Courier New" pitchFamily="49" charset="0"/>
                <a:cs typeface="Courier New" pitchFamily="49" charset="0"/>
              </a:rPr>
              <a:t>int</a:t>
            </a:r>
            <a:r>
              <a:rPr lang="en-US" altLang="en-US" sz="2100" b="1" dirty="0">
                <a:latin typeface="Courier New" pitchFamily="49" charset="0"/>
                <a:cs typeface="Courier New" pitchFamily="49" charset="0"/>
              </a:rPr>
              <a:t>[] list) {</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a:t>
            </a:r>
            <a:r>
              <a:rPr lang="en-US" altLang="en-US" sz="2100" b="1" dirty="0" err="1">
                <a:latin typeface="Courier New" pitchFamily="49" charset="0"/>
                <a:cs typeface="Courier New" pitchFamily="49" charset="0"/>
              </a:rPr>
              <a:t>int</a:t>
            </a:r>
            <a:r>
              <a:rPr lang="en-US" altLang="en-US" sz="2100" b="1" dirty="0">
                <a:latin typeface="Courier New" pitchFamily="49" charset="0"/>
                <a:cs typeface="Courier New" pitchFamily="49" charset="0"/>
              </a:rPr>
              <a:t>[] result = new </a:t>
            </a:r>
            <a:r>
              <a:rPr lang="en-US" altLang="en-US" sz="2100" b="1" dirty="0" err="1">
                <a:latin typeface="Courier New" pitchFamily="49" charset="0"/>
                <a:cs typeface="Courier New" pitchFamily="49" charset="0"/>
              </a:rPr>
              <a:t>int</a:t>
            </a:r>
            <a:r>
              <a:rPr lang="en-US" altLang="en-US" sz="2100" b="1" dirty="0">
                <a:latin typeface="Courier New" pitchFamily="49" charset="0"/>
                <a:cs typeface="Courier New" pitchFamily="49" charset="0"/>
              </a:rPr>
              <a:t>[</a:t>
            </a:r>
            <a:r>
              <a:rPr lang="en-US" altLang="en-US" sz="2100" b="1" dirty="0" err="1">
                <a:latin typeface="Courier New" pitchFamily="49" charset="0"/>
                <a:cs typeface="Courier New" pitchFamily="49" charset="0"/>
              </a:rPr>
              <a:t>list.length</a:t>
            </a:r>
            <a:r>
              <a:rPr lang="en-US" altLang="en-US" sz="2100" b="1" dirty="0">
                <a:latin typeface="Courier New" pitchFamily="49" charset="0"/>
                <a:cs typeface="Courier New" pitchFamily="49" charset="0"/>
              </a:rPr>
              <a:t>];</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for (</a:t>
            </a:r>
            <a:r>
              <a:rPr lang="en-US" altLang="en-US" sz="2100" b="1" dirty="0" err="1">
                <a:latin typeface="Courier New" pitchFamily="49" charset="0"/>
                <a:cs typeface="Courier New" pitchFamily="49" charset="0"/>
              </a:rPr>
              <a:t>int</a:t>
            </a:r>
            <a:r>
              <a:rPr lang="en-US" altLang="en-US" sz="2100" b="1" dirty="0">
                <a:latin typeface="Courier New" pitchFamily="49" charset="0"/>
                <a:cs typeface="Courier New" pitchFamily="49" charset="0"/>
              </a:rPr>
              <a:t> </a:t>
            </a:r>
            <a:r>
              <a:rPr lang="en-US" altLang="en-US" sz="2100" b="1" dirty="0" err="1">
                <a:latin typeface="Courier New" pitchFamily="49" charset="0"/>
                <a:cs typeface="Courier New" pitchFamily="49" charset="0"/>
              </a:rPr>
              <a:t>i</a:t>
            </a:r>
            <a:r>
              <a:rPr lang="en-US" altLang="en-US" sz="2100" b="1" dirty="0">
                <a:latin typeface="Courier New" pitchFamily="49" charset="0"/>
                <a:cs typeface="Courier New" pitchFamily="49" charset="0"/>
              </a:rPr>
              <a:t> = 0, j = </a:t>
            </a:r>
            <a:r>
              <a:rPr lang="en-US" altLang="en-US" sz="2100" b="1" dirty="0" err="1">
                <a:latin typeface="Courier New" pitchFamily="49" charset="0"/>
                <a:cs typeface="Courier New" pitchFamily="49" charset="0"/>
              </a:rPr>
              <a:t>result.length</a:t>
            </a:r>
            <a:r>
              <a:rPr lang="en-US" altLang="en-US" sz="2100" b="1" dirty="0">
                <a:latin typeface="Courier New" pitchFamily="49" charset="0"/>
                <a:cs typeface="Courier New" pitchFamily="49" charset="0"/>
              </a:rPr>
              <a:t> - 1; </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a:t>
            </a:r>
            <a:r>
              <a:rPr lang="en-US" altLang="en-US" sz="2100" b="1" dirty="0" err="1">
                <a:latin typeface="Courier New" pitchFamily="49" charset="0"/>
                <a:cs typeface="Courier New" pitchFamily="49" charset="0"/>
              </a:rPr>
              <a:t>i</a:t>
            </a:r>
            <a:r>
              <a:rPr lang="en-US" altLang="en-US" sz="2100" b="1" dirty="0">
                <a:latin typeface="Courier New" pitchFamily="49" charset="0"/>
                <a:cs typeface="Courier New" pitchFamily="49" charset="0"/>
              </a:rPr>
              <a:t> &lt; </a:t>
            </a:r>
            <a:r>
              <a:rPr lang="en-US" altLang="en-US" sz="2100" b="1" dirty="0" err="1">
                <a:latin typeface="Courier New" pitchFamily="49" charset="0"/>
                <a:cs typeface="Courier New" pitchFamily="49" charset="0"/>
              </a:rPr>
              <a:t>list.length</a:t>
            </a:r>
            <a:r>
              <a:rPr lang="en-US" altLang="en-US" sz="2100" b="1" dirty="0">
                <a:latin typeface="Courier New" pitchFamily="49" charset="0"/>
                <a:cs typeface="Courier New" pitchFamily="49" charset="0"/>
              </a:rPr>
              <a:t>; </a:t>
            </a:r>
            <a:r>
              <a:rPr lang="en-US" altLang="en-US" sz="2100" b="1" dirty="0" err="1">
                <a:latin typeface="Courier New" pitchFamily="49" charset="0"/>
                <a:cs typeface="Courier New" pitchFamily="49" charset="0"/>
              </a:rPr>
              <a:t>i</a:t>
            </a:r>
            <a:r>
              <a:rPr lang="en-US" altLang="en-US" sz="2100" b="1" dirty="0">
                <a:latin typeface="Courier New" pitchFamily="49" charset="0"/>
                <a:cs typeface="Courier New" pitchFamily="49" charset="0"/>
              </a:rPr>
              <a:t>++, j--) {</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result[j] = list[</a:t>
            </a:r>
            <a:r>
              <a:rPr lang="en-US" altLang="en-US" sz="2100" b="1" dirty="0" err="1">
                <a:latin typeface="Courier New" pitchFamily="49" charset="0"/>
                <a:cs typeface="Courier New" pitchFamily="49" charset="0"/>
              </a:rPr>
              <a:t>i</a:t>
            </a:r>
            <a:r>
              <a:rPr lang="en-US" altLang="en-US" sz="2100" b="1" dirty="0">
                <a:latin typeface="Courier New" pitchFamily="49" charset="0"/>
                <a:cs typeface="Courier New" pitchFamily="49" charset="0"/>
              </a:rPr>
              <a:t>];</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  return result;</a:t>
            </a:r>
            <a:endParaRPr lang="en-US" altLang="en-US" sz="2100" b="1" dirty="0">
              <a:latin typeface="Courier"/>
              <a:cs typeface="Times New Roman" pitchFamily="18" charset="0"/>
            </a:endParaRPr>
          </a:p>
          <a:p>
            <a:pPr>
              <a:buClr>
                <a:schemeClr val="tx2"/>
              </a:buClr>
              <a:buSzPct val="75000"/>
              <a:buFont typeface="Monotype Sorts" pitchFamily="2" charset="2"/>
              <a:buNone/>
            </a:pPr>
            <a:r>
              <a:rPr lang="en-US" altLang="en-US" sz="2100" b="1" dirty="0">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46</a:t>
            </a:fld>
            <a:endParaRPr lang="en-US" altLang="en-US" sz="140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47</a:t>
            </a:fld>
            <a:endParaRPr lang="en-US" altLang="en-US" sz="140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48</a:t>
            </a:fld>
            <a:endParaRPr lang="en-US" altLang="en-US" sz="140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49</a:t>
            </a:fld>
            <a:endParaRPr lang="en-US" altLang="en-US" sz="140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5</a:t>
            </a:fld>
            <a:endParaRPr lang="en-US" altLang="en-US" sz="140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a:t>Declaring and Creating</a:t>
            </a:r>
            <a:br>
              <a:rPr lang="en-US" altLang="en-US"/>
            </a:br>
            <a:r>
              <a:rPr lang="en-US" altLang="en-US"/>
              <a:t>in One Step</a:t>
            </a:r>
            <a:endParaRPr lang="en-US" altLang="en-US" sz="4000"/>
          </a:p>
        </p:txBody>
      </p:sp>
      <p:sp>
        <p:nvSpPr>
          <p:cNvPr id="13316" name="Rectangle 3"/>
          <p:cNvSpPr>
            <a:spLocks noGrp="1" noChangeArrowheads="1"/>
          </p:cNvSpPr>
          <p:nvPr>
            <p:ph type="body" idx="1"/>
          </p:nvPr>
        </p:nvSpPr>
        <p:spPr>
          <a:xfrm>
            <a:off x="685800" y="2057400"/>
            <a:ext cx="7315200" cy="4114800"/>
          </a:xfrm>
        </p:spPr>
        <p:txBody>
          <a:bodyPr/>
          <a:lstStyle/>
          <a:p>
            <a:pPr>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p>
          <a:p>
            <a:pPr>
              <a:buFont typeface="Monotype Sorts" pitchFamily="2" charset="2"/>
              <a:buNone/>
              <a:defRPr/>
            </a:pP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a:p>
            <a:pPr>
              <a:spcBef>
                <a:spcPct val="150000"/>
              </a:spcBef>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br>
              <a:rPr lang="en-US" sz="2800" dirty="0">
                <a:solidFill>
                  <a:schemeClr val="accent4"/>
                </a:solidFill>
                <a:latin typeface="Courier New" pitchFamily="49" charset="0"/>
              </a:rPr>
            </a:b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50</a:t>
            </a:fld>
            <a:endParaRPr lang="en-US" altLang="en-US" sz="140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51</a:t>
            </a:fld>
            <a:endParaRPr lang="en-US" altLang="en-US" sz="140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52</a:t>
            </a:fld>
            <a:endParaRPr lang="en-US" altLang="en-US" sz="140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53</a:t>
            </a:fld>
            <a:endParaRPr lang="en-US" altLang="en-US" sz="140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54</a:t>
            </a:fld>
            <a:endParaRPr lang="en-US" altLang="en-US" sz="140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55</a:t>
            </a:fld>
            <a:endParaRPr lang="en-US" altLang="en-US" sz="140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56</a:t>
            </a:fld>
            <a:endParaRPr lang="en-US" altLang="en-US" sz="140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57</a:t>
            </a:fld>
            <a:endParaRPr lang="en-US" altLang="en-US" sz="140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58</a:t>
            </a:fld>
            <a:endParaRPr lang="en-US" altLang="en-US" sz="140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59</a:t>
            </a:fld>
            <a:endParaRPr lang="en-US" altLang="en-US" sz="140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6</a:t>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a:t>Once an array is created, its size is fixed. It cannot be changed. You can find its size using</a:t>
            </a:r>
          </a:p>
          <a:p>
            <a:pPr marL="0" indent="0" algn="just">
              <a:buFont typeface="Monotype Sorts" pitchFamily="2" charset="2"/>
              <a:buNone/>
            </a:pPr>
            <a:endParaRPr lang="en-US" altLang="en-US"/>
          </a:p>
          <a:p>
            <a:pPr lvl="2" algn="just">
              <a:buFont typeface="Monotype Sorts" pitchFamily="2" charset="2"/>
              <a:buNone/>
            </a:pPr>
            <a:r>
              <a:rPr lang="en-US" altLang="en-US"/>
              <a:t>arrayRefVar.length</a:t>
            </a:r>
          </a:p>
          <a:p>
            <a:pPr lvl="2" algn="just">
              <a:buFont typeface="Monotype Sorts" pitchFamily="2" charset="2"/>
              <a:buNone/>
            </a:pPr>
            <a:endParaRPr lang="en-US" altLang="en-US"/>
          </a:p>
          <a:p>
            <a:pPr marL="0" indent="0" algn="just">
              <a:buFont typeface="Monotype Sorts" pitchFamily="2" charset="2"/>
              <a:buNone/>
            </a:pPr>
            <a:r>
              <a:rPr lang="en-US" altLang="en-US"/>
              <a:t>For example,</a:t>
            </a:r>
          </a:p>
          <a:p>
            <a:pPr marL="0" indent="0" algn="just">
              <a:buFont typeface="Monotype Sorts" pitchFamily="2" charset="2"/>
              <a:buNone/>
            </a:pPr>
            <a:endParaRPr lang="en-US" altLang="en-US"/>
          </a:p>
          <a:p>
            <a:pPr lvl="2" algn="just">
              <a:buFont typeface="Monotype Sorts" pitchFamily="2" charset="2"/>
              <a:buNone/>
            </a:pPr>
            <a:r>
              <a:rPr lang="en-US" altLang="en-US"/>
              <a:t>myList.length returns 10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60</a:t>
            </a:fld>
            <a:endParaRPr lang="en-US" altLang="en-US" sz="140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61</a:t>
            </a:fld>
            <a:endParaRPr lang="en-US" altLang="en-US" sz="140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62</a:t>
            </a:fld>
            <a:endParaRPr lang="en-US" altLang="en-US" sz="140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63</a:t>
            </a:fld>
            <a:endParaRPr lang="en-US" altLang="en-US" sz="140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64</a:t>
            </a:fld>
            <a:endParaRPr lang="en-US" altLang="en-US" sz="140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65</a:t>
            </a:fld>
            <a:endParaRPr lang="en-US" altLang="en-US" sz="140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66</a:t>
            </a:fld>
            <a:endParaRPr lang="en-US" altLang="en-US" sz="140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67</a:t>
            </a:fld>
            <a:endParaRPr lang="en-US" altLang="en-US" sz="140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smtClean="0"/>
              <a:pPr/>
              <a:t>68</a:t>
            </a:fld>
            <a:endParaRPr lang="en-US" altLang="en-US" sz="140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dirty="0">
                <a:cs typeface="Times New Roman" pitchFamily="18" charset="0"/>
              </a:rPr>
              <a:t>Generate 100 lowercase letters randomly and assign to an array of characters.</a:t>
            </a:r>
          </a:p>
          <a:p>
            <a:r>
              <a:rPr lang="en-US" altLang="en-US" sz="2300" dirty="0">
                <a:cs typeface="Times New Roman" pitchFamily="18" charset="0"/>
              </a:rPr>
              <a:t>Count the occurrence of each letter in the array.</a:t>
            </a:r>
            <a:r>
              <a:rPr lang="en-US" altLang="en-US" sz="2300" dirty="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 name="Rectangle 10">
            <a:hlinkClick r:id="rId3"/>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CountLettersInArray</a:t>
            </a:r>
            <a:endParaRPr lang="en-US" altLang="en-US" sz="2000" dirty="0"/>
          </a:p>
          <a:p>
            <a:pPr algn="ctr">
              <a:spcBef>
                <a:spcPct val="0"/>
              </a:spcBef>
              <a:buClrTx/>
              <a:buSzTx/>
              <a:buFontTx/>
              <a:buNone/>
            </a:pPr>
            <a:endParaRPr lang="en-US" altLang="en-US" sz="2000" dirty="0"/>
          </a:p>
        </p:txBody>
      </p:sp>
      <p:sp>
        <p:nvSpPr>
          <p:cNvPr id="12" name="AutoShape 10">
            <a:hlinkClick r:id="rId4" action="ppaction://program" highlightClick="1"/>
          </p:cNvPr>
          <p:cNvSpPr>
            <a:spLocks noChangeArrowheads="1"/>
          </p:cNvSpPr>
          <p:nvPr/>
        </p:nvSpPr>
        <p:spPr bwMode="auto">
          <a:xfrm>
            <a:off x="7337160" y="574674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69</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a:t>Variable-Length Arguments</a:t>
            </a:r>
            <a:endParaRPr lang="en-US" altLang="en-US" u="sng" dirty="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a:t>You can pass a variable number of arguments of the same type to a method.</a:t>
            </a:r>
          </a:p>
        </p:txBody>
      </p:sp>
      <p:sp>
        <p:nvSpPr>
          <p:cNvPr id="10" name="Rectangle 9">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VarArgsDemo</a:t>
            </a:r>
            <a:endParaRPr lang="en-US" altLang="en-US" sz="2000" dirty="0"/>
          </a:p>
        </p:txBody>
      </p:sp>
      <p:sp>
        <p:nvSpPr>
          <p:cNvPr id="11"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extLst>
      <p:ext uri="{BB962C8B-B14F-4D97-AF65-F5344CB8AC3E}">
        <p14:creationId xmlns:p14="http://schemas.microsoft.com/office/powerpoint/2010/main" val="306706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7</a:t>
            </a:fld>
            <a:endParaRPr lang="en-US" altLang="en-US" sz="140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a:cs typeface="Courier New" pitchFamily="49" charset="0"/>
              </a:rPr>
              <a:t>When an array is created, its elements are assigned the default value of </a:t>
            </a:r>
          </a:p>
          <a:p>
            <a:pPr marL="0" indent="0" algn="just">
              <a:buFont typeface="Monotype Sorts" pitchFamily="2" charset="2"/>
              <a:buNone/>
            </a:pPr>
            <a:endParaRPr lang="en-US" altLang="en-US" sz="3400">
              <a:cs typeface="Courier New" pitchFamily="49" charset="0"/>
            </a:endParaRPr>
          </a:p>
          <a:p>
            <a:pPr lvl="1" algn="just">
              <a:buFontTx/>
              <a:buNone/>
            </a:pPr>
            <a:r>
              <a:rPr lang="en-US" altLang="en-US" sz="3000" u="sng">
                <a:cs typeface="Courier New" pitchFamily="49" charset="0"/>
              </a:rPr>
              <a:t>0</a:t>
            </a:r>
            <a:r>
              <a:rPr lang="en-US" altLang="en-US" sz="3000">
                <a:cs typeface="Courier New" pitchFamily="49" charset="0"/>
              </a:rPr>
              <a:t> for the numeric primitive data types, </a:t>
            </a:r>
          </a:p>
          <a:p>
            <a:pPr lvl="1" algn="just">
              <a:buFontTx/>
              <a:buNone/>
            </a:pPr>
            <a:r>
              <a:rPr lang="en-US" altLang="en-US" sz="3000" u="sng">
                <a:cs typeface="Courier New" pitchFamily="49" charset="0"/>
              </a:rPr>
              <a:t>'\u0000'</a:t>
            </a:r>
            <a:r>
              <a:rPr lang="en-US" altLang="en-US" sz="3000">
                <a:cs typeface="Courier New" pitchFamily="49" charset="0"/>
              </a:rPr>
              <a:t> for </a:t>
            </a:r>
            <a:r>
              <a:rPr lang="en-US" altLang="en-US" sz="3000" u="sng">
                <a:cs typeface="Courier New" pitchFamily="49" charset="0"/>
              </a:rPr>
              <a:t>char</a:t>
            </a:r>
            <a:r>
              <a:rPr lang="en-US" altLang="en-US" sz="3000">
                <a:cs typeface="Courier New" pitchFamily="49" charset="0"/>
              </a:rPr>
              <a:t> types, and </a:t>
            </a:r>
          </a:p>
          <a:p>
            <a:pPr lvl="1" algn="just">
              <a:buFontTx/>
              <a:buNone/>
            </a:pPr>
            <a:r>
              <a:rPr lang="en-US" altLang="en-US" sz="3000" u="sng">
                <a:cs typeface="Courier New" pitchFamily="49" charset="0"/>
              </a:rPr>
              <a:t>false</a:t>
            </a:r>
            <a:r>
              <a:rPr lang="en-US" altLang="en-US" sz="3000">
                <a:cs typeface="Courier New" pitchFamily="49" charset="0"/>
              </a:rPr>
              <a:t> for </a:t>
            </a:r>
            <a:r>
              <a:rPr lang="en-US" altLang="en-US" sz="3000" u="sng">
                <a:cs typeface="Courier New" pitchFamily="49" charset="0"/>
              </a:rPr>
              <a:t>boolean</a:t>
            </a:r>
            <a:r>
              <a:rPr lang="en-US" altLang="en-US" sz="3000">
                <a:cs typeface="Courier New" pitchFamily="49" charset="0"/>
              </a:rPr>
              <a:t> types. </a:t>
            </a:r>
            <a:endParaRPr lang="en-US" altLang="en-US" sz="3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70</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73"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dirty="0"/>
              <a:t>linear search</a:t>
            </a:r>
            <a:r>
              <a:rPr lang="en-US" altLang="en-US" sz="2800" dirty="0"/>
              <a:t> and </a:t>
            </a:r>
            <a:r>
              <a:rPr lang="en-US" altLang="en-US" sz="2800" i="1" dirty="0"/>
              <a:t>binary search</a:t>
            </a:r>
            <a:r>
              <a:rPr lang="en-US" altLang="en-US" sz="2800"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71</a:t>
            </a:fld>
            <a:endParaRPr lang="en-US" altLang="en-US" sz="1400"/>
          </a:p>
        </p:txBody>
      </p:sp>
      <p:sp>
        <p:nvSpPr>
          <p:cNvPr id="88067" name="Rectangle 2"/>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itchFamily="18" charset="0"/>
              </a:rPr>
              <a:t>The linear search approach compares the key element, </a:t>
            </a:r>
            <a:r>
              <a:rPr lang="en-US" altLang="en-US" u="sng">
                <a:cs typeface="Times New Roman" pitchFamily="18" charset="0"/>
              </a:rPr>
              <a:t>key</a:t>
            </a:r>
            <a:r>
              <a:rPr lang="en-US" altLang="en-US">
                <a:cs typeface="Times New Roman" pitchFamily="18" charset="0"/>
              </a:rPr>
              <a:t>, </a:t>
            </a:r>
            <a:r>
              <a:rPr lang="en-US" altLang="en-US" i="1">
                <a:cs typeface="Times New Roman" pitchFamily="18" charset="0"/>
              </a:rPr>
              <a:t>sequentially</a:t>
            </a:r>
            <a:r>
              <a:rPr lang="en-US" altLang="en-US">
                <a:cs typeface="Times New Roman" pitchFamily="18" charset="0"/>
              </a:rPr>
              <a:t> with each element in the array </a:t>
            </a:r>
            <a:r>
              <a:rPr lang="en-US" altLang="en-US" u="sng">
                <a:cs typeface="Times New Roman" pitchFamily="18" charset="0"/>
              </a:rPr>
              <a:t>list</a:t>
            </a:r>
            <a:r>
              <a:rPr lang="en-US" altLang="en-US">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a:cs typeface="Times New Roman" pitchFamily="18" charset="0"/>
              </a:rPr>
              <a:t>-1</a:t>
            </a:r>
            <a:r>
              <a:rPr lang="en-US" altLang="en-US">
                <a:cs typeface="Times New Roman" pitchFamily="18"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72</a:t>
            </a:fld>
            <a:endParaRPr lang="en-US" altLang="en-US" sz="140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73</a:t>
            </a:fld>
            <a:endParaRPr lang="en-US" altLang="en-US" sz="140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None/>
            </a:pPr>
            <a:r>
              <a:rPr lang="en-US" altLang="en-US" sz="2800" dirty="0"/>
              <a:t>https://liveexample.pearsoncmg.com/dsanimation/LinearSearcheBook.html</a:t>
            </a:r>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a:t>Linear Search Animation</a:t>
            </a:r>
            <a:endParaRPr lang="en-US" altLang="en-US" sz="320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97786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74</a:t>
            </a:fld>
            <a:endParaRPr lang="en-US" altLang="en-US" sz="1400"/>
          </a:p>
        </p:txBody>
      </p:sp>
      <p:sp>
        <p:nvSpPr>
          <p:cNvPr id="91139" name="Rectangle 2"/>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The method for finding a key in the list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public static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key)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for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0;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&lt; </a:t>
            </a:r>
            <a:r>
              <a:rPr lang="en-US" sz="2000" b="1" dirty="0" err="1">
                <a:solidFill>
                  <a:schemeClr val="accent4"/>
                </a:solidFill>
                <a:latin typeface="Courier New" pitchFamily="49" charset="0"/>
                <a:cs typeface="Courier New" pitchFamily="49" charset="0"/>
              </a:rPr>
              <a:t>list.length</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if (key == list[</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-1;</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75</a:t>
            </a:fld>
            <a:endParaRPr lang="en-US" altLang="en-US" sz="1400"/>
          </a:p>
        </p:txBody>
      </p:sp>
      <p:sp>
        <p:nvSpPr>
          <p:cNvPr id="92163" name="Rectangle 2"/>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dirty="0">
                <a:cs typeface="Times New Roman" pitchFamily="18" charset="0"/>
              </a:rPr>
              <a:t>For binary search to work, the elements in the array must already be </a:t>
            </a:r>
            <a:r>
              <a:rPr lang="en-US" altLang="en-US" b="1" i="1" u="sng" dirty="0">
                <a:cs typeface="Times New Roman" pitchFamily="18" charset="0"/>
              </a:rPr>
              <a:t>ordered</a:t>
            </a:r>
            <a:r>
              <a:rPr lang="en-US" altLang="en-US" dirty="0">
                <a:cs typeface="Times New Roman" pitchFamily="18" charset="0"/>
              </a:rPr>
              <a:t>. Without loss of generality, assume that the array is in ascending order. </a:t>
            </a:r>
          </a:p>
          <a:p>
            <a:pPr marL="292100" lvl="1" indent="165100">
              <a:buFontTx/>
              <a:buNone/>
            </a:pPr>
            <a:r>
              <a:rPr lang="en-US" altLang="en-US" dirty="0">
                <a:cs typeface="Times New Roman" pitchFamily="18" charset="0"/>
              </a:rPr>
              <a:t>e.g., 2 4 7 10 11 45 50 59 60 66 69 70 79</a:t>
            </a:r>
          </a:p>
          <a:p>
            <a:pPr marL="0" indent="0">
              <a:buFont typeface="Monotype Sorts" pitchFamily="2" charset="2"/>
              <a:buNone/>
            </a:pPr>
            <a:r>
              <a:rPr lang="en-US" altLang="en-US" dirty="0">
                <a:cs typeface="Times New Roman" pitchFamily="18" charset="0"/>
              </a:rPr>
              <a:t>The binary search first compares the key with the element in the middle of the array.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76</a:t>
            </a:fld>
            <a:endParaRPr lang="en-US" altLang="en-US" sz="1400"/>
          </a:p>
        </p:txBody>
      </p:sp>
      <p:sp>
        <p:nvSpPr>
          <p:cNvPr id="93187" name="Rectangle 2"/>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a:cs typeface="Times New Roman" pitchFamily="18" charset="0"/>
              </a:rPr>
              <a:t>If the key is less than the middle element, you only need to search the key in the first half of the array.</a:t>
            </a:r>
          </a:p>
          <a:p>
            <a:pPr marL="512763" indent="-512763">
              <a:lnSpc>
                <a:spcPct val="90000"/>
              </a:lnSpc>
            </a:pPr>
            <a:r>
              <a:rPr lang="en-US" altLang="en-US">
                <a:cs typeface="Times New Roman" pitchFamily="18" charset="0"/>
              </a:rPr>
              <a:t>If the key is equal to the middle element, the search ends with a match.</a:t>
            </a:r>
          </a:p>
          <a:p>
            <a:pPr marL="512763" indent="-512763">
              <a:lnSpc>
                <a:spcPct val="90000"/>
              </a:lnSpc>
            </a:pPr>
            <a:r>
              <a:rPr lang="en-US" altLang="en-US">
                <a:cs typeface="Times New Roman" pitchFamily="18" charset="0"/>
              </a:rPr>
              <a:t>If the key is greater than the middle element, you only need to search the key in the second half of the array.</a:t>
            </a:r>
            <a:endParaRPr lang="en-US" altLang="en-US"/>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77</a:t>
            </a:fld>
            <a:endParaRPr lang="en-US" altLang="en-US" sz="1400"/>
          </a:p>
        </p:txBody>
      </p:sp>
      <p:sp>
        <p:nvSpPr>
          <p:cNvPr id="94211" name="Rectangle 2"/>
          <p:cNvSpPr>
            <a:spLocks noGrp="1" noChangeArrowheads="1"/>
          </p:cNvSpPr>
          <p:nvPr>
            <p:ph type="title"/>
          </p:nvPr>
        </p:nvSpPr>
        <p:spPr/>
        <p:txBody>
          <a:bodyPr/>
          <a:lstStyle/>
          <a:p>
            <a:r>
              <a:rPr lang="en-US" altLang="en-US"/>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78</a:t>
            </a:fld>
            <a:endParaRPr lang="en-US" altLang="en-US" sz="140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https://liveexample.pearsoncmg.com/dsanimation/BinarySearcheBook.html</a:t>
            </a:r>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a:t>Binary Search Animation</a:t>
            </a:r>
            <a:endParaRPr lang="en-US" altLang="en-US" sz="320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 name="AutoShape 19">
            <a:hlinkClick r:id="rId3" highlightClick="1"/>
          </p:cNvPr>
          <p:cNvSpPr>
            <a:spLocks noChangeArrowheads="1"/>
          </p:cNvSpPr>
          <p:nvPr/>
        </p:nvSpPr>
        <p:spPr bwMode="auto">
          <a:xfrm>
            <a:off x="2843775" y="152991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79</a:t>
            </a:fld>
            <a:endParaRPr lang="en-US" altLang="en-US" sz="1400"/>
          </a:p>
        </p:txBody>
      </p:sp>
      <p:sp>
        <p:nvSpPr>
          <p:cNvPr id="96259" name="Rectangle 2"/>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8</a:t>
            </a:fld>
            <a:endParaRPr lang="en-US" altLang="en-US" sz="140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a:cs typeface="Courier New" pitchFamily="49" charset="0"/>
              </a:rPr>
              <a:t>The array elements are accessed through the index. The array indices are </a:t>
            </a:r>
            <a:r>
              <a:rPr lang="en-US" altLang="en-US" sz="3000" i="1">
                <a:cs typeface="Courier New" pitchFamily="49" charset="0"/>
              </a:rPr>
              <a:t>0-based</a:t>
            </a:r>
            <a:r>
              <a:rPr lang="en-US" altLang="en-US" sz="300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a:cs typeface="Times New Roman" pitchFamily="18" charset="0"/>
            </a:endParaRPr>
          </a:p>
          <a:p>
            <a:pPr marL="0" indent="0" algn="just">
              <a:buFont typeface="Monotype Sorts" pitchFamily="2" charset="2"/>
              <a:buNone/>
            </a:pPr>
            <a:r>
              <a:rPr lang="en-US" altLang="en-US" sz="3000">
                <a:cs typeface="Courier New" pitchFamily="49" charset="0"/>
              </a:rPr>
              <a:t>Each element in the array is represented using the following syntax, known as an </a:t>
            </a:r>
            <a:r>
              <a:rPr lang="en-US" altLang="en-US" sz="3000" i="1">
                <a:cs typeface="Courier New" pitchFamily="49" charset="0"/>
              </a:rPr>
              <a:t>indexed variable</a:t>
            </a:r>
            <a:r>
              <a:rPr lang="en-US" altLang="en-US" sz="3000">
                <a:cs typeface="Courier New" pitchFamily="49" charset="0"/>
              </a:rPr>
              <a:t>:</a:t>
            </a:r>
          </a:p>
          <a:p>
            <a:pPr marL="0" indent="0" algn="just">
              <a:buFont typeface="Monotype Sorts" pitchFamily="2" charset="2"/>
              <a:buNone/>
            </a:pPr>
            <a:endParaRPr lang="en-US" altLang="en-US" sz="3000">
              <a:cs typeface="Times New Roman" pitchFamily="18" charset="0"/>
            </a:endParaRPr>
          </a:p>
          <a:p>
            <a:pPr lvl="1" algn="just">
              <a:buFontTx/>
              <a:buNone/>
            </a:pPr>
            <a:r>
              <a:rPr lang="en-US" altLang="en-US" sz="2600">
                <a:cs typeface="Courier New" pitchFamily="49" charset="0"/>
              </a:rPr>
              <a:t>arrayRefVar[index];</a:t>
            </a:r>
            <a:endParaRPr lang="en-US" altLang="en-US" sz="260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80</a:t>
            </a:fld>
            <a:endParaRPr lang="en-US" altLang="en-US" sz="1400"/>
          </a:p>
        </p:txBody>
      </p:sp>
      <p:sp>
        <p:nvSpPr>
          <p:cNvPr id="97283" name="Rectangle 2"/>
          <p:cNvSpPr>
            <a:spLocks noGrp="1" noChangeArrowheads="1"/>
          </p:cNvSpPr>
          <p:nvPr>
            <p:ph type="title"/>
          </p:nvPr>
        </p:nvSpPr>
        <p:spPr>
          <a:xfrm>
            <a:off x="731838" y="87313"/>
            <a:ext cx="7772400" cy="422275"/>
          </a:xfrm>
        </p:spPr>
        <p:txBody>
          <a:bodyPr/>
          <a:lstStyle/>
          <a:p>
            <a:r>
              <a:rPr lang="en-US" altLang="en-US"/>
              <a:t>Binary Search, cont.</a:t>
            </a:r>
            <a:endParaRPr lang="en-US" altLang="en-US" u="sng">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313"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81</a:t>
            </a:fld>
            <a:endParaRPr lang="en-US" altLang="en-US" sz="1400"/>
          </a:p>
        </p:txBody>
      </p:sp>
      <p:sp>
        <p:nvSpPr>
          <p:cNvPr id="98307" name="Rectangle 2"/>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dirty="0">
                <a:cs typeface="Times New Roman" pitchFamily="18" charset="0"/>
              </a:rPr>
              <a:t>The </a:t>
            </a:r>
            <a:r>
              <a:rPr lang="en-US" altLang="en-US" dirty="0" err="1">
                <a:cs typeface="Times New Roman" pitchFamily="18" charset="0"/>
              </a:rPr>
              <a:t>binarySearch</a:t>
            </a:r>
            <a:r>
              <a:rPr lang="en-US" altLang="en-US" dirty="0">
                <a:cs typeface="Times New Roman" pitchFamily="18" charset="0"/>
              </a:rPr>
              <a:t> method returns the index of the element in the list that matches the search key if it is contained in the list. Otherwise, it returns </a:t>
            </a:r>
          </a:p>
          <a:p>
            <a:pPr marL="0" indent="0">
              <a:buFont typeface="Monotype Sorts" pitchFamily="2" charset="2"/>
              <a:buNone/>
            </a:pPr>
            <a:endParaRPr lang="en-US" altLang="en-US" dirty="0">
              <a:cs typeface="Times New Roman" pitchFamily="18" charset="0"/>
            </a:endParaRPr>
          </a:p>
          <a:p>
            <a:pPr marL="0" indent="0">
              <a:buFont typeface="Monotype Sorts" pitchFamily="2" charset="2"/>
              <a:buNone/>
            </a:pPr>
            <a:r>
              <a:rPr lang="en-US" altLang="en-US" dirty="0">
                <a:cs typeface="Times New Roman" pitchFamily="18" charset="0"/>
              </a:rPr>
              <a:t> -</a:t>
            </a:r>
            <a:r>
              <a:rPr lang="zh-CN" altLang="en-US" dirty="0">
                <a:cs typeface="Times New Roman" pitchFamily="18" charset="0"/>
              </a:rPr>
              <a:t> </a:t>
            </a:r>
            <a:r>
              <a:rPr lang="en-US" altLang="en-US" dirty="0">
                <a:cs typeface="Times New Roman" pitchFamily="18" charset="0"/>
              </a:rPr>
              <a:t>insertion point - 1. </a:t>
            </a:r>
          </a:p>
          <a:p>
            <a:pPr marL="0" indent="0">
              <a:buFont typeface="Monotype Sorts" pitchFamily="2" charset="2"/>
              <a:buNone/>
            </a:pPr>
            <a:endParaRPr lang="en-US" altLang="en-US" dirty="0">
              <a:cs typeface="Times New Roman" pitchFamily="18" charset="0"/>
            </a:endParaRPr>
          </a:p>
          <a:p>
            <a:pPr marL="0" indent="0">
              <a:buFont typeface="Monotype Sorts" pitchFamily="2" charset="2"/>
              <a:buNone/>
            </a:pPr>
            <a:r>
              <a:rPr lang="en-US" altLang="en-US" dirty="0">
                <a:cs typeface="Times New Roman" pitchFamily="18" charset="0"/>
              </a:rPr>
              <a:t>The insertion point is the point at which the key would be inserted into the list.</a:t>
            </a:r>
            <a:r>
              <a:rPr lang="en-US" altLang="en-US" sz="4000" dirty="0">
                <a:cs typeface="Times New Roman" pitchFamily="18" charset="0"/>
              </a:rPr>
              <a:t> </a:t>
            </a:r>
          </a:p>
          <a:p>
            <a:pPr marL="0" indent="0">
              <a:buFont typeface="Monotype Sorts" pitchFamily="2" charset="2"/>
              <a:buNone/>
            </a:pPr>
            <a:endParaRPr lang="en-US" altLang="en-US" sz="4000" dirty="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82</a:t>
            </a:fld>
            <a:endParaRPr lang="en-US" altLang="en-US" sz="1400"/>
          </a:p>
        </p:txBody>
      </p:sp>
      <p:sp>
        <p:nvSpPr>
          <p:cNvPr id="99331" name="Rectangle 2"/>
          <p:cNvSpPr>
            <a:spLocks noGrp="1" noChangeArrowheads="1"/>
          </p:cNvSpPr>
          <p:nvPr>
            <p:ph type="title"/>
          </p:nvPr>
        </p:nvSpPr>
        <p:spPr>
          <a:xfrm>
            <a:off x="685800" y="152400"/>
            <a:ext cx="7772400" cy="533400"/>
          </a:xfrm>
        </p:spPr>
        <p:txBody>
          <a:bodyPr/>
          <a:lstStyle/>
          <a:p>
            <a:r>
              <a:rPr lang="en-US" altLang="en-US" dirty="0"/>
              <a:t>From Idea to Solution</a:t>
            </a:r>
            <a:endParaRPr lang="en-US" altLang="en-US" u="sng" dirty="0">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Use binary search to find the key in the list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public static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binarySearch</a:t>
            </a:r>
            <a:r>
              <a:rPr lang="en-US" sz="1800" b="1" dirty="0">
                <a:solidFill>
                  <a:schemeClr val="accent4"/>
                </a:solidFill>
                <a:latin typeface="Courier New" pitchFamily="49" charset="0"/>
                <a:cs typeface="Courier New" pitchFamily="49" charset="0"/>
              </a:rPr>
              <a:t>(</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key)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low = 0;</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high = </a:t>
            </a:r>
            <a:r>
              <a:rPr lang="en-US" sz="1800" b="1" dirty="0" err="1">
                <a:solidFill>
                  <a:schemeClr val="accent4"/>
                </a:solidFill>
                <a:latin typeface="Courier New" pitchFamily="49" charset="0"/>
                <a:cs typeface="Courier New" pitchFamily="49" charset="0"/>
              </a:rPr>
              <a:t>list.length</a:t>
            </a:r>
            <a:r>
              <a:rPr lang="en-US" sz="1800" b="1" dirty="0">
                <a:solidFill>
                  <a:schemeClr val="accent4"/>
                </a:solidFill>
                <a:latin typeface="Courier New" pitchFamily="49" charset="0"/>
                <a:cs typeface="Courier New" pitchFamily="49" charset="0"/>
              </a:rPr>
              <a:t>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while (high &gt;= low)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mid = (low + high) / 2;</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if (key &lt;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high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 if (key ==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low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-1 - low;</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83</a:t>
            </a:fld>
            <a:endParaRPr lang="en-US" altLang="en-US" sz="1400"/>
          </a:p>
        </p:txBody>
      </p:sp>
      <p:sp>
        <p:nvSpPr>
          <p:cNvPr id="100355" name="Rectangle 2"/>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a:cs typeface="Courier New" pitchFamily="49" charset="0"/>
              </a:rPr>
              <a:t>Since binary search is frequently used in programming, Java provides several overloaded </a:t>
            </a:r>
            <a:r>
              <a:rPr lang="en-US" altLang="en-US" sz="2000" dirty="0" err="1">
                <a:cs typeface="Courier New" pitchFamily="49" charset="0"/>
              </a:rPr>
              <a:t>binarySearch</a:t>
            </a:r>
            <a:r>
              <a:rPr lang="en-US" altLang="en-US" sz="2000" dirty="0">
                <a:cs typeface="Courier New" pitchFamily="49" charset="0"/>
              </a:rPr>
              <a:t> methods for searching a key in an array of </a:t>
            </a:r>
            <a:r>
              <a:rPr lang="en-US" altLang="en-US" sz="2000" dirty="0" err="1">
                <a:cs typeface="Courier New" pitchFamily="49" charset="0"/>
              </a:rPr>
              <a:t>int</a:t>
            </a:r>
            <a:r>
              <a:rPr lang="en-US" altLang="en-US" sz="2000" dirty="0">
                <a:cs typeface="Courier New" pitchFamily="49" charset="0"/>
              </a:rPr>
              <a:t>, double, char, short, long, and float in the </a:t>
            </a:r>
            <a:r>
              <a:rPr lang="en-US" altLang="en-US" sz="2000" dirty="0" err="1">
                <a:cs typeface="Courier New" pitchFamily="49" charset="0"/>
              </a:rPr>
              <a:t>java.util.Arrays</a:t>
            </a:r>
            <a:r>
              <a:rPr lang="en-US" altLang="en-US" sz="2000" dirty="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a:cs typeface="Times New Roman" pitchFamily="18" charset="0"/>
            </a:endParaRPr>
          </a:p>
          <a:p>
            <a:pPr lvl="1">
              <a:lnSpc>
                <a:spcPct val="90000"/>
              </a:lnSpc>
              <a:buFontTx/>
              <a:buNone/>
            </a:pPr>
            <a:r>
              <a:rPr lang="en-US" altLang="en-US" sz="1800" dirty="0" err="1">
                <a:cs typeface="Courier New" pitchFamily="49" charset="0"/>
              </a:rPr>
              <a:t>int</a:t>
            </a:r>
            <a:r>
              <a:rPr lang="en-US" altLang="en-US" sz="1800" dirty="0">
                <a:cs typeface="Courier New" pitchFamily="49" charset="0"/>
              </a:rPr>
              <a:t>[] list = {2, 4, 7, 10, 11, 45, 50, 59, 60, 66, 69, 70, 79};</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(list, 11));</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char[] chars = {'a', 'c', 'g', 'x', 'y', 'z'};</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(chars, 't'));</a:t>
            </a:r>
            <a:endParaRPr lang="en-US" altLang="en-US" sz="18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 </a:t>
            </a:r>
            <a:endParaRPr lang="en-US" altLang="en-US" sz="20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For the </a:t>
            </a:r>
            <a:r>
              <a:rPr lang="en-US" altLang="en-US" sz="2000" dirty="0" err="1">
                <a:cs typeface="Courier New" pitchFamily="49" charset="0"/>
              </a:rPr>
              <a:t>binarySearch</a:t>
            </a:r>
            <a:r>
              <a:rPr lang="en-US" altLang="en-US" sz="2000" dirty="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84</a:t>
            </a:fld>
            <a:endParaRPr lang="en-US" altLang="en-US" sz="1400"/>
          </a:p>
        </p:txBody>
      </p:sp>
      <p:sp>
        <p:nvSpPr>
          <p:cNvPr id="101379" name="Rectangle 2"/>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dirty="0"/>
              <a:t>Sorting, like searching, is also a common task in computer programming. Many different algorithms have been developed for sorting. This section introduces a simple, intuitive sorting algorithm: </a:t>
            </a:r>
            <a:r>
              <a:rPr lang="en-US" altLang="en-US" i="1" dirty="0"/>
              <a:t>selection sort</a:t>
            </a:r>
            <a:r>
              <a:rPr lang="en-US" altLang="en-US"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85</a:t>
            </a:fld>
            <a:endParaRPr lang="en-US" altLang="en-US" sz="140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86</a:t>
            </a:fld>
            <a:endParaRPr lang="en-US" altLang="en-US" sz="140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https://liveexample.pearsoncmg.com/dsanimation/SelectionSortNew.html</a:t>
            </a:r>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a:t>Selection Sort Animation</a:t>
            </a:r>
            <a:endParaRPr lang="en-US" altLang="en-US" sz="320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87</a:t>
            </a:fld>
            <a:endParaRPr lang="en-US" altLang="en-US" sz="1400"/>
          </a:p>
        </p:txBody>
      </p:sp>
      <p:sp>
        <p:nvSpPr>
          <p:cNvPr id="104451" name="Rectangle 2"/>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list[i+1..listSize-1]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 list[3]</a:t>
            </a:r>
            <a:r>
              <a:rPr lang="en-US" altLang="en-US" sz="1700" b="1" dirty="0">
                <a:solidFill>
                  <a:schemeClr val="bg2"/>
                </a:solidFill>
                <a:latin typeface="Courier New" pitchFamily="49" charset="0"/>
                <a:cs typeface="Courier New" pitchFamily="49" charset="0"/>
              </a:rPr>
              <a:t> ...               </a:t>
            </a:r>
            <a:r>
              <a:rPr lang="en-US" altLang="en-US" sz="1700" b="1" dirty="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88</a:t>
            </a:fld>
            <a:endParaRPr lang="en-US" altLang="en-US" sz="1400"/>
          </a:p>
        </p:txBody>
      </p:sp>
      <p:sp>
        <p:nvSpPr>
          <p:cNvPr id="445442"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89</a:t>
            </a:fld>
            <a:endParaRPr lang="en-US" altLang="en-US" sz="1400"/>
          </a:p>
        </p:txBody>
      </p:sp>
      <p:sp>
        <p:nvSpPr>
          <p:cNvPr id="446466"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9</a:t>
            </a:fld>
            <a:endParaRPr lang="en-US" altLang="en-US" sz="140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a:cs typeface="Courier New"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a:cs typeface="Courier New" pitchFamily="49" charset="0"/>
            </a:endParaRPr>
          </a:p>
          <a:p>
            <a:pPr lvl="1" algn="just">
              <a:buFontTx/>
              <a:buNone/>
            </a:pPr>
            <a:r>
              <a:rPr lang="en-US" altLang="en-US" sz="2600">
                <a:latin typeface="Courier New" pitchFamily="49" charset="0"/>
                <a:cs typeface="Courier New" pitchFamily="49" charset="0"/>
              </a:rPr>
              <a:t>myList[2] = myList[0] + myList[1];</a:t>
            </a:r>
            <a:endParaRPr lang="en-US" altLang="en-US" sz="2600">
              <a:cs typeface="Courier New"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90</a:t>
            </a:fld>
            <a:endParaRPr lang="en-US" altLang="en-US" sz="1400"/>
          </a:p>
        </p:txBody>
      </p:sp>
      <p:sp>
        <p:nvSpPr>
          <p:cNvPr id="447490"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91</a:t>
            </a:fld>
            <a:endParaRPr lang="en-US" altLang="en-US" sz="1400"/>
          </a:p>
        </p:txBody>
      </p:sp>
      <p:sp>
        <p:nvSpPr>
          <p:cNvPr id="108547" name="Rectangle 2"/>
          <p:cNvSpPr>
            <a:spLocks noGrp="1" noChangeArrowheads="1"/>
          </p:cNvSpPr>
          <p:nvPr>
            <p:ph type="title"/>
          </p:nvPr>
        </p:nvSpPr>
        <p:spPr>
          <a:xfrm>
            <a:off x="609600" y="304800"/>
            <a:ext cx="7772400" cy="457200"/>
          </a:xfrm>
        </p:spPr>
        <p:txBody>
          <a:bodyPr/>
          <a:lstStyle/>
          <a:p>
            <a:r>
              <a:rPr lang="en-US" altLang="en-US"/>
              <a:t>Wrap it in a Method</a:t>
            </a:r>
            <a:endParaRPr lang="en-US" altLang="en-US">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92</a:t>
            </a:fld>
            <a:endParaRPr lang="en-US" altLang="en-US" sz="1400"/>
          </a:p>
        </p:txBody>
      </p:sp>
      <p:sp>
        <p:nvSpPr>
          <p:cNvPr id="109571" name="Rectangle 2"/>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a:cs typeface="Courier New" pitchFamily="49" charset="0"/>
              </a:rPr>
              <a:t>Since sorting is frequently used in programming, Java provides several overloaded sort methods for sorting an array of </a:t>
            </a:r>
            <a:r>
              <a:rPr lang="en-US" altLang="en-US" sz="2200" dirty="0" err="1">
                <a:cs typeface="Courier New" pitchFamily="49" charset="0"/>
              </a:rPr>
              <a:t>int</a:t>
            </a:r>
            <a:r>
              <a:rPr lang="en-US" altLang="en-US" sz="2200" dirty="0">
                <a:cs typeface="Courier New" pitchFamily="49" charset="0"/>
              </a:rPr>
              <a:t>, double, char, short, long, and float in the </a:t>
            </a:r>
            <a:r>
              <a:rPr lang="en-US" altLang="en-US" sz="2200" dirty="0" err="1">
                <a:cs typeface="Courier New" pitchFamily="49" charset="0"/>
              </a:rPr>
              <a:t>java.util.Arrays</a:t>
            </a:r>
            <a:r>
              <a:rPr lang="en-US" altLang="en-US" sz="2200" dirty="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a:cs typeface="Courier New" pitchFamily="49" charset="0"/>
              </a:rPr>
              <a:t>double[] numbers = {6.0, 4.4, 1.9, 2.9, 3.4, 3.5};</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(numbers);</a:t>
            </a:r>
            <a:endParaRPr lang="en-US" altLang="en-US" sz="2200" dirty="0">
              <a:cs typeface="Times New Roman" pitchFamily="18" charset="0"/>
            </a:endParaRPr>
          </a:p>
          <a:p>
            <a:pPr>
              <a:lnSpc>
                <a:spcPct val="90000"/>
              </a:lnSpc>
              <a:buFont typeface="Monotype Sorts"/>
              <a:buNone/>
              <a:defRPr/>
            </a:pPr>
            <a:r>
              <a:rPr lang="en-US" altLang="en-US" sz="2200" dirty="0">
                <a:cs typeface="Courier New" pitchFamily="49" charset="0"/>
              </a:rPr>
              <a:t> </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a:cs typeface="Courier New" pitchFamily="49" charset="0"/>
              </a:rPr>
              <a:t>char[] chars = {'a', 'A', '4', 'F', 'D', 'P'};</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8265-324C-EC4B-AB04-95539A9D7E92}"/>
              </a:ext>
            </a:extLst>
          </p:cNvPr>
          <p:cNvSpPr>
            <a:spLocks noGrp="1"/>
          </p:cNvSpPr>
          <p:nvPr>
            <p:ph type="title"/>
          </p:nvPr>
        </p:nvSpPr>
        <p:spPr/>
        <p:txBody>
          <a:bodyPr/>
          <a:lstStyle/>
          <a:p>
            <a:r>
              <a:rPr lang="en-US" altLang="zh-CN" dirty="0"/>
              <a:t>The</a:t>
            </a:r>
            <a:r>
              <a:rPr lang="zh-CN" altLang="en-US" dirty="0"/>
              <a:t> </a:t>
            </a:r>
            <a:r>
              <a:rPr lang="en-US" altLang="zh-CN" dirty="0" err="1"/>
              <a:t>Arrays.equals</a:t>
            </a:r>
            <a:r>
              <a:rPr lang="zh-CN" altLang="en-US" dirty="0"/>
              <a:t> </a:t>
            </a:r>
            <a:r>
              <a:rPr lang="en-US" altLang="zh-CN" dirty="0"/>
              <a:t>Method</a:t>
            </a:r>
            <a:endParaRPr lang="en-US" dirty="0"/>
          </a:p>
        </p:txBody>
      </p:sp>
      <p:pic>
        <p:nvPicPr>
          <p:cNvPr id="6" name="Content Placeholder 5">
            <a:extLst>
              <a:ext uri="{FF2B5EF4-FFF2-40B4-BE49-F238E27FC236}">
                <a16:creationId xmlns:a16="http://schemas.microsoft.com/office/drawing/2014/main" id="{96FAD3C6-52B9-534C-9A0C-60CA45B71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969610"/>
            <a:ext cx="7772400" cy="2054772"/>
          </a:xfrm>
        </p:spPr>
      </p:pic>
      <p:sp>
        <p:nvSpPr>
          <p:cNvPr id="4" name="Slide Number Placeholder 3">
            <a:extLst>
              <a:ext uri="{FF2B5EF4-FFF2-40B4-BE49-F238E27FC236}">
                <a16:creationId xmlns:a16="http://schemas.microsoft.com/office/drawing/2014/main" id="{D7F3C51F-3584-324F-8B73-9557E978294B}"/>
              </a:ext>
            </a:extLst>
          </p:cNvPr>
          <p:cNvSpPr>
            <a:spLocks noGrp="1"/>
          </p:cNvSpPr>
          <p:nvPr>
            <p:ph type="sldNum" sz="quarter" idx="11"/>
          </p:nvPr>
        </p:nvSpPr>
        <p:spPr/>
        <p:txBody>
          <a:bodyPr/>
          <a:lstStyle/>
          <a:p>
            <a:pPr>
              <a:defRPr/>
            </a:pPr>
            <a:fld id="{FF2B0BF3-A5B2-44C4-BD50-B530A5CF8357}" type="slidenum">
              <a:rPr lang="en-US" smtClean="0"/>
              <a:pPr>
                <a:defRPr/>
              </a:pPr>
              <a:t>93</a:t>
            </a:fld>
            <a:endParaRPr lang="en-US"/>
          </a:p>
        </p:txBody>
      </p:sp>
    </p:spTree>
    <p:extLst>
      <p:ext uri="{BB962C8B-B14F-4D97-AF65-F5344CB8AC3E}">
        <p14:creationId xmlns:p14="http://schemas.microsoft.com/office/powerpoint/2010/main" val="38916991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92BB-B598-614F-8E7B-3866C244E5BF}"/>
              </a:ext>
            </a:extLst>
          </p:cNvPr>
          <p:cNvSpPr>
            <a:spLocks noGrp="1"/>
          </p:cNvSpPr>
          <p:nvPr>
            <p:ph type="title"/>
          </p:nvPr>
        </p:nvSpPr>
        <p:spPr/>
        <p:txBody>
          <a:bodyPr/>
          <a:lstStyle/>
          <a:p>
            <a:r>
              <a:rPr lang="en-US" altLang="zh-CN" dirty="0"/>
              <a:t>The</a:t>
            </a:r>
            <a:r>
              <a:rPr lang="zh-CN" altLang="en-US" dirty="0"/>
              <a:t> </a:t>
            </a:r>
            <a:r>
              <a:rPr lang="en-US" altLang="zh-CN" dirty="0" err="1"/>
              <a:t>Arrays.fill</a:t>
            </a:r>
            <a:r>
              <a:rPr lang="zh-CN" altLang="en-US" dirty="0"/>
              <a:t> </a:t>
            </a:r>
            <a:r>
              <a:rPr lang="en-US" altLang="zh-CN" dirty="0"/>
              <a:t>Method</a:t>
            </a:r>
            <a:endParaRPr lang="en-US" dirty="0"/>
          </a:p>
        </p:txBody>
      </p:sp>
      <p:pic>
        <p:nvPicPr>
          <p:cNvPr id="6" name="Content Placeholder 5">
            <a:extLst>
              <a:ext uri="{FF2B5EF4-FFF2-40B4-BE49-F238E27FC236}">
                <a16:creationId xmlns:a16="http://schemas.microsoft.com/office/drawing/2014/main" id="{0228125E-E226-B543-AD1B-319302D02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285" y="1931205"/>
            <a:ext cx="7772400" cy="1753636"/>
          </a:xfrm>
        </p:spPr>
      </p:pic>
      <p:sp>
        <p:nvSpPr>
          <p:cNvPr id="4" name="Slide Number Placeholder 3">
            <a:extLst>
              <a:ext uri="{FF2B5EF4-FFF2-40B4-BE49-F238E27FC236}">
                <a16:creationId xmlns:a16="http://schemas.microsoft.com/office/drawing/2014/main" id="{86170717-9F7A-704D-98A9-A5EF0FC2BF1B}"/>
              </a:ext>
            </a:extLst>
          </p:cNvPr>
          <p:cNvSpPr>
            <a:spLocks noGrp="1"/>
          </p:cNvSpPr>
          <p:nvPr>
            <p:ph type="sldNum" sz="quarter" idx="11"/>
          </p:nvPr>
        </p:nvSpPr>
        <p:spPr/>
        <p:txBody>
          <a:bodyPr/>
          <a:lstStyle/>
          <a:p>
            <a:pPr>
              <a:defRPr/>
            </a:pPr>
            <a:fld id="{FF2B0BF3-A5B2-44C4-BD50-B530A5CF8357}" type="slidenum">
              <a:rPr lang="en-US" smtClean="0"/>
              <a:pPr>
                <a:defRPr/>
              </a:pPr>
              <a:t>94</a:t>
            </a:fld>
            <a:endParaRPr lang="en-US"/>
          </a:p>
        </p:txBody>
      </p:sp>
    </p:spTree>
    <p:extLst>
      <p:ext uri="{BB962C8B-B14F-4D97-AF65-F5344CB8AC3E}">
        <p14:creationId xmlns:p14="http://schemas.microsoft.com/office/powerpoint/2010/main" val="42003454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95</a:t>
            </a:fld>
            <a:endParaRPr lang="en-US" altLang="en-US" sz="1400"/>
          </a:p>
        </p:txBody>
      </p:sp>
      <p:sp>
        <p:nvSpPr>
          <p:cNvPr id="110595" name="Rectangle 2"/>
          <p:cNvSpPr>
            <a:spLocks noGrp="1" noChangeArrowheads="1"/>
          </p:cNvSpPr>
          <p:nvPr>
            <p:ph type="title"/>
          </p:nvPr>
        </p:nvSpPr>
        <p:spPr>
          <a:xfrm>
            <a:off x="609600" y="304800"/>
            <a:ext cx="7772400" cy="609600"/>
          </a:xfrm>
        </p:spPr>
        <p:txBody>
          <a:bodyPr/>
          <a:lstStyle/>
          <a:p>
            <a:r>
              <a:rPr lang="en-US" altLang="en-US" dirty="0"/>
              <a:t>The </a:t>
            </a:r>
            <a:r>
              <a:rPr lang="en-US" altLang="en-US" dirty="0" err="1"/>
              <a:t>Arrays.toStrin</a:t>
            </a:r>
            <a:r>
              <a:rPr lang="en-US" altLang="zh-CN" dirty="0" err="1"/>
              <a:t>g</a:t>
            </a:r>
            <a:r>
              <a:rPr lang="en-US" altLang="en-US" dirty="0"/>
              <a:t> Method</a:t>
            </a:r>
            <a:endParaRPr lang="en-US" altLang="en-US" dirty="0">
              <a:solidFill>
                <a:schemeClr val="tx1"/>
              </a:solidFill>
              <a:latin typeface="Book Antiqua" pitchFamily="18" charset="0"/>
              <a:hlinkClick r:id="rId2" action="ppaction://program"/>
            </a:endParaRPr>
          </a:p>
        </p:txBody>
      </p:sp>
      <p:pic>
        <p:nvPicPr>
          <p:cNvPr id="3" name="Picture 2">
            <a:extLst>
              <a:ext uri="{FF2B5EF4-FFF2-40B4-BE49-F238E27FC236}">
                <a16:creationId xmlns:a16="http://schemas.microsoft.com/office/drawing/2014/main" id="{FC8D0E64-150E-724B-9D52-D6A508386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20" y="2046420"/>
            <a:ext cx="8889530" cy="189776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96</a:t>
            </a:fld>
            <a:endParaRPr lang="en-US" altLang="en-US" sz="140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97</a:t>
            </a:fld>
            <a:endParaRPr lang="en-US" altLang="en-US" sz="140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73"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a:t>You can call a regular method by passing actual parameters. Can you pass arguments to </a:t>
            </a:r>
            <a:r>
              <a:rPr lang="en-US" altLang="en-US" u="sng"/>
              <a:t>main</a:t>
            </a:r>
            <a:r>
              <a:rPr lang="en-US" altLang="en-US"/>
              <a:t>? Of course, yes. For example, the main method in class </a:t>
            </a:r>
            <a:r>
              <a:rPr lang="en-US" altLang="en-US" u="sng"/>
              <a:t>B</a:t>
            </a:r>
            <a:r>
              <a:rPr lang="en-US" altLang="en-US"/>
              <a:t> is invoked by a method in </a:t>
            </a:r>
            <a:r>
              <a:rPr lang="en-US" altLang="en-US" u="sng"/>
              <a:t>A</a:t>
            </a:r>
            <a:r>
              <a:rPr lang="en-US" altLang="en-US"/>
              <a:t>, as shown below:</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98</a:t>
            </a:fld>
            <a:endParaRPr lang="en-US" altLang="en-US" sz="140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a:t>Command-Line Parameters</a:t>
            </a: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dirty="0">
                <a:latin typeface="Courier New" pitchFamily="49" charset="0"/>
              </a:rPr>
              <a:t>class </a:t>
            </a:r>
            <a:r>
              <a:rPr lang="en-US" altLang="en-US" sz="2800" b="1" dirty="0" err="1">
                <a:latin typeface="Courier New" pitchFamily="49" charset="0"/>
              </a:rPr>
              <a:t>TestMain</a:t>
            </a:r>
            <a:r>
              <a:rPr lang="en-US" altLang="en-US" sz="2800" b="1" dirty="0">
                <a:latin typeface="Courier New" pitchFamily="49" charset="0"/>
              </a:rPr>
              <a:t> {	</a:t>
            </a:r>
          </a:p>
          <a:p>
            <a:pPr>
              <a:buFont typeface="Monotype Sorts" pitchFamily="2" charset="2"/>
              <a:buNone/>
            </a:pPr>
            <a:r>
              <a:rPr lang="en-US" altLang="en-US" sz="2800" b="1" dirty="0">
                <a:latin typeface="Courier New" pitchFamily="49" charset="0"/>
              </a:rPr>
              <a:t>  public static void main(String[] </a:t>
            </a:r>
            <a:r>
              <a:rPr lang="en-US" altLang="en-US" sz="2800" b="1" dirty="0" err="1">
                <a:latin typeface="Courier New" pitchFamily="49" charset="0"/>
              </a:rPr>
              <a:t>args</a:t>
            </a:r>
            <a:r>
              <a:rPr lang="en-US" altLang="en-US" sz="2800" b="1" dirty="0">
                <a:latin typeface="Courier New" pitchFamily="49" charset="0"/>
              </a:rPr>
              <a:t>) { </a:t>
            </a:r>
          </a:p>
          <a:p>
            <a:pPr>
              <a:buFont typeface="Monotype Sorts" pitchFamily="2" charset="2"/>
              <a:buNone/>
            </a:pPr>
            <a:r>
              <a:rPr lang="en-US" altLang="en-US" sz="2800" b="1" dirty="0">
                <a:latin typeface="Courier New" pitchFamily="49" charset="0"/>
              </a:rPr>
              <a:t>  ... </a:t>
            </a:r>
          </a:p>
          <a:p>
            <a:pPr>
              <a:buFont typeface="Monotype Sorts" pitchFamily="2" charset="2"/>
              <a:buNone/>
            </a:pPr>
            <a:r>
              <a:rPr lang="en-US" altLang="en-US" sz="2800" b="1" dirty="0">
                <a:latin typeface="Courier New" pitchFamily="49" charset="0"/>
              </a:rPr>
              <a:t>  }</a:t>
            </a:r>
          </a:p>
          <a:p>
            <a:pPr>
              <a:buFont typeface="Monotype Sorts" pitchFamily="2" charset="2"/>
              <a:buNone/>
            </a:pPr>
            <a:r>
              <a:rPr lang="en-US" altLang="en-US" sz="2800" b="1" dirty="0">
                <a:latin typeface="Courier New" pitchFamily="49" charset="0"/>
              </a:rPr>
              <a:t>}</a:t>
            </a:r>
          </a:p>
          <a:p>
            <a:pPr>
              <a:buFont typeface="Monotype Sorts" pitchFamily="2" charset="2"/>
              <a:buNone/>
            </a:pPr>
            <a:endParaRPr lang="en-US" altLang="en-US" sz="2800" b="1" dirty="0">
              <a:latin typeface="Courier New" pitchFamily="49" charset="0"/>
            </a:endParaRPr>
          </a:p>
          <a:p>
            <a:pPr>
              <a:buFont typeface="Monotype Sorts" pitchFamily="2" charset="2"/>
              <a:buNone/>
            </a:pPr>
            <a:r>
              <a:rPr lang="en-US" altLang="en-US" sz="2800" b="1" dirty="0">
                <a:latin typeface="Courier New" pitchFamily="49" charset="0"/>
              </a:rPr>
              <a:t>java </a:t>
            </a:r>
            <a:r>
              <a:rPr lang="en-US" altLang="en-US" sz="2800" b="1" dirty="0" err="1">
                <a:latin typeface="Courier New" pitchFamily="49" charset="0"/>
              </a:rPr>
              <a:t>TestMain</a:t>
            </a:r>
            <a:r>
              <a:rPr lang="en-US" altLang="en-US" sz="2800" b="1" dirty="0">
                <a:latin typeface="Courier New" pitchFamily="49" charset="0"/>
              </a:rPr>
              <a:t> arg0 arg1 arg2 ... </a:t>
            </a:r>
            <a:r>
              <a:rPr lang="en-US" altLang="en-US" sz="2800" b="1" dirty="0" err="1">
                <a:latin typeface="Courier New" pitchFamily="49" charset="0"/>
              </a:rPr>
              <a:t>argn</a:t>
            </a:r>
            <a:endParaRPr lang="en-US" altLang="en-US" sz="2800" b="1" dirty="0">
              <a:latin typeface="Courier New" pitchFamily="49" charset="0"/>
            </a:endParaRPr>
          </a:p>
          <a:p>
            <a:pPr>
              <a:buFont typeface="Monotype Sorts" pitchFamily="2" charset="2"/>
              <a:buNone/>
            </a:pPr>
            <a:endParaRPr lang="en-US" altLang="en-US" sz="28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99</a:t>
            </a:fld>
            <a:endParaRPr lang="en-US" altLang="en-US" sz="140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a:t>Processing</a:t>
            </a:r>
            <a:br>
              <a:rPr lang="en-US" altLang="en-US"/>
            </a:br>
            <a:r>
              <a:rPr lang="en-US" altLang="en-US"/>
              <a:t>Command-Line Parameters</a:t>
            </a:r>
            <a:endParaRPr lang="en-US" altLang="en-US" sz="360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a:t>In the main method, get the arguments from </a:t>
            </a:r>
            <a:r>
              <a:rPr lang="en-US" altLang="en-US" sz="2800">
                <a:latin typeface="Courier New" pitchFamily="49" charset="0"/>
              </a:rPr>
              <a:t>args[0], args[1], ..., args[n]</a:t>
            </a:r>
            <a:r>
              <a:rPr lang="en-US" altLang="en-US" sz="3000"/>
              <a:t>, which corresponds to </a:t>
            </a:r>
            <a:r>
              <a:rPr lang="en-US" altLang="en-US" sz="2800">
                <a:latin typeface="Courier New" pitchFamily="49" charset="0"/>
              </a:rPr>
              <a:t>arg0, arg1, ..., argn</a:t>
            </a:r>
            <a:r>
              <a:rPr lang="en-US" altLang="en-US" sz="3000"/>
              <a:t> in the command line.</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66607</TotalTime>
  <Words>6450</Words>
  <Application>Microsoft Macintosh PowerPoint</Application>
  <PresentationFormat>On-screen Show (4:3)</PresentationFormat>
  <Paragraphs>1406</Paragraphs>
  <Slides>100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10" baseType="lpstr">
      <vt:lpstr>Forte</vt:lpstr>
      <vt:lpstr>Arial</vt:lpstr>
      <vt:lpstr>Book Antiqua</vt:lpstr>
      <vt:lpstr>Courier</vt:lpstr>
      <vt:lpstr>Courier New</vt:lpstr>
      <vt:lpstr>Monotype Sorts</vt:lpstr>
      <vt:lpstr>Times New Roman</vt:lpstr>
      <vt:lpstr>International</vt:lpstr>
      <vt:lpstr>Picture</vt:lpstr>
      <vt:lpstr>Microsoft Word Picture</vt:lpstr>
      <vt:lpstr>Chapter 7 Single-Dimensional Arrays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Copying Arrays</vt:lpstr>
      <vt:lpstr>Copying Arrays</vt:lpstr>
      <vt:lpstr>Copying Arrays</vt:lpstr>
      <vt:lpstr>The arraycopy Utility</vt:lpstr>
      <vt:lpstr>Passing Arrays to Methods</vt:lpstr>
      <vt:lpstr>Anonymous Array</vt:lpstr>
      <vt:lpstr>Pass By Value</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Solution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Arrays.equals Method</vt:lpstr>
      <vt:lpstr>The Arrays.fill Method</vt:lpstr>
      <vt:lpstr>The Arrays.toString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mengjun hu</cp:lastModifiedBy>
  <cp:revision>348</cp:revision>
  <dcterms:created xsi:type="dcterms:W3CDTF">1995-06-10T17:31:50Z</dcterms:created>
  <dcterms:modified xsi:type="dcterms:W3CDTF">2019-01-14T18:39:00Z</dcterms:modified>
</cp:coreProperties>
</file>