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9" r:id="rId7"/>
    <p:sldId id="263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906C-1883-5E45-B60D-B179D1A20CE7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A57E-F701-6B4A-B45A-843E20E0D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61A43-5AE1-0946-92AC-233ED75F532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D98BB8D7-FAAE-934E-9726-C3C1780A4E7B}" type="slidenum">
              <a:rPr lang="en-GB" sz="1200">
                <a:latin typeface="Times New Roman" charset="0"/>
              </a:rPr>
              <a:pPr algn="r" eaLnBrk="1" hangingPunct="1"/>
              <a:t>2</a:t>
            </a:fld>
            <a:endParaRPr lang="en-GB" sz="1200">
              <a:latin typeface="Times New Roman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53D9C-76B9-9644-B15A-E0179EDA616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8DD9BED0-E8DE-9645-95E6-8519F8858E3E}" type="slidenum">
              <a:rPr lang="en-GB" sz="1200">
                <a:latin typeface="Times New Roman" charset="0"/>
              </a:rPr>
              <a:pPr algn="r" eaLnBrk="1" hangingPunct="1"/>
              <a:t>3</a:t>
            </a:fld>
            <a:endParaRPr lang="en-GB" sz="1200">
              <a:latin typeface="Times New Roman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Insert fig 3.22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D7F679-F679-1849-B790-E923FA4F190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873FF3A7-1632-2F4A-AD33-EB0B37C85424}" type="slidenum">
              <a:rPr lang="en-GB" sz="1200">
                <a:latin typeface="Times New Roman" charset="0"/>
              </a:rPr>
              <a:pPr algn="r" eaLnBrk="1" hangingPunct="1"/>
              <a:t>4</a:t>
            </a:fld>
            <a:endParaRPr lang="en-GB" sz="1200">
              <a:latin typeface="Times New Roman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33D7DD-5F18-D344-8CBE-138B54E4E9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F83853BF-03AC-D04F-B80D-355F1BE1F5A0}" type="slidenum">
              <a:rPr lang="en-GB" sz="1200">
                <a:latin typeface="Times New Roman" charset="0"/>
              </a:rPr>
              <a:pPr algn="r" eaLnBrk="1" hangingPunct="1"/>
              <a:t>5</a:t>
            </a:fld>
            <a:endParaRPr lang="en-GB" sz="1200">
              <a:latin typeface="Times New Roman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AECBA4-77C6-0144-935E-8AB0D87781D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B6687F5-D22B-1D49-81E1-1CB158E5FC70}" type="slidenum">
              <a:rPr lang="en-GB" sz="1200">
                <a:latin typeface="Times New Roman" charset="0"/>
              </a:rPr>
              <a:pPr algn="r" eaLnBrk="1" hangingPunct="1"/>
              <a:t>7</a:t>
            </a:fld>
            <a:endParaRPr lang="en-GB" sz="1200">
              <a:latin typeface="Times New Roman" charset="0"/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9BE10-5B94-8442-94D2-56C32C7DCE8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52B423CD-C81B-704C-8404-F9C938E524F4}" type="slidenum">
              <a:rPr lang="en-GB" sz="1200">
                <a:latin typeface="Times New Roman" charset="0"/>
              </a:rPr>
              <a:pPr algn="r" eaLnBrk="1" hangingPunct="1"/>
              <a:t>9</a:t>
            </a:fld>
            <a:endParaRPr lang="en-GB" sz="1200">
              <a:latin typeface="Times New Roman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C286-082B-2740-A30C-C7E537ADF30F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915C-5B01-7A48-9D69-599431DA1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0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C286-082B-2740-A30C-C7E537ADF30F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915C-5B01-7A48-9D69-599431DA1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2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C286-082B-2740-A30C-C7E537ADF30F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915C-5B01-7A48-9D69-599431DA1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4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C286-082B-2740-A30C-C7E537ADF30F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915C-5B01-7A48-9D69-599431DA1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5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C286-082B-2740-A30C-C7E537ADF30F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915C-5B01-7A48-9D69-599431DA1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C286-082B-2740-A30C-C7E537ADF30F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915C-5B01-7A48-9D69-599431DA1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C286-082B-2740-A30C-C7E537ADF30F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915C-5B01-7A48-9D69-599431DA1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C286-082B-2740-A30C-C7E537ADF30F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915C-5B01-7A48-9D69-599431DA1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C286-082B-2740-A30C-C7E537ADF30F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915C-5B01-7A48-9D69-599431DA1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0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C286-082B-2740-A30C-C7E537ADF30F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915C-5B01-7A48-9D69-599431DA1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C286-082B-2740-A30C-C7E537ADF30F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915C-5B01-7A48-9D69-599431DA1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5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1C286-082B-2740-A30C-C7E537ADF30F}" type="datetimeFigureOut">
              <a:rPr lang="en-US" smtClean="0"/>
              <a:t>19-10-04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915C-5B01-7A48-9D69-599431DA1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200" smtClean="0">
                <a:solidFill>
                  <a:schemeClr val="tx1"/>
                </a:solidFill>
              </a:rPr>
              <a:t>3.3 Using State Space to Represent Reasoning with the Predicate Calculus</a:t>
            </a:r>
            <a:endParaRPr lang="en-US" sz="3200" smtClean="0">
              <a:solidFill>
                <a:schemeClr val="tx1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16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2"/>
          <p:cNvSpPr txBox="1">
            <a:spLocks noChangeArrowheads="1"/>
          </p:cNvSpPr>
          <p:nvPr/>
        </p:nvSpPr>
        <p:spPr bwMode="auto">
          <a:xfrm>
            <a:off x="3200400" y="6572250"/>
            <a:ext cx="556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Times New Roman" charset="0"/>
              </a:rPr>
              <a:t>Luger: Artificial Intelligence, 6th edition. © Pearson Education Limited, 2009</a:t>
            </a:r>
          </a:p>
        </p:txBody>
      </p:sp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2181225"/>
            <a:ext cx="32480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143000" y="762000"/>
            <a:ext cx="769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Fig 3.21	And/or graph of the expression </a:t>
            </a:r>
            <a:r>
              <a:rPr lang="en-GB" sz="2000">
                <a:latin typeface="Times New Roman" charset="0"/>
                <a:cs typeface="Times New Roman" charset="0"/>
              </a:rPr>
              <a:t>q </a:t>
            </a:r>
            <a:r>
              <a:rPr lang="en-US" sz="1400">
                <a:latin typeface="Arial Unicode MS" charset="0"/>
                <a:cs typeface="Arial Unicode MS" charset="0"/>
              </a:rPr>
              <a:t>Λ</a:t>
            </a:r>
            <a:r>
              <a:rPr lang="en-GB" sz="2000">
                <a:latin typeface="Times New Roman" charset="0"/>
                <a:cs typeface="Arial Unicode MS" charset="0"/>
              </a:rPr>
              <a:t> r </a:t>
            </a:r>
            <a:r>
              <a:rPr lang="en-GB" sz="2000">
                <a:latin typeface="Times New Roman" charset="0"/>
              </a:rPr>
              <a:t>→ p. </a:t>
            </a:r>
          </a:p>
        </p:txBody>
      </p:sp>
      <p:sp>
        <p:nvSpPr>
          <p:cNvPr id="7168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119EC42D-0CB9-2F43-B6F1-6E6C8AC7F580}" type="slidenum">
              <a:rPr lang="en-GB" sz="1400">
                <a:latin typeface="Times New Roman" charset="0"/>
              </a:rPr>
              <a:pPr algn="r" eaLnBrk="1" hangingPunct="1"/>
              <a:t>2</a:t>
            </a:fld>
            <a:endParaRPr lang="en-GB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2"/>
          <p:cNvSpPr txBox="1">
            <a:spLocks noChangeArrowheads="1"/>
          </p:cNvSpPr>
          <p:nvPr/>
        </p:nvSpPr>
        <p:spPr bwMode="auto">
          <a:xfrm>
            <a:off x="3200400" y="6572250"/>
            <a:ext cx="556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Times New Roman" charset="0"/>
              </a:rPr>
              <a:t>Luger: Artificial Intelligence, 6th edition. © Pearson Education Limited, 2009</a:t>
            </a:r>
          </a:p>
        </p:txBody>
      </p:sp>
      <p:pic>
        <p:nvPicPr>
          <p:cNvPr id="737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062163"/>
            <a:ext cx="28098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Text Box 5"/>
          <p:cNvSpPr txBox="1">
            <a:spLocks noChangeArrowheads="1"/>
          </p:cNvSpPr>
          <p:nvPr/>
        </p:nvSpPr>
        <p:spPr bwMode="auto">
          <a:xfrm>
            <a:off x="609600" y="609600"/>
            <a:ext cx="792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Fig 3.22	And/or graph of the expression </a:t>
            </a:r>
            <a:r>
              <a:rPr lang="en-GB" sz="2000">
                <a:latin typeface="Times New Roman" charset="0"/>
                <a:cs typeface="Times New Roman" charset="0"/>
              </a:rPr>
              <a:t>q </a:t>
            </a:r>
            <a:r>
              <a:rPr lang="en-GB" sz="1600">
                <a:latin typeface="Arial Unicode MS" charset="0"/>
                <a:cs typeface="Arial Unicode MS" charset="0"/>
              </a:rPr>
              <a:t>v</a:t>
            </a:r>
            <a:r>
              <a:rPr lang="en-GB" sz="2000">
                <a:latin typeface="Arial Unicode MS" charset="0"/>
                <a:cs typeface="Arial Unicode MS" charset="0"/>
              </a:rPr>
              <a:t> r </a:t>
            </a:r>
            <a:r>
              <a:rPr lang="en-GB" sz="2000">
                <a:latin typeface="Times New Roman" charset="0"/>
                <a:cs typeface="Arial Unicode MS" charset="0"/>
              </a:rPr>
              <a:t>→ p</a:t>
            </a:r>
            <a:r>
              <a:rPr lang="en-GB" sz="2000">
                <a:latin typeface="Times New Roman" charset="0"/>
              </a:rPr>
              <a:t> </a:t>
            </a:r>
          </a:p>
        </p:txBody>
      </p:sp>
      <p:sp>
        <p:nvSpPr>
          <p:cNvPr id="7373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39BC7411-BB37-F341-BBBD-B4977B4BD51A}" type="slidenum">
              <a:rPr lang="en-GB" sz="1400">
                <a:latin typeface="Times New Roman" charset="0"/>
              </a:rPr>
              <a:pPr algn="r" eaLnBrk="1" hangingPunct="1"/>
              <a:t>3</a:t>
            </a:fld>
            <a:endParaRPr lang="en-GB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2"/>
          <p:cNvSpPr txBox="1">
            <a:spLocks noChangeArrowheads="1"/>
          </p:cNvSpPr>
          <p:nvPr/>
        </p:nvSpPr>
        <p:spPr bwMode="auto">
          <a:xfrm>
            <a:off x="3200400" y="6572250"/>
            <a:ext cx="556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Times New Roman" charset="0"/>
              </a:rPr>
              <a:t>Luger: Artificial Intelligence, 6th edition. © Pearson Education Limited, 2009</a:t>
            </a:r>
          </a:p>
        </p:txBody>
      </p:sp>
      <p:pic>
        <p:nvPicPr>
          <p:cNvPr id="757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8912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838200" y="6096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Fig 3.20	State space graph of a set of implications in the propositional 	calculus.	</a:t>
            </a:r>
          </a:p>
        </p:txBody>
      </p:sp>
      <p:sp>
        <p:nvSpPr>
          <p:cNvPr id="7578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19F3675A-D659-384E-BB65-5928E67DB5CE}" type="slidenum">
              <a:rPr lang="en-GB" sz="1400">
                <a:latin typeface="Times New Roman" charset="0"/>
              </a:rPr>
              <a:pPr algn="r" eaLnBrk="1" hangingPunct="1"/>
              <a:t>4</a:t>
            </a:fld>
            <a:endParaRPr lang="en-GB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0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2"/>
          <p:cNvSpPr txBox="1">
            <a:spLocks noChangeArrowheads="1"/>
          </p:cNvSpPr>
          <p:nvPr/>
        </p:nvSpPr>
        <p:spPr bwMode="auto">
          <a:xfrm>
            <a:off x="3200400" y="6572250"/>
            <a:ext cx="556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Times New Roman" charset="0"/>
              </a:rPr>
              <a:t>Luger: Artificial Intelligence, 6th edition. © Pearson Education Limited, 2009</a:t>
            </a:r>
          </a:p>
        </p:txBody>
      </p:sp>
      <p:pic>
        <p:nvPicPr>
          <p:cNvPr id="778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147763"/>
            <a:ext cx="42100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784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Fig 3.23	And/or graph of a set of propositional calculus expressions.</a:t>
            </a:r>
          </a:p>
        </p:txBody>
      </p:sp>
      <p:sp>
        <p:nvSpPr>
          <p:cNvPr id="7782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F912487-E8CF-D84D-80C1-A0C3BC284BB9}" type="slidenum">
              <a:rPr lang="en-GB" sz="1400">
                <a:latin typeface="Times New Roman" charset="0"/>
              </a:rPr>
              <a:pPr algn="r" eaLnBrk="1" hangingPunct="1"/>
              <a:t>5</a:t>
            </a:fld>
            <a:endParaRPr lang="en-GB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0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2" descr="pg77_nl.pct                                                    00025CFB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654050"/>
            <a:ext cx="7566025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3200400" y="6572250"/>
            <a:ext cx="556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Times New Roman" charset="0"/>
              </a:rPr>
              <a:t>Luger: Artificial Intelligence, 6th edition. © Pearson Education Limited, 2009</a:t>
            </a:r>
          </a:p>
        </p:txBody>
      </p:sp>
      <p:sp>
        <p:nvSpPr>
          <p:cNvPr id="54275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E93F383F-1A8C-0440-BB46-DAAC41027455}" type="slidenum">
              <a:rPr lang="en-GB" sz="1400">
                <a:latin typeface="Times New Roman" charset="0"/>
              </a:rPr>
              <a:pPr algn="r" eaLnBrk="1" hangingPunct="1"/>
              <a:t>6</a:t>
            </a:fld>
            <a:endParaRPr lang="en-GB" sz="1400"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07314" y="3244334"/>
            <a:ext cx="1729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charset="0"/>
              </a:rPr>
              <a:t>financial advisor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5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2"/>
          <p:cNvSpPr txBox="1">
            <a:spLocks noChangeArrowheads="1"/>
          </p:cNvSpPr>
          <p:nvPr/>
        </p:nvSpPr>
        <p:spPr bwMode="auto">
          <a:xfrm>
            <a:off x="3200400" y="6572250"/>
            <a:ext cx="556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Times New Roman" charset="0"/>
              </a:rPr>
              <a:t>Luger: Artificial Intelligence, 6th edition. © Pearson Education Limited, 2009</a:t>
            </a:r>
          </a:p>
        </p:txBody>
      </p:sp>
      <p:pic>
        <p:nvPicPr>
          <p:cNvPr id="819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5799138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1066800" y="304800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>
                <a:latin typeface="Times New Roman" charset="0"/>
              </a:rPr>
              <a:t>Fig 3.26	And/or graph searched by the financial advisor.</a:t>
            </a:r>
          </a:p>
        </p:txBody>
      </p:sp>
      <p:sp>
        <p:nvSpPr>
          <p:cNvPr id="8192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AD6C3EDE-9FF1-8740-915C-AF062D600498}" type="slidenum">
              <a:rPr lang="en-GB" sz="1400">
                <a:latin typeface="Times New Roman" charset="0"/>
              </a:rPr>
              <a:pPr algn="r" eaLnBrk="1" hangingPunct="1"/>
              <a:t>7</a:t>
            </a:fld>
            <a:endParaRPr lang="en-GB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8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Picture 2" descr="pg113_nl.pct                                                   000260AE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019175"/>
            <a:ext cx="710247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0" name="Text Box 3"/>
          <p:cNvSpPr txBox="1">
            <a:spLocks noChangeArrowheads="1"/>
          </p:cNvSpPr>
          <p:nvPr/>
        </p:nvSpPr>
        <p:spPr bwMode="auto">
          <a:xfrm>
            <a:off x="76200" y="50800"/>
            <a:ext cx="9067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>
                <a:latin typeface="Times New Roman" charset="0"/>
              </a:rPr>
              <a:t>The facts and rules of this example are given as English sentences followed by their predicate calculus equivalents: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3200400" y="6572250"/>
            <a:ext cx="556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Times New Roman" charset="0"/>
              </a:rPr>
              <a:t>Luger: Artificial Intelligence, 6th edition. © Pearson Education Limited, 2009</a:t>
            </a:r>
          </a:p>
        </p:txBody>
      </p:sp>
      <p:sp>
        <p:nvSpPr>
          <p:cNvPr id="8909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4A986220-4ECC-1149-BDF1-994F57F7F5A5}" type="slidenum">
              <a:rPr lang="en-GB" sz="1400">
                <a:latin typeface="Times New Roman" charset="0"/>
              </a:rPr>
              <a:pPr algn="r" eaLnBrk="1" hangingPunct="1"/>
              <a:t>8</a:t>
            </a:fld>
            <a:endParaRPr lang="en-GB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1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2"/>
          <p:cNvSpPr txBox="1">
            <a:spLocks noChangeArrowheads="1"/>
          </p:cNvSpPr>
          <p:nvPr/>
        </p:nvSpPr>
        <p:spPr bwMode="auto">
          <a:xfrm>
            <a:off x="3200400" y="6572250"/>
            <a:ext cx="556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>
                <a:latin typeface="Times New Roman" charset="0"/>
              </a:rPr>
              <a:t>Luger: Artificial Intelligence, 6th edition. © Pearson Education Limited, 2009</a:t>
            </a:r>
          </a:p>
        </p:txBody>
      </p:sp>
      <p:pic>
        <p:nvPicPr>
          <p:cNvPr id="901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262813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762000" y="38100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latin typeface="Times New Roman" charset="0"/>
              </a:rPr>
              <a:t>Fig 3.25	The solution subgraph showing that Fred is at the museum.</a:t>
            </a:r>
          </a:p>
        </p:txBody>
      </p:sp>
      <p:sp>
        <p:nvSpPr>
          <p:cNvPr id="9011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8AEF899F-9B91-BF45-8CE2-71C6C15A254C}" type="slidenum">
              <a:rPr lang="en-GB" sz="1400">
                <a:latin typeface="Times New Roman" charset="0"/>
              </a:rPr>
              <a:pPr algn="r" eaLnBrk="1" hangingPunct="1"/>
              <a:t>9</a:t>
            </a:fld>
            <a:endParaRPr lang="en-GB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1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179</Words>
  <Application>Microsoft Macintosh PowerPoint</Application>
  <PresentationFormat>On-screen Show (4:3)</PresentationFormat>
  <Paragraphs>38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3.3 Using State Space to Represent Reasoning with the Predicate Calculus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UofR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Using State Space to Represent Reasoning with the Predicate Calculus</dc:title>
  <dc:creator>Yiyu Yao</dc:creator>
  <cp:lastModifiedBy>Yiyu Yao</cp:lastModifiedBy>
  <cp:revision>2</cp:revision>
  <dcterms:created xsi:type="dcterms:W3CDTF">2019-10-04T17:15:53Z</dcterms:created>
  <dcterms:modified xsi:type="dcterms:W3CDTF">2019-10-04T19:07:27Z</dcterms:modified>
</cp:coreProperties>
</file>