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80" r:id="rId3"/>
    <p:sldId id="279" r:id="rId4"/>
    <p:sldId id="260" r:id="rId5"/>
    <p:sldId id="282" r:id="rId6"/>
    <p:sldId id="281" r:id="rId7"/>
    <p:sldId id="258" r:id="rId8"/>
    <p:sldId id="261" r:id="rId9"/>
    <p:sldId id="262" r:id="rId10"/>
    <p:sldId id="265" r:id="rId11"/>
    <p:sldId id="263" r:id="rId12"/>
    <p:sldId id="264" r:id="rId13"/>
    <p:sldId id="266" r:id="rId14"/>
    <p:sldId id="267" r:id="rId15"/>
    <p:sldId id="268" r:id="rId16"/>
    <p:sldId id="269" r:id="rId17"/>
    <p:sldId id="270" r:id="rId18"/>
    <p:sldId id="273" r:id="rId19"/>
    <p:sldId id="271" r:id="rId20"/>
    <p:sldId id="272" r:id="rId21"/>
    <p:sldId id="274"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349" autoAdjust="0"/>
  </p:normalViewPr>
  <p:slideViewPr>
    <p:cSldViewPr>
      <p:cViewPr varScale="1">
        <p:scale>
          <a:sx n="131" d="100"/>
          <a:sy n="131" d="100"/>
        </p:scale>
        <p:origin x="126" y="22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17C45A-01C8-4066-892C-E337CC187ACA}" type="datetimeFigureOut">
              <a:rPr lang="en-US" smtClean="0"/>
              <a:pPr/>
              <a:t>10/8/2019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B2E676-8343-4B63-8C66-6205BEE6D4CA}" type="slidenum">
              <a:rPr lang="en-US" smtClean="0"/>
              <a:pPr/>
              <a:t>‹#›</a:t>
            </a:fld>
            <a:endParaRPr lang="en-US"/>
          </a:p>
        </p:txBody>
      </p:sp>
    </p:spTree>
    <p:extLst>
      <p:ext uri="{BB962C8B-B14F-4D97-AF65-F5344CB8AC3E}">
        <p14:creationId xmlns:p14="http://schemas.microsoft.com/office/powerpoint/2010/main" val="320042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B2E676-8343-4B63-8C66-6205BEE6D4CA}" type="slidenum">
              <a:rPr lang="en-US" smtClean="0"/>
              <a:pPr/>
              <a:t>7</a:t>
            </a:fld>
            <a:endParaRPr lang="en-US"/>
          </a:p>
        </p:txBody>
      </p:sp>
    </p:spTree>
    <p:extLst>
      <p:ext uri="{BB962C8B-B14F-4D97-AF65-F5344CB8AC3E}">
        <p14:creationId xmlns:p14="http://schemas.microsoft.com/office/powerpoint/2010/main" val="211856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B2E676-8343-4B63-8C66-6205BEE6D4CA}" type="slidenum">
              <a:rPr lang="en-US" smtClean="0"/>
              <a:pPr/>
              <a:t>12</a:t>
            </a:fld>
            <a:endParaRPr lang="en-US"/>
          </a:p>
        </p:txBody>
      </p:sp>
    </p:spTree>
    <p:extLst>
      <p:ext uri="{BB962C8B-B14F-4D97-AF65-F5344CB8AC3E}">
        <p14:creationId xmlns:p14="http://schemas.microsoft.com/office/powerpoint/2010/main" val="182484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350" b="1">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AAEC64BD-A3D1-46EB-B976-203EA2234243}" type="datetimeFigureOut">
              <a:rPr lang="en-US" smtClean="0">
                <a:solidFill>
                  <a:srgbClr val="575F6D"/>
                </a:solidFill>
              </a:rPr>
              <a:pPr/>
              <a:t>10/8/2019</a:t>
            </a:fld>
            <a:endParaRPr lang="en-US">
              <a:solidFill>
                <a:srgbClr val="575F6D"/>
              </a:solidFill>
            </a:endParaRPr>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solidFill>
                <a:srgbClr val="575F6D"/>
              </a:solidFill>
            </a:endParaRPr>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9" name="Slide Number Placeholder 28"/>
          <p:cNvSpPr>
            <a:spLocks noGrp="1"/>
          </p:cNvSpPr>
          <p:nvPr>
            <p:ph type="sldNum" sz="quarter" idx="12"/>
          </p:nvPr>
        </p:nvSpPr>
        <p:spPr bwMode="auto">
          <a:xfrm>
            <a:off x="1767392" y="4928702"/>
            <a:ext cx="812800" cy="517524"/>
          </a:xfrm>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3459417202"/>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EC64BD-A3D1-46EB-B976-203EA2234243}" type="datetimeFigureOut">
              <a:rPr lang="en-US" smtClean="0">
                <a:solidFill>
                  <a:srgbClr val="575F6D"/>
                </a:solidFill>
              </a:rPr>
              <a:pPr/>
              <a:t>10/8/2019</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1602330787"/>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EC64BD-A3D1-46EB-B976-203EA2234243}" type="datetimeFigureOut">
              <a:rPr lang="en-US" smtClean="0">
                <a:solidFill>
                  <a:srgbClr val="575F6D"/>
                </a:solidFill>
              </a:rPr>
              <a:pPr/>
              <a:t>10/8/2019</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463210701"/>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AEC64BD-A3D1-46EB-B976-203EA2234243}" type="datetimeFigureOut">
              <a:rPr lang="en-US" smtClean="0">
                <a:solidFill>
                  <a:srgbClr val="575F6D"/>
                </a:solidFill>
              </a:rPr>
              <a:pPr/>
              <a:t>10/8/2019</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553E912A-954F-4EC2-8932-2A2F95FD0F7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25273436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225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350" b="1">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AAEC64BD-A3D1-46EB-B976-203EA2234243}" type="datetimeFigureOut">
              <a:rPr lang="en-US" smtClean="0">
                <a:solidFill>
                  <a:srgbClr val="FFF39D"/>
                </a:solidFill>
              </a:rPr>
              <a:pPr/>
              <a:t>10/8/2019</a:t>
            </a:fld>
            <a:endParaRPr lang="en-US">
              <a:solidFill>
                <a:srgbClr val="FFF39D"/>
              </a:solidFill>
            </a:endParaRPr>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solidFill>
                <a:srgbClr val="FFF39D"/>
              </a:solidFill>
            </a:endParaRPr>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white"/>
              </a:solidFill>
            </a:endParaRPr>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white"/>
              </a:solidFill>
            </a:endParaRPr>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white"/>
              </a:solidFill>
            </a:endParaRPr>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white"/>
              </a:solidFill>
            </a:endParaRPr>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white"/>
              </a:solidFill>
            </a:endParaRPr>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white"/>
              </a:solidFill>
            </a:endParaRPr>
          </a:p>
        </p:txBody>
      </p:sp>
      <p:sp>
        <p:nvSpPr>
          <p:cNvPr id="6" name="Slide Number Placeholder 5"/>
          <p:cNvSpPr>
            <a:spLocks noGrp="1"/>
          </p:cNvSpPr>
          <p:nvPr>
            <p:ph type="sldNum" sz="quarter" idx="12"/>
          </p:nvPr>
        </p:nvSpPr>
        <p:spPr bwMode="auto">
          <a:xfrm>
            <a:off x="1787488" y="4928702"/>
            <a:ext cx="812800" cy="517524"/>
          </a:xfrm>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325003589"/>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AEC64BD-A3D1-46EB-B976-203EA2234243}" type="datetimeFigureOut">
              <a:rPr lang="en-US" smtClean="0">
                <a:solidFill>
                  <a:srgbClr val="575F6D"/>
                </a:solidFill>
              </a:rPr>
              <a:pPr/>
              <a:t>10/8/2019</a:t>
            </a:fld>
            <a:endParaRPr lang="en-US">
              <a:solidFill>
                <a:srgbClr val="575F6D"/>
              </a:solidFill>
            </a:endParaRPr>
          </a:p>
        </p:txBody>
      </p:sp>
      <p:sp>
        <p:nvSpPr>
          <p:cNvPr id="6" name="Footer Placeholder 5"/>
          <p:cNvSpPr>
            <a:spLocks noGrp="1"/>
          </p:cNvSpPr>
          <p:nvPr>
            <p:ph type="ftr" sz="quarter" idx="11"/>
          </p:nvPr>
        </p:nvSpPr>
        <p:spPr/>
        <p:txBody>
          <a:bodyPr/>
          <a:lstStyle/>
          <a:p>
            <a:endParaRPr lang="en-US">
              <a:solidFill>
                <a:srgbClr val="575F6D"/>
              </a:solidFill>
            </a:endParaRPr>
          </a:p>
        </p:txBody>
      </p:sp>
      <p:sp>
        <p:nvSpPr>
          <p:cNvPr id="7" name="Slide Number Placeholder 6"/>
          <p:cNvSpPr>
            <a:spLocks noGrp="1"/>
          </p:cNvSpPr>
          <p:nvPr>
            <p:ph type="sldNum" sz="quarter" idx="12"/>
          </p:nvPr>
        </p:nvSpPr>
        <p:spPr/>
        <p:txBody>
          <a:bodyPr/>
          <a:lstStyle/>
          <a:p>
            <a:fld id="{553E912A-954F-4EC2-8932-2A2F95FD0F7F}"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85966322"/>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AEC64BD-A3D1-46EB-B976-203EA2234243}" type="datetimeFigureOut">
              <a:rPr lang="en-US" smtClean="0">
                <a:solidFill>
                  <a:srgbClr val="575F6D"/>
                </a:solidFill>
              </a:rPr>
              <a:pPr/>
              <a:t>10/8/2019</a:t>
            </a:fld>
            <a:endParaRPr lang="en-US">
              <a:solidFill>
                <a:srgbClr val="575F6D"/>
              </a:solidFill>
            </a:endParaRPr>
          </a:p>
        </p:txBody>
      </p:sp>
      <p:sp>
        <p:nvSpPr>
          <p:cNvPr id="8" name="Footer Placeholder 7"/>
          <p:cNvSpPr>
            <a:spLocks noGrp="1"/>
          </p:cNvSpPr>
          <p:nvPr>
            <p:ph type="ftr" sz="quarter" idx="11"/>
          </p:nvPr>
        </p:nvSpPr>
        <p:spPr/>
        <p:txBody>
          <a:bodyPr/>
          <a:lstStyle/>
          <a:p>
            <a:endParaRPr lang="en-US">
              <a:solidFill>
                <a:srgbClr val="575F6D"/>
              </a:solidFill>
            </a:endParaRPr>
          </a:p>
        </p:txBody>
      </p:sp>
      <p:sp>
        <p:nvSpPr>
          <p:cNvPr id="9" name="Slide Number Placeholder 8"/>
          <p:cNvSpPr>
            <a:spLocks noGrp="1"/>
          </p:cNvSpPr>
          <p:nvPr>
            <p:ph type="sldNum" sz="quarter" idx="12"/>
          </p:nvPr>
        </p:nvSpPr>
        <p:spPr/>
        <p:txBody>
          <a:bodyPr/>
          <a:lstStyle/>
          <a:p>
            <a:fld id="{553E912A-954F-4EC2-8932-2A2F95FD0F7F}"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15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15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3509794404"/>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AEC64BD-A3D1-46EB-B976-203EA2234243}" type="datetimeFigureOut">
              <a:rPr lang="en-US" smtClean="0">
                <a:solidFill>
                  <a:srgbClr val="575F6D"/>
                </a:solidFill>
              </a:rPr>
              <a:pPr/>
              <a:t>10/8/2019</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553E912A-954F-4EC2-8932-2A2F95FD0F7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2532032124"/>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C64BD-A3D1-46EB-B976-203EA2234243}" type="datetimeFigureOut">
              <a:rPr lang="en-US" smtClean="0">
                <a:solidFill>
                  <a:srgbClr val="575F6D"/>
                </a:solidFill>
              </a:rPr>
              <a:pPr/>
              <a:t>10/8/2019</a:t>
            </a:fld>
            <a:endParaRPr lang="en-US">
              <a:solidFill>
                <a:srgbClr val="575F6D"/>
              </a:solidFill>
            </a:endParaRPr>
          </a:p>
        </p:txBody>
      </p:sp>
      <p:sp>
        <p:nvSpPr>
          <p:cNvPr id="3" name="Footer Placeholder 2"/>
          <p:cNvSpPr>
            <a:spLocks noGrp="1"/>
          </p:cNvSpPr>
          <p:nvPr>
            <p:ph type="ftr" sz="quarter" idx="11"/>
          </p:nvPr>
        </p:nvSpPr>
        <p:spPr/>
        <p:txBody>
          <a:bodyPr/>
          <a:lstStyle/>
          <a:p>
            <a:endParaRPr lang="en-US">
              <a:solidFill>
                <a:srgbClr val="575F6D"/>
              </a:solidFill>
            </a:endParaRPr>
          </a:p>
        </p:txBody>
      </p:sp>
      <p:sp>
        <p:nvSpPr>
          <p:cNvPr id="4" name="Slide Number Placeholder 3"/>
          <p:cNvSpPr>
            <a:spLocks noGrp="1"/>
          </p:cNvSpPr>
          <p:nvPr>
            <p:ph type="sldNum" sz="quarter" idx="12"/>
          </p:nvPr>
        </p:nvSpPr>
        <p:spPr/>
        <p:txBody>
          <a:bodyPr/>
          <a:lstStyle/>
          <a:p>
            <a:fld id="{553E912A-954F-4EC2-8932-2A2F95FD0F7F}" type="slidenum">
              <a:rPr lang="en-US" smtClean="0"/>
              <a:pPr/>
              <a:t>‹#›</a:t>
            </a:fld>
            <a:endParaRPr lang="en-US"/>
          </a:p>
        </p:txBody>
      </p:sp>
    </p:spTree>
    <p:extLst>
      <p:ext uri="{BB962C8B-B14F-4D97-AF65-F5344CB8AC3E}">
        <p14:creationId xmlns:p14="http://schemas.microsoft.com/office/powerpoint/2010/main" val="32109746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68580" tIns="34290" rIns="68580" bIns="34290" anchor="t" compatLnSpc="1"/>
          <a:lstStyle/>
          <a:p>
            <a:endParaRPr lang="en-US" sz="1350" dirty="0">
              <a:solidFill>
                <a:prstClr val="black"/>
              </a:solidFill>
            </a:endParaRPr>
          </a:p>
        </p:txBody>
      </p:sp>
      <p:sp>
        <p:nvSpPr>
          <p:cNvPr id="2" name="Title 1"/>
          <p:cNvSpPr>
            <a:spLocks noGrp="1"/>
          </p:cNvSpPr>
          <p:nvPr>
            <p:ph type="title"/>
          </p:nvPr>
        </p:nvSpPr>
        <p:spPr>
          <a:xfrm rot="5400000">
            <a:off x="5547360" y="3124200"/>
            <a:ext cx="6309360" cy="609600"/>
          </a:xfrm>
        </p:spPr>
        <p:txBody>
          <a:bodyPr anchor="b"/>
          <a:lstStyle>
            <a:lvl1pPr algn="l">
              <a:buNone/>
              <a:defRPr sz="15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300"/>
              </a:spcBef>
              <a:spcAft>
                <a:spcPts val="750"/>
              </a:spcAft>
              <a:buNone/>
              <a:defRPr sz="900"/>
            </a:lvl1pPr>
            <a:lvl2pPr>
              <a:buNone/>
              <a:defRPr sz="900"/>
            </a:lvl2pPr>
            <a:lvl3pPr>
              <a:buNone/>
              <a:defRPr sz="750"/>
            </a:lvl3pPr>
            <a:lvl4pPr>
              <a:buNone/>
              <a:defRPr sz="675"/>
            </a:lvl4pPr>
            <a:lvl5pPr>
              <a:buNone/>
              <a:defRPr sz="675"/>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dirty="0">
              <a:solidFill>
                <a:prstClr val="black"/>
              </a:solidFill>
            </a:endParaRPr>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lang="en-US" sz="1350" dirty="0">
              <a:solidFill>
                <a:prstClr val="black"/>
              </a:solidFill>
            </a:endParaRPr>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AEC64BD-A3D1-46EB-B976-203EA2234243}" type="datetimeFigureOut">
              <a:rPr lang="en-US" smtClean="0">
                <a:solidFill>
                  <a:srgbClr val="575F6D"/>
                </a:solidFill>
              </a:rPr>
              <a:pPr/>
              <a:t>10/8/2019</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553E912A-954F-4EC2-8932-2A2F95FD0F7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142975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 name="Title 1"/>
          <p:cNvSpPr>
            <a:spLocks noGrp="1"/>
          </p:cNvSpPr>
          <p:nvPr>
            <p:ph type="title"/>
          </p:nvPr>
        </p:nvSpPr>
        <p:spPr>
          <a:xfrm rot="5400000">
            <a:off x="5518404" y="3124200"/>
            <a:ext cx="6309360" cy="609600"/>
          </a:xfrm>
        </p:spPr>
        <p:txBody>
          <a:bodyPr anchor="b"/>
          <a:lstStyle>
            <a:lvl1pPr algn="l">
              <a:buNone/>
              <a:defRPr sz="15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4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75"/>
              </a:spcBef>
              <a:spcAft>
                <a:spcPts val="300"/>
              </a:spcAft>
              <a:buFontTx/>
              <a:buNone/>
              <a:defRPr sz="900"/>
            </a:lvl1pPr>
            <a:lvl2pPr>
              <a:defRPr sz="900"/>
            </a:lvl2pPr>
            <a:lvl3pPr>
              <a:defRPr sz="750"/>
            </a:lvl3pPr>
            <a:lvl4pPr>
              <a:defRPr sz="675"/>
            </a:lvl4pPr>
            <a:lvl5pPr>
              <a:defRPr sz="675"/>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dirty="0">
              <a:solidFill>
                <a:prstClr val="black"/>
              </a:solidFill>
            </a:endParaRPr>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lang="en-US" sz="1350" dirty="0">
              <a:solidFill>
                <a:prstClr val="black"/>
              </a:solidFill>
            </a:endParaRPr>
          </a:p>
        </p:txBody>
      </p:sp>
      <p:sp>
        <p:nvSpPr>
          <p:cNvPr id="17" name="Date Placeholder 16"/>
          <p:cNvSpPr>
            <a:spLocks noGrp="1"/>
          </p:cNvSpPr>
          <p:nvPr>
            <p:ph type="dt" sz="half" idx="10"/>
          </p:nvPr>
        </p:nvSpPr>
        <p:spPr/>
        <p:txBody>
          <a:bodyPr rtlCol="0"/>
          <a:lstStyle/>
          <a:p>
            <a:fld id="{AAEC64BD-A3D1-46EB-B976-203EA2234243}" type="datetimeFigureOut">
              <a:rPr lang="en-US" smtClean="0">
                <a:solidFill>
                  <a:srgbClr val="575F6D"/>
                </a:solidFill>
              </a:rPr>
              <a:pPr/>
              <a:t>10/8/2019</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553E912A-954F-4EC2-8932-2A2F95FD0F7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2479465461"/>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68580" tIns="34290" rIns="68580" bIns="34290" anchor="t" compatLnSpc="1"/>
          <a:lstStyle/>
          <a:p>
            <a:endParaRPr lang="en-US" sz="1350" dirty="0">
              <a:solidFill>
                <a:prstClr val="black"/>
              </a:solidFill>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900">
                <a:solidFill>
                  <a:schemeClr val="tx2"/>
                </a:solidFill>
              </a:defRPr>
            </a:lvl1pPr>
          </a:lstStyle>
          <a:p>
            <a:fld id="{AAEC64BD-A3D1-46EB-B976-203EA2234243}" type="datetimeFigureOut">
              <a:rPr lang="en-US" smtClean="0">
                <a:solidFill>
                  <a:srgbClr val="575F6D"/>
                </a:solidFill>
              </a:rPr>
              <a:pPr/>
              <a:t>10/8/2019</a:t>
            </a:fld>
            <a:endParaRPr lang="en-US">
              <a:solidFill>
                <a:srgbClr val="575F6D"/>
              </a:solidFill>
            </a:endParaRPr>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900">
                <a:solidFill>
                  <a:schemeClr val="tx2"/>
                </a:solidFill>
              </a:defRPr>
            </a:lvl1pPr>
          </a:lstStyle>
          <a:p>
            <a:endParaRPr lang="en-US">
              <a:solidFill>
                <a:srgbClr val="575F6D"/>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lang="en-US" sz="1350">
              <a:solidFill>
                <a:prstClr val="black"/>
              </a:solidFill>
            </a:endParaRPr>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dirty="0">
              <a:solidFill>
                <a:prstClr val="white"/>
              </a:solidFill>
            </a:endParaRPr>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050" b="1">
                <a:solidFill>
                  <a:srgbClr val="FFFFFF"/>
                </a:solidFill>
              </a:defRPr>
            </a:lvl1pPr>
          </a:lstStyle>
          <a:p>
            <a:fld id="{553E912A-954F-4EC2-8932-2A2F95FD0F7F}" type="slidenum">
              <a:rPr lang="en-US" smtClean="0"/>
              <a:pPr/>
              <a:t>‹#›</a:t>
            </a:fld>
            <a:endParaRPr lang="en-US"/>
          </a:p>
        </p:txBody>
      </p:sp>
    </p:spTree>
    <p:extLst>
      <p:ext uri="{BB962C8B-B14F-4D97-AF65-F5344CB8AC3E}">
        <p14:creationId xmlns:p14="http://schemas.microsoft.com/office/powerpoint/2010/main" val="377754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2250" b="0" kern="1200" cap="small" baseline="0">
          <a:solidFill>
            <a:schemeClr val="tx2"/>
          </a:solidFill>
          <a:latin typeface="+mj-lt"/>
          <a:ea typeface="+mj-ea"/>
          <a:cs typeface="+mj-cs"/>
        </a:defRPr>
      </a:lvl1pPr>
    </p:titleStyle>
    <p:body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Minds and Machines</a:t>
            </a:r>
            <a:endParaRPr lang="en-US" sz="4800" dirty="0"/>
          </a:p>
        </p:txBody>
      </p:sp>
      <p:sp>
        <p:nvSpPr>
          <p:cNvPr id="3" name="Subtitle 2"/>
          <p:cNvSpPr>
            <a:spLocks noGrp="1"/>
          </p:cNvSpPr>
          <p:nvPr>
            <p:ph type="subTitle" idx="1"/>
          </p:nvPr>
        </p:nvSpPr>
        <p:spPr/>
        <p:txBody>
          <a:bodyPr>
            <a:normAutofit/>
          </a:bodyPr>
          <a:lstStyle/>
          <a:p>
            <a:r>
              <a:rPr lang="en-US" sz="1800" dirty="0"/>
              <a:t>Introduction to Philosophy</a:t>
            </a:r>
          </a:p>
          <a:p>
            <a:r>
              <a:rPr lang="en-US" sz="1800" dirty="0"/>
              <a:t>Philosophy 100</a:t>
            </a:r>
          </a:p>
          <a:p>
            <a:r>
              <a:rPr lang="en-US" sz="1800" dirty="0" smtClean="0"/>
              <a:t>Class 10</a:t>
            </a:r>
            <a:endParaRPr lang="en-US" sz="18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Multiple </a:t>
            </a:r>
            <a:r>
              <a:rPr lang="en-US" sz="3200" dirty="0" err="1" smtClean="0"/>
              <a:t>Realizability</a:t>
            </a:r>
            <a:endParaRPr lang="en-US" sz="3200" dirty="0"/>
          </a:p>
        </p:txBody>
      </p:sp>
      <p:sp>
        <p:nvSpPr>
          <p:cNvPr id="3" name="Content Placeholder 2"/>
          <p:cNvSpPr>
            <a:spLocks noGrp="1"/>
          </p:cNvSpPr>
          <p:nvPr>
            <p:ph sz="quarter" idx="1"/>
          </p:nvPr>
        </p:nvSpPr>
        <p:spPr>
          <a:xfrm>
            <a:off x="1219200" y="1447800"/>
            <a:ext cx="9238488" cy="1600200"/>
          </a:xfrm>
        </p:spPr>
        <p:txBody>
          <a:bodyPr/>
          <a:lstStyle/>
          <a:p>
            <a:pPr marL="91440" indent="0">
              <a:buNone/>
            </a:pPr>
            <a:r>
              <a:rPr lang="en-US" dirty="0" smtClean="0"/>
              <a:t>Consider a mousetrap.  Each of these pictures is of a mousetrap and yet each is made of different materials. </a:t>
            </a:r>
            <a:endParaRPr lang="en-US" dirty="0"/>
          </a:p>
        </p:txBody>
      </p:sp>
      <p:pic>
        <p:nvPicPr>
          <p:cNvPr id="5" name="Picture 4" descr="mt.jpg"/>
          <p:cNvPicPr>
            <a:picLocks noChangeAspect="1"/>
          </p:cNvPicPr>
          <p:nvPr/>
        </p:nvPicPr>
        <p:blipFill>
          <a:blip r:embed="rId2" cstate="print"/>
          <a:stretch>
            <a:fillRect/>
          </a:stretch>
        </p:blipFill>
        <p:spPr>
          <a:xfrm>
            <a:off x="1066799" y="2950687"/>
            <a:ext cx="3077735" cy="3188751"/>
          </a:xfrm>
          <a:prstGeom prst="rect">
            <a:avLst/>
          </a:prstGeom>
        </p:spPr>
      </p:pic>
      <p:pic>
        <p:nvPicPr>
          <p:cNvPr id="6" name="Picture 5" descr="victor_mouse_trap_comp.jpg.thumb_500x500.jpg"/>
          <p:cNvPicPr>
            <a:picLocks noChangeAspect="1"/>
          </p:cNvPicPr>
          <p:nvPr/>
        </p:nvPicPr>
        <p:blipFill>
          <a:blip r:embed="rId3" cstate="print"/>
          <a:stretch>
            <a:fillRect/>
          </a:stretch>
        </p:blipFill>
        <p:spPr>
          <a:xfrm>
            <a:off x="4391721" y="1981200"/>
            <a:ext cx="2904893" cy="3188751"/>
          </a:xfrm>
          <a:prstGeom prst="rect">
            <a:avLst/>
          </a:prstGeom>
        </p:spPr>
      </p:pic>
      <p:pic>
        <p:nvPicPr>
          <p:cNvPr id="7" name="Picture 6" descr="bucket_rat_trap.jpg"/>
          <p:cNvPicPr>
            <a:picLocks noChangeAspect="1"/>
          </p:cNvPicPr>
          <p:nvPr/>
        </p:nvPicPr>
        <p:blipFill>
          <a:blip r:embed="rId4" cstate="print"/>
          <a:stretch>
            <a:fillRect/>
          </a:stretch>
        </p:blipFill>
        <p:spPr>
          <a:xfrm>
            <a:off x="7543800" y="2950687"/>
            <a:ext cx="3302000" cy="3188751"/>
          </a:xfrm>
          <a:prstGeom prst="rect">
            <a:avLst/>
          </a:prstGeom>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41663"/>
            <a:ext cx="7638288" cy="1143000"/>
          </a:xfrm>
        </p:spPr>
        <p:txBody>
          <a:bodyPr>
            <a:normAutofit/>
          </a:bodyPr>
          <a:lstStyle/>
          <a:p>
            <a:pPr algn="ctr"/>
            <a:r>
              <a:rPr lang="en-US" dirty="0" smtClean="0"/>
              <a:t>Motivations for Multiple </a:t>
            </a:r>
            <a:r>
              <a:rPr lang="en-US" dirty="0" err="1" smtClean="0"/>
              <a:t>Realizability</a:t>
            </a:r>
            <a:r>
              <a:rPr lang="en-US" dirty="0" smtClean="0"/>
              <a:t> of the Mind</a:t>
            </a:r>
            <a:endParaRPr lang="en-US" dirty="0"/>
          </a:p>
        </p:txBody>
      </p:sp>
      <p:sp>
        <p:nvSpPr>
          <p:cNvPr id="3" name="Content Placeholder 2"/>
          <p:cNvSpPr>
            <a:spLocks noGrp="1"/>
          </p:cNvSpPr>
          <p:nvPr>
            <p:ph sz="quarter" idx="1"/>
          </p:nvPr>
        </p:nvSpPr>
        <p:spPr>
          <a:xfrm>
            <a:off x="1143000" y="1460863"/>
            <a:ext cx="3657600" cy="2590800"/>
          </a:xfrm>
        </p:spPr>
        <p:txBody>
          <a:bodyPr>
            <a:normAutofit lnSpcReduction="10000"/>
          </a:bodyPr>
          <a:lstStyle/>
          <a:p>
            <a:pPr marL="91440" indent="0">
              <a:buNone/>
            </a:pPr>
            <a:r>
              <a:rPr lang="en-US" dirty="0" smtClean="0"/>
              <a:t>Dogs can feel pain—at least their actions indicate they can. Dog’s brains are different than human brains.  So human brains are not identical to minds, since other brains produce things we think of as uniquely mental, like feeling pain. </a:t>
            </a:r>
          </a:p>
          <a:p>
            <a:pPr>
              <a:buNone/>
            </a:pPr>
            <a:endParaRPr lang="en-US" dirty="0" smtClean="0"/>
          </a:p>
          <a:p>
            <a:endParaRPr lang="en-US" dirty="0"/>
          </a:p>
        </p:txBody>
      </p:sp>
      <p:sp>
        <p:nvSpPr>
          <p:cNvPr id="4" name="Content Placeholder 3"/>
          <p:cNvSpPr>
            <a:spLocks noGrp="1"/>
          </p:cNvSpPr>
          <p:nvPr>
            <p:ph sz="quarter" idx="2"/>
          </p:nvPr>
        </p:nvSpPr>
        <p:spPr>
          <a:xfrm>
            <a:off x="6915912" y="3962400"/>
            <a:ext cx="3523488" cy="2514600"/>
          </a:xfrm>
        </p:spPr>
        <p:txBody>
          <a:bodyPr>
            <a:normAutofit lnSpcReduction="10000"/>
          </a:bodyPr>
          <a:lstStyle/>
          <a:p>
            <a:pPr marL="91440" indent="0">
              <a:buNone/>
            </a:pPr>
            <a:r>
              <a:rPr lang="en-US" dirty="0" smtClean="0"/>
              <a:t>Our brains are elastic: different parts of the brain can make up for other parts is something is lacking—i.e. audible part of the brain extends into the visual for some blind people. Evolution accounts for this type of growth at a macro level</a:t>
            </a:r>
            <a:endParaRPr lang="en-US" dirty="0"/>
          </a:p>
        </p:txBody>
      </p:sp>
      <p:pic>
        <p:nvPicPr>
          <p:cNvPr id="5" name="Picture 4" descr="dog pain.jpg"/>
          <p:cNvPicPr>
            <a:picLocks noChangeAspect="1"/>
          </p:cNvPicPr>
          <p:nvPr/>
        </p:nvPicPr>
        <p:blipFill>
          <a:blip r:embed="rId2" cstate="print"/>
          <a:stretch>
            <a:fillRect/>
          </a:stretch>
        </p:blipFill>
        <p:spPr>
          <a:xfrm>
            <a:off x="1244600" y="3996612"/>
            <a:ext cx="3556000" cy="2667000"/>
          </a:xfrm>
          <a:prstGeom prst="rect">
            <a:avLst/>
          </a:prstGeom>
        </p:spPr>
      </p:pic>
      <p:pic>
        <p:nvPicPr>
          <p:cNvPr id="6" name="Picture 5" descr="dd.jpg"/>
          <p:cNvPicPr>
            <a:picLocks noChangeAspect="1"/>
          </p:cNvPicPr>
          <p:nvPr/>
        </p:nvPicPr>
        <p:blipFill>
          <a:blip r:embed="rId3" cstate="print"/>
          <a:stretch>
            <a:fillRect/>
          </a:stretch>
        </p:blipFill>
        <p:spPr>
          <a:xfrm>
            <a:off x="6858000" y="1524000"/>
            <a:ext cx="3581400" cy="2014538"/>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checkerboard(across)">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Computational Functionalism</a:t>
            </a:r>
            <a:endParaRPr lang="en-US" sz="2800" dirty="0"/>
          </a:p>
        </p:txBody>
      </p:sp>
      <p:sp>
        <p:nvSpPr>
          <p:cNvPr id="3" name="Content Placeholder 2"/>
          <p:cNvSpPr>
            <a:spLocks noGrp="1"/>
          </p:cNvSpPr>
          <p:nvPr>
            <p:ph sz="quarter" idx="1"/>
          </p:nvPr>
        </p:nvSpPr>
        <p:spPr>
          <a:xfrm>
            <a:off x="609600" y="1600200"/>
            <a:ext cx="5105400" cy="4572000"/>
          </a:xfrm>
        </p:spPr>
        <p:txBody>
          <a:bodyPr>
            <a:normAutofit/>
          </a:bodyPr>
          <a:lstStyle/>
          <a:p>
            <a:pPr>
              <a:spcBef>
                <a:spcPts val="600"/>
              </a:spcBef>
              <a:spcAft>
                <a:spcPts val="600"/>
              </a:spcAft>
            </a:pPr>
            <a:r>
              <a:rPr lang="en-US" sz="2000" dirty="0" smtClean="0"/>
              <a:t>If minds are simply things that produce mental functions, then is it possible for machines to have minds? Is it possible that machines could think?</a:t>
            </a:r>
          </a:p>
          <a:p>
            <a:pPr>
              <a:spcBef>
                <a:spcPts val="600"/>
              </a:spcBef>
              <a:spcAft>
                <a:spcPts val="600"/>
              </a:spcAft>
            </a:pPr>
            <a:r>
              <a:rPr lang="en-US" sz="2000" dirty="0" smtClean="0"/>
              <a:t>According to functionalists, if a machine performs the tasks that qualify to us as thinking when we perform them, then it is thinking. And if a machine thinks, then it has a mind. </a:t>
            </a:r>
          </a:p>
        </p:txBody>
      </p:sp>
      <p:pic>
        <p:nvPicPr>
          <p:cNvPr id="7" name="Content Placeholder 6" descr="thinking_computer.jpg"/>
          <p:cNvPicPr>
            <a:picLocks noGrp="1" noChangeAspect="1"/>
          </p:cNvPicPr>
          <p:nvPr>
            <p:ph sz="quarter" idx="2"/>
          </p:nvPr>
        </p:nvPicPr>
        <p:blipFill>
          <a:blip r:embed="rId3" cstate="print"/>
          <a:stretch>
            <a:fillRect/>
          </a:stretch>
        </p:blipFill>
        <p:spPr>
          <a:xfrm>
            <a:off x="6781800" y="1828800"/>
            <a:ext cx="3657600" cy="3403807"/>
          </a:xfrm>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normAutofit/>
          </a:bodyPr>
          <a:lstStyle/>
          <a:p>
            <a:r>
              <a:rPr lang="en-US" sz="2800" dirty="0" smtClean="0"/>
              <a:t>How can we tell if something is thinking, or merely simulating thinking? </a:t>
            </a:r>
            <a:endParaRPr lang="en-US" sz="2800" dirty="0"/>
          </a:p>
        </p:txBody>
      </p:sp>
      <p:sp>
        <p:nvSpPr>
          <p:cNvPr id="7" name="Content Placeholder 6"/>
          <p:cNvSpPr>
            <a:spLocks noGrp="1"/>
          </p:cNvSpPr>
          <p:nvPr>
            <p:ph sz="quarter" idx="2"/>
          </p:nvPr>
        </p:nvSpPr>
        <p:spPr/>
        <p:txBody>
          <a:bodyPr>
            <a:noAutofit/>
          </a:bodyPr>
          <a:lstStyle/>
          <a:p>
            <a:pPr>
              <a:spcBef>
                <a:spcPts val="600"/>
              </a:spcBef>
              <a:spcAft>
                <a:spcPts val="600"/>
              </a:spcAft>
            </a:pPr>
            <a:r>
              <a:rPr lang="en-US" sz="2200" dirty="0" smtClean="0"/>
              <a:t>A machine that can actually think would represent a case of Strong AI. </a:t>
            </a:r>
          </a:p>
          <a:p>
            <a:pPr>
              <a:spcBef>
                <a:spcPts val="600"/>
              </a:spcBef>
              <a:spcAft>
                <a:spcPts val="600"/>
              </a:spcAft>
            </a:pPr>
            <a:r>
              <a:rPr lang="en-US" sz="2200" dirty="0" smtClean="0"/>
              <a:t>Those who accept the potential for Strong AI hold that a sufficiently fast and complex piece of hardware with a sufficiently complex program could, in principle, duplicate mental states and mental processes.  </a:t>
            </a:r>
            <a:endParaRPr lang="en-US" sz="2200" dirty="0"/>
          </a:p>
        </p:txBody>
      </p:sp>
      <p:sp>
        <p:nvSpPr>
          <p:cNvPr id="9" name="Content Placeholder 8"/>
          <p:cNvSpPr>
            <a:spLocks noGrp="1"/>
          </p:cNvSpPr>
          <p:nvPr>
            <p:ph sz="quarter" idx="4"/>
          </p:nvPr>
        </p:nvSpPr>
        <p:spPr/>
        <p:txBody>
          <a:bodyPr>
            <a:noAutofit/>
          </a:bodyPr>
          <a:lstStyle/>
          <a:p>
            <a:pPr>
              <a:spcBef>
                <a:spcPts val="600"/>
              </a:spcBef>
              <a:spcAft>
                <a:spcPts val="600"/>
              </a:spcAft>
            </a:pPr>
            <a:r>
              <a:rPr lang="en-US" sz="2200" dirty="0" smtClean="0"/>
              <a:t>A machine that merely simulated thinking would be a case of Weak AI.</a:t>
            </a:r>
          </a:p>
          <a:p>
            <a:pPr>
              <a:spcBef>
                <a:spcPts val="600"/>
              </a:spcBef>
              <a:spcAft>
                <a:spcPts val="600"/>
              </a:spcAft>
            </a:pPr>
            <a:r>
              <a:rPr lang="en-US" sz="2200" dirty="0" smtClean="0"/>
              <a:t>If machines are limited to Weak AI, then no piece of hardware, regardless of speed, complexity, or sophistication, can ever do more than simulate mental states and mental processes .</a:t>
            </a:r>
            <a:endParaRPr lang="en-US" sz="2200" dirty="0"/>
          </a:p>
        </p:txBody>
      </p:sp>
      <p:sp>
        <p:nvSpPr>
          <p:cNvPr id="6" name="Text Placeholder 5"/>
          <p:cNvSpPr>
            <a:spLocks noGrp="1"/>
          </p:cNvSpPr>
          <p:nvPr>
            <p:ph type="body" sz="quarter" idx="1"/>
          </p:nvPr>
        </p:nvSpPr>
        <p:spPr/>
        <p:txBody>
          <a:bodyPr/>
          <a:lstStyle/>
          <a:p>
            <a:r>
              <a:rPr lang="en-US" smtClean="0"/>
              <a:t>Strong Artificial Intelligence</a:t>
            </a:r>
            <a:endParaRPr lang="en-US" dirty="0"/>
          </a:p>
        </p:txBody>
      </p:sp>
      <p:sp>
        <p:nvSpPr>
          <p:cNvPr id="8" name="Text Placeholder 7"/>
          <p:cNvSpPr>
            <a:spLocks noGrp="1"/>
          </p:cNvSpPr>
          <p:nvPr>
            <p:ph type="body" sz="quarter" idx="3"/>
          </p:nvPr>
        </p:nvSpPr>
        <p:spPr/>
        <p:txBody>
          <a:bodyPr/>
          <a:lstStyle/>
          <a:p>
            <a:r>
              <a:rPr lang="en-US" smtClean="0"/>
              <a:t>Weak Artificial Intelligence</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t>Alan Turing (1912 – 1954)</a:t>
            </a:r>
            <a:endParaRPr lang="en-US" sz="3600" dirty="0"/>
          </a:p>
        </p:txBody>
      </p:sp>
      <p:sp>
        <p:nvSpPr>
          <p:cNvPr id="8" name="Content Placeholder 7"/>
          <p:cNvSpPr>
            <a:spLocks noGrp="1"/>
          </p:cNvSpPr>
          <p:nvPr>
            <p:ph sz="quarter" idx="1"/>
          </p:nvPr>
        </p:nvSpPr>
        <p:spPr>
          <a:xfrm>
            <a:off x="609600" y="1813560"/>
            <a:ext cx="4876800" cy="4358640"/>
          </a:xfrm>
        </p:spPr>
        <p:txBody>
          <a:bodyPr/>
          <a:lstStyle/>
          <a:p>
            <a:pPr>
              <a:spcBef>
                <a:spcPts val="600"/>
              </a:spcBef>
              <a:spcAft>
                <a:spcPts val="600"/>
              </a:spcAft>
            </a:pPr>
            <a:r>
              <a:rPr lang="en-US" dirty="0" smtClean="0"/>
              <a:t>British philosopher, computer scientist, mathematician, logician, cryptanalyst and theoretical biologist—a super </a:t>
            </a:r>
            <a:r>
              <a:rPr lang="en-US" dirty="0" err="1" smtClean="0"/>
              <a:t>genious</a:t>
            </a:r>
            <a:r>
              <a:rPr lang="en-US" dirty="0" smtClean="0"/>
              <a:t>.</a:t>
            </a:r>
          </a:p>
          <a:p>
            <a:pPr>
              <a:spcBef>
                <a:spcPts val="600"/>
              </a:spcBef>
              <a:spcAft>
                <a:spcPts val="600"/>
              </a:spcAft>
            </a:pPr>
            <a:r>
              <a:rPr lang="en-US" dirty="0" smtClean="0"/>
              <a:t>Designed a computer that cracked the Enigma Machine in WW2. </a:t>
            </a:r>
          </a:p>
          <a:p>
            <a:pPr>
              <a:spcBef>
                <a:spcPts val="600"/>
              </a:spcBef>
              <a:spcAft>
                <a:spcPts val="600"/>
              </a:spcAft>
            </a:pPr>
            <a:r>
              <a:rPr lang="en-US" dirty="0" smtClean="0"/>
              <a:t>Groundbreaking work in computation and mathematical biology. </a:t>
            </a:r>
          </a:p>
          <a:p>
            <a:pPr>
              <a:spcBef>
                <a:spcPts val="600"/>
              </a:spcBef>
              <a:spcAft>
                <a:spcPts val="600"/>
              </a:spcAft>
            </a:pPr>
            <a:r>
              <a:rPr lang="en-US" dirty="0" smtClean="0"/>
              <a:t>Developed the Imitation Game for testing if a machine is thinking. This is now called the “Turing Test.’</a:t>
            </a:r>
          </a:p>
          <a:p>
            <a:pPr>
              <a:spcBef>
                <a:spcPts val="600"/>
              </a:spcBef>
              <a:spcAft>
                <a:spcPts val="600"/>
              </a:spcAft>
            </a:pPr>
            <a:r>
              <a:rPr lang="en-US" dirty="0" smtClean="0"/>
              <a:t>Committed suicide in 1954.</a:t>
            </a:r>
            <a:endParaRPr lang="en-US" dirty="0"/>
          </a:p>
        </p:txBody>
      </p:sp>
      <p:pic>
        <p:nvPicPr>
          <p:cNvPr id="10" name="Content Placeholder 9" descr="Turing_1A.jpg"/>
          <p:cNvPicPr>
            <a:picLocks noGrp="1" noChangeAspect="1"/>
          </p:cNvPicPr>
          <p:nvPr>
            <p:ph sz="quarter" idx="2"/>
          </p:nvPr>
        </p:nvPicPr>
        <p:blipFill>
          <a:blip r:embed="rId2" cstate="print"/>
          <a:stretch>
            <a:fillRect/>
          </a:stretch>
        </p:blipFill>
        <p:spPr>
          <a:xfrm>
            <a:off x="6629400" y="1813560"/>
            <a:ext cx="3657600" cy="4145280"/>
          </a:xfrm>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Imitation Game</a:t>
            </a:r>
            <a:endParaRPr lang="en-US" sz="2800" dirty="0"/>
          </a:p>
        </p:txBody>
      </p:sp>
      <p:sp>
        <p:nvSpPr>
          <p:cNvPr id="3" name="Content Placeholder 2"/>
          <p:cNvSpPr>
            <a:spLocks noGrp="1"/>
          </p:cNvSpPr>
          <p:nvPr>
            <p:ph sz="quarter" idx="1"/>
          </p:nvPr>
        </p:nvSpPr>
        <p:spPr>
          <a:xfrm>
            <a:off x="609600" y="1600200"/>
            <a:ext cx="5638800" cy="4572000"/>
          </a:xfrm>
        </p:spPr>
        <p:txBody>
          <a:bodyPr>
            <a:normAutofit/>
          </a:bodyPr>
          <a:lstStyle/>
          <a:p>
            <a:pPr>
              <a:spcBef>
                <a:spcPts val="600"/>
              </a:spcBef>
              <a:spcAft>
                <a:spcPts val="600"/>
              </a:spcAft>
            </a:pPr>
            <a:r>
              <a:rPr lang="en-US" sz="2000" dirty="0" smtClean="0"/>
              <a:t>Three characters:  </a:t>
            </a:r>
          </a:p>
          <a:p>
            <a:pPr lvl="1">
              <a:spcBef>
                <a:spcPts val="0"/>
              </a:spcBef>
            </a:pPr>
            <a:r>
              <a:rPr lang="en-US" sz="1800" dirty="0" smtClean="0"/>
              <a:t>A = a man</a:t>
            </a:r>
          </a:p>
          <a:p>
            <a:pPr lvl="1">
              <a:spcBef>
                <a:spcPts val="0"/>
              </a:spcBef>
            </a:pPr>
            <a:r>
              <a:rPr lang="en-US" sz="1800" dirty="0" smtClean="0"/>
              <a:t>B = a woman</a:t>
            </a:r>
          </a:p>
          <a:p>
            <a:pPr lvl="1">
              <a:spcBef>
                <a:spcPts val="0"/>
              </a:spcBef>
            </a:pPr>
            <a:r>
              <a:rPr lang="en-US" sz="1800" dirty="0" smtClean="0"/>
              <a:t>C = a questioner </a:t>
            </a:r>
          </a:p>
          <a:p>
            <a:pPr>
              <a:spcBef>
                <a:spcPts val="600"/>
              </a:spcBef>
              <a:spcAft>
                <a:spcPts val="600"/>
              </a:spcAft>
            </a:pPr>
            <a:r>
              <a:rPr lang="en-US" sz="2000" dirty="0" smtClean="0"/>
              <a:t>C knows that A and B as X and Y and must determine which one of them is the man and which is the woman. </a:t>
            </a:r>
          </a:p>
          <a:p>
            <a:pPr>
              <a:spcBef>
                <a:spcPts val="600"/>
              </a:spcBef>
              <a:spcAft>
                <a:spcPts val="600"/>
              </a:spcAft>
            </a:pPr>
            <a:r>
              <a:rPr lang="en-US" sz="2000" dirty="0" smtClean="0"/>
              <a:t>X’s goal is to mislead C into thinking “X is A.”</a:t>
            </a:r>
          </a:p>
          <a:p>
            <a:pPr>
              <a:spcBef>
                <a:spcPts val="600"/>
              </a:spcBef>
              <a:spcAft>
                <a:spcPts val="600"/>
              </a:spcAft>
            </a:pPr>
            <a:r>
              <a:rPr lang="en-US" sz="2000" dirty="0" smtClean="0"/>
              <a:t>The challenge is that if A has convincing answers, C will not be able to determine which of the two, X and Y, are A or B. </a:t>
            </a:r>
            <a:endParaRPr lang="en-US" sz="2000" dirty="0"/>
          </a:p>
        </p:txBody>
      </p:sp>
      <p:pic>
        <p:nvPicPr>
          <p:cNvPr id="5" name="Content Placeholder 4" descr="Imitation_Game.png"/>
          <p:cNvPicPr>
            <a:picLocks noGrp="1" noChangeAspect="1"/>
          </p:cNvPicPr>
          <p:nvPr>
            <p:ph sz="quarter" idx="2"/>
          </p:nvPr>
        </p:nvPicPr>
        <p:blipFill>
          <a:blip r:embed="rId2" cstate="print"/>
          <a:stretch>
            <a:fillRect/>
          </a:stretch>
        </p:blipFill>
        <p:spPr>
          <a:xfrm>
            <a:off x="6735444" y="2095092"/>
            <a:ext cx="2794637" cy="3582216"/>
          </a:xfr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t>The Turing Test</a:t>
            </a:r>
            <a:endParaRPr lang="en-US" sz="3600" dirty="0"/>
          </a:p>
        </p:txBody>
      </p:sp>
      <p:sp>
        <p:nvSpPr>
          <p:cNvPr id="6" name="Content Placeholder 5"/>
          <p:cNvSpPr>
            <a:spLocks noGrp="1"/>
          </p:cNvSpPr>
          <p:nvPr>
            <p:ph sz="quarter" idx="1"/>
          </p:nvPr>
        </p:nvSpPr>
        <p:spPr/>
        <p:txBody>
          <a:bodyPr/>
          <a:lstStyle/>
          <a:p>
            <a:pPr marL="0" indent="0">
              <a:buNone/>
            </a:pPr>
            <a:r>
              <a:rPr lang="en-US" dirty="0" smtClean="0"/>
              <a:t>A = AI</a:t>
            </a:r>
          </a:p>
          <a:p>
            <a:pPr marL="0" indent="0">
              <a:buNone/>
            </a:pPr>
            <a:r>
              <a:rPr lang="en-US" dirty="0" smtClean="0"/>
              <a:t>B = Human</a:t>
            </a:r>
          </a:p>
          <a:p>
            <a:pPr marL="0" indent="0">
              <a:buNone/>
            </a:pPr>
            <a:r>
              <a:rPr lang="en-US" dirty="0" smtClean="0"/>
              <a:t>C = Questioner</a:t>
            </a:r>
          </a:p>
          <a:p>
            <a:pPr>
              <a:spcBef>
                <a:spcPts val="600"/>
              </a:spcBef>
              <a:spcAft>
                <a:spcPts val="600"/>
              </a:spcAft>
            </a:pPr>
            <a:r>
              <a:rPr lang="en-US" dirty="0" smtClean="0"/>
              <a:t>C knows she is questioning X and Y and that one of them is a human and the other an AI. </a:t>
            </a:r>
          </a:p>
          <a:p>
            <a:pPr>
              <a:spcBef>
                <a:spcPts val="600"/>
              </a:spcBef>
              <a:spcAft>
                <a:spcPts val="600"/>
              </a:spcAft>
            </a:pPr>
            <a:r>
              <a:rPr lang="en-US" dirty="0" smtClean="0"/>
              <a:t>It is A’s goal to convince C that it is a human. </a:t>
            </a:r>
          </a:p>
          <a:p>
            <a:pPr>
              <a:spcBef>
                <a:spcPts val="600"/>
              </a:spcBef>
              <a:spcAft>
                <a:spcPts val="600"/>
              </a:spcAft>
            </a:pPr>
            <a:r>
              <a:rPr lang="en-US" dirty="0" smtClean="0"/>
              <a:t>If C cannot determine who the human is and which one if the AI, then A will have passed the Turing Test and is said to be intelligent—i.e.  A thinking machine. </a:t>
            </a:r>
            <a:endParaRPr lang="en-US" dirty="0"/>
          </a:p>
        </p:txBody>
      </p:sp>
      <p:pic>
        <p:nvPicPr>
          <p:cNvPr id="8" name="Content Placeholder 7" descr="turing-test-diagram.jpg"/>
          <p:cNvPicPr>
            <a:picLocks noGrp="1" noChangeAspect="1"/>
          </p:cNvPicPr>
          <p:nvPr>
            <p:ph sz="quarter" idx="2"/>
          </p:nvPr>
        </p:nvPicPr>
        <p:blipFill>
          <a:blip r:embed="rId2" cstate="print"/>
          <a:stretch>
            <a:fillRect/>
          </a:stretch>
        </p:blipFill>
        <p:spPr>
          <a:xfrm>
            <a:off x="5846763" y="1600200"/>
            <a:ext cx="4572000" cy="4572000"/>
          </a:xfrm>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smtClean="0"/>
              <a:t>Attempts at Turing Machines</a:t>
            </a:r>
            <a:endParaRPr lang="en-US" sz="3200" dirty="0"/>
          </a:p>
        </p:txBody>
      </p:sp>
      <p:sp>
        <p:nvSpPr>
          <p:cNvPr id="7" name="Content Placeholder 6"/>
          <p:cNvSpPr>
            <a:spLocks noGrp="1"/>
          </p:cNvSpPr>
          <p:nvPr>
            <p:ph sz="quarter" idx="1"/>
          </p:nvPr>
        </p:nvSpPr>
        <p:spPr/>
        <p:txBody>
          <a:bodyPr>
            <a:normAutofit/>
          </a:bodyPr>
          <a:lstStyle/>
          <a:p>
            <a:pPr marL="82296" indent="0">
              <a:spcAft>
                <a:spcPts val="600"/>
              </a:spcAft>
              <a:buNone/>
            </a:pPr>
            <a:r>
              <a:rPr lang="en-US" sz="2000" dirty="0" smtClean="0"/>
              <a:t>Actual “Conversation” with </a:t>
            </a:r>
            <a:r>
              <a:rPr lang="en-US" sz="2000" dirty="0" err="1" smtClean="0"/>
              <a:t>Cleverbot</a:t>
            </a:r>
            <a:endParaRPr lang="en-US" sz="2000" dirty="0" smtClean="0"/>
          </a:p>
          <a:p>
            <a:pPr>
              <a:spcAft>
                <a:spcPts val="600"/>
              </a:spcAft>
            </a:pPr>
            <a:r>
              <a:rPr lang="en-US" sz="2000" dirty="0" smtClean="0"/>
              <a:t>User:  What do you think about euthanasia?</a:t>
            </a:r>
          </a:p>
          <a:p>
            <a:pPr>
              <a:spcAft>
                <a:spcPts val="600"/>
              </a:spcAft>
            </a:pPr>
            <a:r>
              <a:rPr lang="en-US" sz="2000" dirty="0" err="1" smtClean="0"/>
              <a:t>Cleverbot</a:t>
            </a:r>
            <a:r>
              <a:rPr lang="en-US" sz="2000" dirty="0" smtClean="0"/>
              <a:t>:  I think about you.</a:t>
            </a:r>
          </a:p>
          <a:p>
            <a:pPr>
              <a:spcAft>
                <a:spcPts val="600"/>
              </a:spcAft>
            </a:pPr>
            <a:r>
              <a:rPr lang="en-US" sz="2000" dirty="0" smtClean="0"/>
              <a:t>User:  You think I should be euthanized?</a:t>
            </a:r>
          </a:p>
          <a:p>
            <a:pPr>
              <a:spcAft>
                <a:spcPts val="600"/>
              </a:spcAft>
            </a:pPr>
            <a:r>
              <a:rPr lang="en-US" sz="2000" dirty="0" err="1" smtClean="0"/>
              <a:t>Cleverbot</a:t>
            </a:r>
            <a:r>
              <a:rPr lang="en-US" sz="2000" dirty="0" smtClean="0"/>
              <a:t>:  Yes.</a:t>
            </a:r>
          </a:p>
          <a:p>
            <a:pPr>
              <a:spcAft>
                <a:spcPts val="600"/>
              </a:spcAft>
            </a:pPr>
            <a:r>
              <a:rPr lang="en-US" sz="2000" dirty="0" smtClean="0"/>
              <a:t>User:  That's harsh.</a:t>
            </a:r>
          </a:p>
          <a:p>
            <a:pPr>
              <a:spcAft>
                <a:spcPts val="600"/>
              </a:spcAft>
            </a:pPr>
            <a:r>
              <a:rPr lang="en-US" sz="2000" dirty="0" err="1" smtClean="0"/>
              <a:t>Cleverbot</a:t>
            </a:r>
            <a:r>
              <a:rPr lang="en-US" sz="2000" dirty="0" smtClean="0"/>
              <a:t>:  It's the truth.</a:t>
            </a:r>
          </a:p>
          <a:p>
            <a:pPr>
              <a:spcAft>
                <a:spcPts val="600"/>
              </a:spcAft>
            </a:pPr>
            <a:r>
              <a:rPr lang="en-US" sz="2000" dirty="0" smtClean="0"/>
              <a:t>User:  Why?</a:t>
            </a:r>
          </a:p>
          <a:p>
            <a:pPr>
              <a:spcAft>
                <a:spcPts val="600"/>
              </a:spcAft>
            </a:pPr>
            <a:r>
              <a:rPr lang="en-US" sz="2000" dirty="0" err="1" smtClean="0"/>
              <a:t>Cleverbot</a:t>
            </a:r>
            <a:r>
              <a:rPr lang="en-US" sz="2000" dirty="0" smtClean="0"/>
              <a:t>: Because I do think too much, and it stops me from being happy and doing what I need to do to get out of grad school and start a real life.</a:t>
            </a:r>
          </a:p>
          <a:p>
            <a:pPr>
              <a:spcAft>
                <a:spcPts val="600"/>
              </a:spcAft>
            </a:pPr>
            <a:r>
              <a:rPr lang="en-US" sz="2000" dirty="0" smtClean="0"/>
              <a:t>User:  Fair enough.</a:t>
            </a:r>
          </a:p>
        </p:txBody>
      </p:sp>
      <p:sp>
        <p:nvSpPr>
          <p:cNvPr id="10" name="Content Placeholder 8"/>
          <p:cNvSpPr txBox="1">
            <a:spLocks/>
          </p:cNvSpPr>
          <p:nvPr/>
        </p:nvSpPr>
        <p:spPr>
          <a:xfrm>
            <a:off x="6248400" y="2590800"/>
            <a:ext cx="4267200" cy="2459664"/>
          </a:xfrm>
          <a:prstGeom prst="rect">
            <a:avLst/>
          </a:prstGeom>
          <a:ln w="10795">
            <a:solidFill>
              <a:schemeClr val="bg1"/>
            </a:solidFill>
            <a:prstDash val="dash"/>
            <a:miter lim="800000"/>
          </a:ln>
        </p:spPr>
        <p:txBody>
          <a:bodyPr>
            <a:normAutofit/>
          </a:bodyPr>
          <a:lstStyle/>
          <a:p>
            <a:pPr marL="393192" indent="-274320">
              <a:spcBef>
                <a:spcPts val="700"/>
              </a:spcBef>
              <a:buClr>
                <a:schemeClr val="accent1"/>
              </a:buClr>
              <a:buSzPct val="80000"/>
              <a:defRPr/>
            </a:pPr>
            <a:endParaRPr lang="en-US" sz="2400"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800" dirty="0" smtClean="0"/>
              <a:t>Turing Machines and Strong AI</a:t>
            </a:r>
            <a:endParaRPr lang="en-US" sz="2800" dirty="0"/>
          </a:p>
        </p:txBody>
      </p:sp>
      <p:sp>
        <p:nvSpPr>
          <p:cNvPr id="7" name="Content Placeholder 8"/>
          <p:cNvSpPr txBox="1">
            <a:spLocks noGrp="1"/>
          </p:cNvSpPr>
          <p:nvPr>
            <p:ph sz="quarter" idx="1"/>
          </p:nvPr>
        </p:nvSpPr>
        <p:spPr>
          <a:xfrm>
            <a:off x="609600" y="1600200"/>
            <a:ext cx="5181600" cy="4572000"/>
          </a:xfrm>
        </p:spPr>
        <p:txBody>
          <a:bodyPr>
            <a:normAutofit fontScale="92500" lnSpcReduction="10000"/>
          </a:bodyPr>
          <a:lstStyle/>
          <a:p>
            <a:pPr marL="0" indent="0">
              <a:spcBef>
                <a:spcPts val="600"/>
              </a:spcBef>
              <a:spcAft>
                <a:spcPts val="600"/>
              </a:spcAft>
              <a:buNone/>
            </a:pPr>
            <a:r>
              <a:rPr lang="en-US" sz="2400" dirty="0" smtClean="0"/>
              <a:t>Using conceptual analysis, we might say that:</a:t>
            </a:r>
          </a:p>
          <a:p>
            <a:pPr>
              <a:spcBef>
                <a:spcPts val="600"/>
              </a:spcBef>
              <a:spcAft>
                <a:spcPts val="600"/>
              </a:spcAft>
            </a:pPr>
            <a:r>
              <a:rPr lang="en-US" sz="2400" dirty="0" smtClean="0"/>
              <a:t>A machine X exhibits Strong AI, </a:t>
            </a:r>
            <a:r>
              <a:rPr lang="en-US" sz="2400" dirty="0" err="1" smtClean="0"/>
              <a:t>iff</a:t>
            </a:r>
            <a:r>
              <a:rPr lang="en-US" sz="2400" dirty="0" smtClean="0"/>
              <a:t>, it can pass the Turing test. </a:t>
            </a:r>
          </a:p>
          <a:p>
            <a:pPr>
              <a:spcBef>
                <a:spcPts val="600"/>
              </a:spcBef>
              <a:spcAft>
                <a:spcPts val="600"/>
              </a:spcAft>
            </a:pPr>
            <a:r>
              <a:rPr lang="en-US" sz="2400" dirty="0" smtClean="0"/>
              <a:t>Or, using functionalist jargon: </a:t>
            </a:r>
          </a:p>
          <a:p>
            <a:pPr marL="274320" lvl="1" indent="0">
              <a:spcBef>
                <a:spcPts val="600"/>
              </a:spcBef>
              <a:spcAft>
                <a:spcPts val="600"/>
              </a:spcAft>
              <a:buNone/>
            </a:pPr>
            <a:r>
              <a:rPr lang="en-US" sz="2175" dirty="0" smtClean="0"/>
              <a:t>if a machine X can pass the Turing test, then X has mental states and processes. </a:t>
            </a:r>
          </a:p>
          <a:p>
            <a:pPr>
              <a:spcBef>
                <a:spcPts val="600"/>
              </a:spcBef>
              <a:spcAft>
                <a:spcPts val="600"/>
              </a:spcAft>
            </a:pPr>
            <a:r>
              <a:rPr lang="en-US" sz="2400" dirty="0" smtClean="0"/>
              <a:t>Recall that Strong AI is not merely the simulation of mental activity and mental processes—a strong AI actually has mental activity and processes. </a:t>
            </a:r>
          </a:p>
        </p:txBody>
      </p:sp>
      <p:pic>
        <p:nvPicPr>
          <p:cNvPr id="5" name="Content Placeholder 4" descr="Data2366.jpg"/>
          <p:cNvPicPr>
            <a:picLocks noGrp="1" noChangeAspect="1"/>
          </p:cNvPicPr>
          <p:nvPr>
            <p:ph sz="quarter" idx="2"/>
          </p:nvPr>
        </p:nvPicPr>
        <p:blipFill>
          <a:blip r:embed="rId2" cstate="print"/>
          <a:stretch>
            <a:fillRect/>
          </a:stretch>
        </p:blipFill>
        <p:spPr>
          <a:xfrm>
            <a:off x="6629400" y="2489566"/>
            <a:ext cx="3657600" cy="2793268"/>
          </a:xfrm>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90600" y="274638"/>
            <a:ext cx="9575800" cy="1143000"/>
          </a:xfrm>
        </p:spPr>
        <p:txBody>
          <a:bodyPr>
            <a:normAutofit/>
          </a:bodyPr>
          <a:lstStyle/>
          <a:p>
            <a:r>
              <a:rPr lang="en-US" sz="3200" dirty="0" smtClean="0"/>
              <a:t>John Searle (1932 – present) </a:t>
            </a:r>
            <a:endParaRPr lang="en-US" sz="3200" dirty="0"/>
          </a:p>
        </p:txBody>
      </p:sp>
      <p:sp>
        <p:nvSpPr>
          <p:cNvPr id="10" name="Content Placeholder 9"/>
          <p:cNvSpPr>
            <a:spLocks noGrp="1"/>
          </p:cNvSpPr>
          <p:nvPr>
            <p:ph sz="quarter" idx="1"/>
          </p:nvPr>
        </p:nvSpPr>
        <p:spPr>
          <a:xfrm>
            <a:off x="990600" y="1752600"/>
            <a:ext cx="4876800" cy="4572000"/>
          </a:xfrm>
        </p:spPr>
        <p:txBody>
          <a:bodyPr>
            <a:normAutofit/>
          </a:bodyPr>
          <a:lstStyle/>
          <a:p>
            <a:pPr>
              <a:spcBef>
                <a:spcPts val="600"/>
              </a:spcBef>
              <a:spcAft>
                <a:spcPts val="600"/>
              </a:spcAft>
            </a:pPr>
            <a:r>
              <a:rPr lang="en-US" sz="2400" dirty="0" smtClean="0"/>
              <a:t>American Philosopher of language, mind, and politics. </a:t>
            </a:r>
          </a:p>
          <a:p>
            <a:pPr>
              <a:spcBef>
                <a:spcPts val="600"/>
              </a:spcBef>
              <a:spcAft>
                <a:spcPts val="600"/>
              </a:spcAft>
            </a:pPr>
            <a:r>
              <a:rPr lang="en-US" sz="2400" dirty="0" smtClean="0"/>
              <a:t>Rejects both dualism and materialism. </a:t>
            </a:r>
          </a:p>
          <a:p>
            <a:pPr>
              <a:spcBef>
                <a:spcPts val="600"/>
              </a:spcBef>
              <a:spcAft>
                <a:spcPts val="600"/>
              </a:spcAft>
            </a:pPr>
            <a:r>
              <a:rPr lang="en-US" sz="2400" dirty="0" smtClean="0"/>
              <a:t>Really rejects functionalism. </a:t>
            </a:r>
          </a:p>
          <a:p>
            <a:pPr>
              <a:spcBef>
                <a:spcPts val="600"/>
              </a:spcBef>
              <a:spcAft>
                <a:spcPts val="600"/>
              </a:spcAft>
            </a:pPr>
            <a:r>
              <a:rPr lang="en-US" sz="2400" dirty="0" smtClean="0"/>
              <a:t>Developed the famous “Chinese Room” thought experiment as a refutation of functionalism. </a:t>
            </a:r>
            <a:endParaRPr lang="en-US" sz="2400" dirty="0"/>
          </a:p>
        </p:txBody>
      </p:sp>
      <p:pic>
        <p:nvPicPr>
          <p:cNvPr id="12" name="Content Placeholder 11" descr="searle.jpg"/>
          <p:cNvPicPr>
            <a:picLocks noGrp="1" noChangeAspect="1"/>
          </p:cNvPicPr>
          <p:nvPr>
            <p:ph sz="quarter" idx="2"/>
          </p:nvPr>
        </p:nvPicPr>
        <p:blipFill>
          <a:blip r:embed="rId2" cstate="print"/>
          <a:stretch>
            <a:fillRect/>
          </a:stretch>
        </p:blipFill>
        <p:spPr>
          <a:xfrm>
            <a:off x="7391400" y="1905000"/>
            <a:ext cx="2689106" cy="3581400"/>
          </a:xfrm>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a:t>
            </a:r>
            <a:endParaRPr lang="en-US" dirty="0"/>
          </a:p>
        </p:txBody>
      </p:sp>
      <p:sp>
        <p:nvSpPr>
          <p:cNvPr id="3" name="Content Placeholder 2"/>
          <p:cNvSpPr>
            <a:spLocks noGrp="1"/>
          </p:cNvSpPr>
          <p:nvPr>
            <p:ph sz="quarter" idx="1"/>
          </p:nvPr>
        </p:nvSpPr>
        <p:spPr/>
        <p:txBody>
          <a:bodyPr>
            <a:normAutofit/>
          </a:bodyPr>
          <a:lstStyle/>
          <a:p>
            <a:r>
              <a:rPr lang="en-US" sz="2800" dirty="0" smtClean="0"/>
              <a:t>What is the mind?</a:t>
            </a:r>
          </a:p>
          <a:p>
            <a:pPr lvl="1"/>
            <a:r>
              <a:rPr lang="en-US" sz="2000" dirty="0" smtClean="0"/>
              <a:t>Dualism: the mind is either a different substance or has properties not reducible to physical properties. </a:t>
            </a:r>
          </a:p>
          <a:p>
            <a:pPr lvl="2"/>
            <a:r>
              <a:rPr lang="en-US" sz="1800" dirty="0" smtClean="0"/>
              <a:t>Problems for dualism</a:t>
            </a:r>
          </a:p>
          <a:p>
            <a:pPr lvl="3"/>
            <a:r>
              <a:rPr lang="en-US" sz="1800" dirty="0" smtClean="0"/>
              <a:t>Interaction</a:t>
            </a:r>
          </a:p>
          <a:p>
            <a:pPr lvl="3"/>
            <a:r>
              <a:rPr lang="en-US" sz="1800" dirty="0" smtClean="0"/>
              <a:t>Science: Human Development, Conservation of Energy</a:t>
            </a:r>
          </a:p>
          <a:p>
            <a:pPr lvl="3"/>
            <a:r>
              <a:rPr lang="en-US" sz="1800" dirty="0" smtClean="0"/>
              <a:t>Ockham's Razor</a:t>
            </a:r>
          </a:p>
          <a:p>
            <a:pPr lvl="3"/>
            <a:r>
              <a:rPr lang="en-US" sz="1800" dirty="0" smtClean="0"/>
              <a:t>Explanatorily impotent</a:t>
            </a:r>
          </a:p>
          <a:p>
            <a:pPr lvl="1"/>
            <a:r>
              <a:rPr lang="en-US" sz="2000" dirty="0" smtClean="0"/>
              <a:t>Materialism/Physicalism: the mind is nothing above and beyond the material/physical world. </a:t>
            </a:r>
            <a:endParaRPr lang="en-US" sz="2000" dirty="0"/>
          </a:p>
        </p:txBody>
      </p:sp>
    </p:spTree>
    <p:extLst>
      <p:ext uri="{BB962C8B-B14F-4D97-AF65-F5344CB8AC3E}">
        <p14:creationId xmlns:p14="http://schemas.microsoft.com/office/powerpoint/2010/main" val="396744447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Chinese Room Argument</a:t>
            </a:r>
            <a:endParaRPr lang="en-US" sz="3200" dirty="0"/>
          </a:p>
        </p:txBody>
      </p:sp>
      <p:sp>
        <p:nvSpPr>
          <p:cNvPr id="3" name="Content Placeholder 2"/>
          <p:cNvSpPr>
            <a:spLocks noGrp="1"/>
          </p:cNvSpPr>
          <p:nvPr>
            <p:ph sz="quarter" idx="1"/>
          </p:nvPr>
        </p:nvSpPr>
        <p:spPr/>
        <p:txBody>
          <a:bodyPr/>
          <a:lstStyle/>
          <a:p>
            <a:pPr>
              <a:spcAft>
                <a:spcPts val="600"/>
              </a:spcAft>
            </a:pPr>
            <a:r>
              <a:rPr lang="en-US" dirty="0" smtClean="0"/>
              <a:t>Imagine you’re in a room with a book that matches one set of symbols with another. </a:t>
            </a:r>
          </a:p>
          <a:p>
            <a:pPr>
              <a:spcAft>
                <a:spcPts val="600"/>
              </a:spcAft>
            </a:pPr>
            <a:r>
              <a:rPr lang="en-US" dirty="0" smtClean="0"/>
              <a:t>Someone sends you some symbols to which you respond by sending back the corresponding symbols from the rule book. </a:t>
            </a:r>
          </a:p>
          <a:p>
            <a:pPr>
              <a:spcAft>
                <a:spcPts val="600"/>
              </a:spcAft>
            </a:pPr>
            <a:r>
              <a:rPr lang="en-US" dirty="0" smtClean="0"/>
              <a:t>Unbeknownst to you, the characters are Chinese and the rule book is providing you with appropriate responses to the symbols that are being sent in. </a:t>
            </a:r>
          </a:p>
          <a:p>
            <a:pPr>
              <a:spcAft>
                <a:spcPts val="600"/>
              </a:spcAft>
            </a:pPr>
            <a:r>
              <a:rPr lang="en-US" dirty="0" smtClean="0"/>
              <a:t>To any Chinese speaker outside of the room, it appears as though you know Chinese. </a:t>
            </a:r>
          </a:p>
          <a:p>
            <a:pPr>
              <a:spcAft>
                <a:spcPts val="600"/>
              </a:spcAft>
            </a:pPr>
            <a:r>
              <a:rPr lang="en-US" dirty="0" smtClean="0"/>
              <a:t>You, in fact, do not know Chinese; you’re just following the rules you were given. </a:t>
            </a:r>
            <a:endParaRPr lang="en-US" dirty="0"/>
          </a:p>
        </p:txBody>
      </p:sp>
      <p:pic>
        <p:nvPicPr>
          <p:cNvPr id="5" name="Content Placeholder 4" descr="ChineseRoom.jpg"/>
          <p:cNvPicPr>
            <a:picLocks noGrp="1" noChangeAspect="1"/>
          </p:cNvPicPr>
          <p:nvPr>
            <p:ph sz="quarter" idx="2"/>
          </p:nvPr>
        </p:nvPicPr>
        <p:blipFill>
          <a:blip r:embed="rId2" cstate="print"/>
          <a:stretch>
            <a:fillRect/>
          </a:stretch>
        </p:blipFill>
        <p:spPr>
          <a:xfrm>
            <a:off x="5932488" y="2557462"/>
            <a:ext cx="4400550" cy="2657475"/>
          </a:xfrm>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smtClean="0"/>
              <a:t>What the Chinese Room Purports to Show</a:t>
            </a:r>
            <a:endParaRPr lang="en-US" sz="3200" dirty="0"/>
          </a:p>
        </p:txBody>
      </p:sp>
      <p:sp>
        <p:nvSpPr>
          <p:cNvPr id="6" name="Content Placeholder 5"/>
          <p:cNvSpPr>
            <a:spLocks noGrp="1"/>
          </p:cNvSpPr>
          <p:nvPr>
            <p:ph sz="quarter" idx="1"/>
          </p:nvPr>
        </p:nvSpPr>
        <p:spPr/>
        <p:txBody>
          <a:bodyPr>
            <a:normAutofit lnSpcReduction="10000"/>
          </a:bodyPr>
          <a:lstStyle/>
          <a:p>
            <a:pPr>
              <a:spcBef>
                <a:spcPts val="600"/>
              </a:spcBef>
              <a:spcAft>
                <a:spcPts val="600"/>
              </a:spcAft>
            </a:pPr>
            <a:r>
              <a:rPr lang="en-US" sz="2400" dirty="0" smtClean="0"/>
              <a:t>A counter-example to the functionalist account of mind:</a:t>
            </a:r>
          </a:p>
          <a:p>
            <a:pPr lvl="1">
              <a:spcBef>
                <a:spcPts val="600"/>
              </a:spcBef>
              <a:spcAft>
                <a:spcPts val="600"/>
              </a:spcAft>
            </a:pPr>
            <a:r>
              <a:rPr lang="en-US" sz="1800" dirty="0" smtClean="0"/>
              <a:t>We have a situation where the Turing Test is satisfied, but no thinking or intelligence or mental activity is present.  Thus, mere functions do not suffice for minds. </a:t>
            </a:r>
          </a:p>
          <a:p>
            <a:pPr>
              <a:spcBef>
                <a:spcPts val="600"/>
              </a:spcBef>
              <a:spcAft>
                <a:spcPts val="600"/>
              </a:spcAft>
            </a:pPr>
            <a:r>
              <a:rPr lang="en-US" sz="2400" dirty="0" smtClean="0"/>
              <a:t>Keep in mind, Searle agrees that the Turing Test is a good measure to discover if a machine exhibits “mental-like functions.” But he concludes, via his counter-example, that passing such a test does not show that a machine can think. In fact, it shows that machines can’t think—in the way we mean when talking about how humans think—even conceptually. </a:t>
            </a:r>
          </a:p>
          <a:p>
            <a:pPr>
              <a:spcBef>
                <a:spcPts val="600"/>
              </a:spcBef>
              <a:spcAft>
                <a:spcPts val="600"/>
              </a:spcAft>
            </a:pPr>
            <a:r>
              <a:rPr lang="en-US" sz="2400" dirty="0" smtClean="0"/>
              <a:t>According to Searle, the mind just isn’t it’s functions. That ignores that reality of consciousness—and the mental. A functional equivalent to the mind is not conscious and can’t be conscious. The Turing Test proves this point. </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Big Issue</a:t>
            </a:r>
            <a:endParaRPr lang="en-US" sz="3600" dirty="0"/>
          </a:p>
        </p:txBody>
      </p:sp>
      <p:sp>
        <p:nvSpPr>
          <p:cNvPr id="3" name="Content Placeholder 2"/>
          <p:cNvSpPr>
            <a:spLocks noGrp="1"/>
          </p:cNvSpPr>
          <p:nvPr>
            <p:ph sz="quarter" idx="1"/>
          </p:nvPr>
        </p:nvSpPr>
        <p:spPr/>
        <p:txBody>
          <a:bodyPr>
            <a:normAutofit/>
          </a:bodyPr>
          <a:lstStyle/>
          <a:p>
            <a:pPr>
              <a:spcBef>
                <a:spcPts val="600"/>
              </a:spcBef>
              <a:spcAft>
                <a:spcPts val="600"/>
              </a:spcAft>
            </a:pPr>
            <a:r>
              <a:rPr lang="en-US" sz="2400" dirty="0" smtClean="0"/>
              <a:t>The really hard problem in the philosophy of mind is consciousness.</a:t>
            </a:r>
          </a:p>
          <a:p>
            <a:pPr>
              <a:spcBef>
                <a:spcPts val="600"/>
              </a:spcBef>
              <a:spcAft>
                <a:spcPts val="600"/>
              </a:spcAft>
            </a:pPr>
            <a:r>
              <a:rPr lang="en-US" sz="2400" dirty="0" smtClean="0"/>
              <a:t>There seems to be something fundamental about consciousness, and mere functions and material stuff is insufficient to account for it. </a:t>
            </a:r>
          </a:p>
        </p:txBody>
      </p:sp>
      <p:pic>
        <p:nvPicPr>
          <p:cNvPr id="5" name="Content Placeholder 4"/>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5506844" y="1981200"/>
            <a:ext cx="5972088" cy="3200400"/>
          </a:xfrm>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jpg"/>
          <p:cNvPicPr>
            <a:picLocks noChangeAspect="1"/>
          </p:cNvPicPr>
          <p:nvPr/>
        </p:nvPicPr>
        <p:blipFill>
          <a:blip r:embed="rId2" cstate="print"/>
          <a:stretch>
            <a:fillRect/>
          </a:stretch>
        </p:blipFill>
        <p:spPr>
          <a:xfrm>
            <a:off x="2209800" y="381000"/>
            <a:ext cx="7086600" cy="6172200"/>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Review: Materialist Theories</a:t>
            </a:r>
            <a:endParaRPr lang="en-CA" sz="4400" dirty="0"/>
          </a:p>
        </p:txBody>
      </p:sp>
      <p:sp>
        <p:nvSpPr>
          <p:cNvPr id="3" name="Content Placeholder 2"/>
          <p:cNvSpPr>
            <a:spLocks noGrp="1"/>
          </p:cNvSpPr>
          <p:nvPr>
            <p:ph sz="quarter" idx="2"/>
          </p:nvPr>
        </p:nvSpPr>
        <p:spPr/>
        <p:txBody>
          <a:bodyPr>
            <a:normAutofit fontScale="92500" lnSpcReduction="10000"/>
          </a:bodyPr>
          <a:lstStyle/>
          <a:p>
            <a:pPr marL="0" indent="0" algn="ctr">
              <a:buNone/>
            </a:pPr>
            <a:r>
              <a:rPr lang="en-US" dirty="0" smtClean="0"/>
              <a:t>The Mind = The Brain</a:t>
            </a:r>
          </a:p>
          <a:p>
            <a:pPr>
              <a:spcBef>
                <a:spcPts val="1200"/>
              </a:spcBef>
            </a:pPr>
            <a:r>
              <a:rPr lang="en-US" dirty="0" smtClean="0"/>
              <a:t>Mental </a:t>
            </a:r>
            <a:r>
              <a:rPr lang="en-US" dirty="0" smtClean="0"/>
              <a:t>states, processes, and events correlate with, of are indentified with, physical brain states, processes, and events</a:t>
            </a:r>
            <a:r>
              <a:rPr lang="en-US" dirty="0" smtClean="0"/>
              <a:t>.</a:t>
            </a:r>
          </a:p>
          <a:p>
            <a:pPr marL="274320" lvl="1">
              <a:spcBef>
                <a:spcPts val="600"/>
              </a:spcBef>
              <a:buSzPct val="70000"/>
              <a:buNone/>
            </a:pPr>
            <a:endParaRPr lang="en-US" i="1" dirty="0" smtClean="0"/>
          </a:p>
          <a:p>
            <a:pPr marL="274320" lvl="1">
              <a:spcBef>
                <a:spcPts val="600"/>
              </a:spcBef>
              <a:buSzPct val="70000"/>
              <a:buNone/>
            </a:pPr>
            <a:r>
              <a:rPr lang="en-US" i="1" dirty="0" smtClean="0"/>
              <a:t>Mind-Brain </a:t>
            </a:r>
            <a:r>
              <a:rPr lang="en-US" i="1" dirty="0"/>
              <a:t>Correlation: </a:t>
            </a:r>
          </a:p>
          <a:p>
            <a:pPr marL="274320" lvl="1">
              <a:spcBef>
                <a:spcPts val="0"/>
              </a:spcBef>
              <a:spcAft>
                <a:spcPts val="600"/>
              </a:spcAft>
              <a:buSzPct val="70000"/>
              <a:buNone/>
            </a:pPr>
            <a:r>
              <a:rPr lang="en-US" i="1" dirty="0"/>
              <a:t>	</a:t>
            </a:r>
            <a:r>
              <a:rPr lang="en-US" dirty="0"/>
              <a:t>Whenever we are amused, there is an increase in the electrochemical activity in a region of the brain called the inferior temporal gyrus.</a:t>
            </a:r>
          </a:p>
          <a:p>
            <a:pPr marL="274320" lvl="1">
              <a:spcBef>
                <a:spcPts val="600"/>
              </a:spcBef>
              <a:buSzPct val="70000"/>
              <a:buNone/>
            </a:pPr>
            <a:r>
              <a:rPr lang="en-US" i="1" dirty="0"/>
              <a:t>Mind-Brain identity: </a:t>
            </a:r>
          </a:p>
          <a:p>
            <a:pPr marL="274320" lvl="1">
              <a:spcBef>
                <a:spcPts val="0"/>
              </a:spcBef>
              <a:buSzPct val="70000"/>
              <a:buNone/>
            </a:pPr>
            <a:r>
              <a:rPr lang="en-US" i="1" dirty="0"/>
              <a:t>	</a:t>
            </a:r>
            <a:r>
              <a:rPr lang="en-US" dirty="0"/>
              <a:t>Feelings of amusement just are increased electrochemical activity in the inferior temporal gyrus. </a:t>
            </a:r>
          </a:p>
          <a:p>
            <a:pPr marL="0" indent="0">
              <a:spcBef>
                <a:spcPts val="1200"/>
              </a:spcBef>
              <a:buNone/>
            </a:pPr>
            <a:r>
              <a:rPr lang="en-US" dirty="0" smtClean="0"/>
              <a:t> </a:t>
            </a:r>
            <a:endParaRPr lang="en-US" dirty="0" smtClean="0"/>
          </a:p>
        </p:txBody>
      </p:sp>
      <p:sp>
        <p:nvSpPr>
          <p:cNvPr id="4" name="Content Placeholder 3"/>
          <p:cNvSpPr>
            <a:spLocks noGrp="1"/>
          </p:cNvSpPr>
          <p:nvPr>
            <p:ph sz="quarter" idx="4"/>
          </p:nvPr>
        </p:nvSpPr>
        <p:spPr/>
        <p:txBody>
          <a:bodyPr>
            <a:normAutofit/>
          </a:bodyPr>
          <a:lstStyle/>
          <a:p>
            <a:pPr marL="0" indent="0">
              <a:buNone/>
            </a:pPr>
            <a:r>
              <a:rPr lang="en-US" dirty="0"/>
              <a:t>Advances in neuroscience will eventually show us that that are no minds. There are brains and those things we label as </a:t>
            </a:r>
            <a:r>
              <a:rPr lang="en-US" i="1" dirty="0"/>
              <a:t>mental</a:t>
            </a:r>
            <a:r>
              <a:rPr lang="en-US" dirty="0"/>
              <a:t> are just convenient fictions that explain our behavior. </a:t>
            </a:r>
          </a:p>
          <a:p>
            <a:pPr marL="0" indent="0">
              <a:buNone/>
            </a:pPr>
            <a:endParaRPr lang="en-US" dirty="0"/>
          </a:p>
          <a:p>
            <a:pPr marL="0" indent="0">
              <a:buNone/>
            </a:pPr>
            <a:r>
              <a:rPr lang="en-US" dirty="0"/>
              <a:t>Beliefs, desires, thoughts, love, pain, and the like don’t actually exist—they merely adopt “folk psychology.”</a:t>
            </a:r>
          </a:p>
          <a:p>
            <a:pPr marL="0" indent="0">
              <a:buNone/>
            </a:pPr>
            <a:endParaRPr lang="en-US" dirty="0"/>
          </a:p>
        </p:txBody>
      </p:sp>
      <p:sp>
        <p:nvSpPr>
          <p:cNvPr id="5" name="Text Placeholder 4"/>
          <p:cNvSpPr>
            <a:spLocks noGrp="1"/>
          </p:cNvSpPr>
          <p:nvPr>
            <p:ph type="body" sz="quarter" idx="1"/>
          </p:nvPr>
        </p:nvSpPr>
        <p:spPr/>
        <p:txBody>
          <a:bodyPr>
            <a:normAutofit/>
          </a:bodyPr>
          <a:lstStyle/>
          <a:p>
            <a:r>
              <a:rPr lang="en-US" sz="2400" dirty="0"/>
              <a:t>Mind-Brain Identity Theory</a:t>
            </a:r>
          </a:p>
        </p:txBody>
      </p:sp>
      <p:sp>
        <p:nvSpPr>
          <p:cNvPr id="6" name="Text Placeholder 5"/>
          <p:cNvSpPr>
            <a:spLocks noGrp="1"/>
          </p:cNvSpPr>
          <p:nvPr>
            <p:ph type="body" sz="quarter" idx="3"/>
          </p:nvPr>
        </p:nvSpPr>
        <p:spPr/>
        <p:txBody>
          <a:bodyPr/>
          <a:lstStyle/>
          <a:p>
            <a:r>
              <a:rPr lang="en-US" sz="2400" dirty="0"/>
              <a:t>Eliminative </a:t>
            </a:r>
            <a:r>
              <a:rPr lang="en-US" sz="2400" dirty="0" smtClean="0"/>
              <a:t>Materialism</a:t>
            </a:r>
            <a:endParaRPr lang="en-US" sz="2400" dirty="0"/>
          </a:p>
        </p:txBody>
      </p:sp>
    </p:spTree>
    <p:extLst>
      <p:ext uri="{BB962C8B-B14F-4D97-AF65-F5344CB8AC3E}">
        <p14:creationId xmlns:p14="http://schemas.microsoft.com/office/powerpoint/2010/main" val="2965480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a:t>Review: The Qualia problem</a:t>
            </a:r>
            <a:endParaRPr lang="en-US" sz="4000" dirty="0"/>
          </a:p>
        </p:txBody>
      </p:sp>
      <p:sp>
        <p:nvSpPr>
          <p:cNvPr id="11" name="Content Placeholder 10"/>
          <p:cNvSpPr>
            <a:spLocks noGrp="1"/>
          </p:cNvSpPr>
          <p:nvPr>
            <p:ph sz="quarter" idx="2"/>
          </p:nvPr>
        </p:nvSpPr>
        <p:spPr/>
        <p:txBody>
          <a:bodyPr/>
          <a:lstStyle/>
          <a:p>
            <a:r>
              <a:rPr lang="en-US" smtClean="0"/>
              <a:t>The phenomenal information one has in experience that is beyond the mere physical information. </a:t>
            </a:r>
          </a:p>
          <a:p>
            <a:r>
              <a:rPr lang="en-US" smtClean="0"/>
              <a:t>The subjective character of experience—the “What it’s like to…” experience. </a:t>
            </a:r>
            <a:endParaRPr lang="en-US" dirty="0"/>
          </a:p>
        </p:txBody>
      </p:sp>
      <p:sp>
        <p:nvSpPr>
          <p:cNvPr id="13" name="Content Placeholder 12"/>
          <p:cNvSpPr>
            <a:spLocks noGrp="1"/>
          </p:cNvSpPr>
          <p:nvPr>
            <p:ph sz="quarter" idx="4"/>
          </p:nvPr>
        </p:nvSpPr>
        <p:spPr/>
        <p:txBody>
          <a:bodyPr>
            <a:normAutofit/>
          </a:bodyPr>
          <a:lstStyle/>
          <a:p>
            <a:pPr marL="457200" indent="-457200">
              <a:buFont typeface="+mj-lt"/>
              <a:buAutoNum type="arabicPeriod"/>
            </a:pPr>
            <a:r>
              <a:rPr lang="en-US" smtClean="0"/>
              <a:t>If the world possesses qualia, then there is more information in the world than merely physical facts.</a:t>
            </a:r>
          </a:p>
          <a:p>
            <a:pPr marL="457200" indent="-457200">
              <a:buFont typeface="+mj-lt"/>
              <a:buAutoNum type="arabicPeriod"/>
            </a:pPr>
            <a:r>
              <a:rPr lang="en-US" smtClean="0"/>
              <a:t>Physicalism says the only information in the world is physical facts.</a:t>
            </a:r>
          </a:p>
          <a:p>
            <a:pPr marL="457200" indent="-457200">
              <a:buFont typeface="+mj-lt"/>
              <a:buAutoNum type="arabicPeriod"/>
            </a:pPr>
            <a:r>
              <a:rPr lang="en-US" smtClean="0"/>
              <a:t>The world possesses qualia.</a:t>
            </a:r>
          </a:p>
          <a:p>
            <a:pPr marL="457200" indent="-457200">
              <a:buFont typeface="+mj-lt"/>
              <a:buAutoNum type="arabicPeriod"/>
            </a:pPr>
            <a:r>
              <a:rPr lang="en-US" smtClean="0"/>
              <a:t>Therefore, physicalism is false—or at least in complete.</a:t>
            </a:r>
            <a:endParaRPr lang="en-US" dirty="0"/>
          </a:p>
        </p:txBody>
      </p:sp>
      <p:sp>
        <p:nvSpPr>
          <p:cNvPr id="10" name="Text Placeholder 9"/>
          <p:cNvSpPr>
            <a:spLocks noGrp="1"/>
          </p:cNvSpPr>
          <p:nvPr>
            <p:ph type="body" sz="quarter" idx="1"/>
          </p:nvPr>
        </p:nvSpPr>
        <p:spPr/>
        <p:txBody>
          <a:bodyPr/>
          <a:lstStyle/>
          <a:p>
            <a:pPr algn="ctr"/>
            <a:r>
              <a:rPr lang="en-US" sz="3200">
                <a:effectLst>
                  <a:outerShdw blurRad="38100" dist="38100" dir="2700000" algn="tl">
                    <a:srgbClr val="000000">
                      <a:alpha val="43137"/>
                    </a:srgbClr>
                  </a:outerShdw>
                </a:effectLst>
              </a:rPr>
              <a:t>Qualia</a:t>
            </a:r>
            <a:endParaRPr lang="en-US" sz="3200" dirty="0">
              <a:effectLst>
                <a:outerShdw blurRad="38100" dist="38100" dir="2700000" algn="tl">
                  <a:srgbClr val="000000">
                    <a:alpha val="43137"/>
                  </a:srgbClr>
                </a:outerShdw>
              </a:effectLst>
            </a:endParaRPr>
          </a:p>
        </p:txBody>
      </p:sp>
      <p:sp>
        <p:nvSpPr>
          <p:cNvPr id="12" name="Text Placeholder 11"/>
          <p:cNvSpPr>
            <a:spLocks noGrp="1"/>
          </p:cNvSpPr>
          <p:nvPr>
            <p:ph type="body" sz="quarter" idx="3"/>
          </p:nvPr>
        </p:nvSpPr>
        <p:spPr/>
        <p:txBody>
          <a:bodyPr/>
          <a:lstStyle/>
          <a:p>
            <a:pPr algn="ctr"/>
            <a:r>
              <a:rPr lang="en-US" sz="2800"/>
              <a:t>The Problem</a:t>
            </a:r>
            <a:endParaRPr lang="en-US" sz="28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8153400" cy="1020762"/>
          </a:xfrm>
        </p:spPr>
        <p:txBody>
          <a:bodyPr/>
          <a:lstStyle/>
          <a:p>
            <a:r>
              <a:rPr lang="en-US" dirty="0" smtClean="0"/>
              <a:t>KNOWLEDGE ARGUMENT</a:t>
            </a:r>
            <a:endParaRPr lang="en-US" dirty="0"/>
          </a:p>
        </p:txBody>
      </p:sp>
      <p:sp>
        <p:nvSpPr>
          <p:cNvPr id="3" name="Content Placeholder 2"/>
          <p:cNvSpPr>
            <a:spLocks noGrp="1"/>
          </p:cNvSpPr>
          <p:nvPr>
            <p:ph sz="quarter" idx="1"/>
          </p:nvPr>
        </p:nvSpPr>
        <p:spPr>
          <a:xfrm>
            <a:off x="1295400" y="1600200"/>
            <a:ext cx="4572000" cy="2133600"/>
          </a:xfrm>
          <a:solidFill>
            <a:srgbClr val="92D050"/>
          </a:solidFill>
        </p:spPr>
        <p:txBody>
          <a:bodyPr anchor="ctr">
            <a:noAutofit/>
          </a:bodyPr>
          <a:lstStyle/>
          <a:p>
            <a:pPr marL="457200" indent="-457200">
              <a:spcBef>
                <a:spcPts val="1200"/>
              </a:spcBef>
              <a:buFont typeface="+mj-lt"/>
              <a:buAutoNum type="arabicPeriod"/>
            </a:pPr>
            <a:r>
              <a:rPr lang="en-US" sz="1400" dirty="0" smtClean="0">
                <a:solidFill>
                  <a:schemeClr val="tx1">
                    <a:lumMod val="95000"/>
                    <a:lumOff val="5000"/>
                  </a:schemeClr>
                </a:solidFill>
              </a:rPr>
              <a:t>Mary has all the physical information concerning human color vision before her release. </a:t>
            </a:r>
          </a:p>
          <a:p>
            <a:pPr marL="457200" indent="-457200">
              <a:buFont typeface="+mj-lt"/>
              <a:buAutoNum type="arabicPeriod"/>
            </a:pPr>
            <a:r>
              <a:rPr lang="en-US" sz="1400" dirty="0" smtClean="0">
                <a:solidFill>
                  <a:schemeClr val="tx1">
                    <a:lumMod val="95000"/>
                    <a:lumOff val="5000"/>
                  </a:schemeClr>
                </a:solidFill>
              </a:rPr>
              <a:t>But there is some information about human color vision that she does not have before her release.</a:t>
            </a:r>
          </a:p>
          <a:p>
            <a:pPr marL="457200" indent="-457200">
              <a:buFont typeface="+mj-lt"/>
              <a:buAutoNum type="arabicPeriod"/>
            </a:pPr>
            <a:r>
              <a:rPr lang="en-US" sz="1400" dirty="0" smtClean="0">
                <a:solidFill>
                  <a:schemeClr val="tx1">
                    <a:lumMod val="95000"/>
                    <a:lumOff val="5000"/>
                  </a:schemeClr>
                </a:solidFill>
              </a:rPr>
              <a:t>Therefore, Not all information is physical information.</a:t>
            </a:r>
            <a:endParaRPr lang="en-US" sz="1400" dirty="0"/>
          </a:p>
        </p:txBody>
      </p:sp>
      <p:pic>
        <p:nvPicPr>
          <p:cNvPr id="5" name="Content Placeholder 4" descr="rainbow.jpg"/>
          <p:cNvPicPr>
            <a:picLocks noGrp="1" noChangeAspect="1"/>
          </p:cNvPicPr>
          <p:nvPr>
            <p:ph sz="quarter" idx="2"/>
          </p:nvPr>
        </p:nvPicPr>
        <p:blipFill>
          <a:blip r:embed="rId2" cstate="print"/>
          <a:stretch>
            <a:fillRect/>
          </a:stretch>
        </p:blipFill>
        <p:spPr>
          <a:xfrm>
            <a:off x="5867400" y="1600200"/>
            <a:ext cx="4103649" cy="4419600"/>
          </a:xfrm>
        </p:spPr>
      </p:pic>
      <p:sp>
        <p:nvSpPr>
          <p:cNvPr id="12" name="Content Placeholder 2"/>
          <p:cNvSpPr txBox="1">
            <a:spLocks/>
          </p:cNvSpPr>
          <p:nvPr/>
        </p:nvSpPr>
        <p:spPr>
          <a:xfrm>
            <a:off x="1295400" y="3733800"/>
            <a:ext cx="4572000" cy="2286000"/>
          </a:xfrm>
          <a:prstGeom prst="rect">
            <a:avLst/>
          </a:prstGeom>
          <a:solidFill>
            <a:schemeClr val="accent2">
              <a:lumMod val="50000"/>
            </a:schemeClr>
          </a:solidFill>
        </p:spPr>
        <p:txBody>
          <a:bodyPr vert="horz">
            <a:normAutofit/>
          </a:bodyPr>
          <a:lstStyle/>
          <a:p>
            <a:pPr marL="342900" indent="-342900">
              <a:buFont typeface="+mj-lt"/>
              <a:buAutoNum type="arabicPeriod"/>
            </a:pPr>
            <a:r>
              <a:rPr lang="en-US" dirty="0">
                <a:solidFill>
                  <a:schemeClr val="accent4">
                    <a:lumMod val="60000"/>
                    <a:lumOff val="40000"/>
                  </a:schemeClr>
                </a:solidFill>
              </a:rPr>
              <a:t>Mary knows all the </a:t>
            </a:r>
            <a:r>
              <a:rPr lang="en-US" i="1" dirty="0">
                <a:solidFill>
                  <a:schemeClr val="accent4">
                    <a:lumMod val="60000"/>
                    <a:lumOff val="40000"/>
                  </a:schemeClr>
                </a:solidFill>
              </a:rPr>
              <a:t>physical facts</a:t>
            </a:r>
            <a:r>
              <a:rPr lang="en-US" dirty="0">
                <a:solidFill>
                  <a:schemeClr val="accent4">
                    <a:lumMod val="60000"/>
                    <a:lumOff val="40000"/>
                  </a:schemeClr>
                </a:solidFill>
              </a:rPr>
              <a:t> concerning human color vision before her release.</a:t>
            </a:r>
          </a:p>
          <a:p>
            <a:pPr marL="342900" indent="-342900">
              <a:buFont typeface="+mj-lt"/>
              <a:buAutoNum type="arabicPeriod"/>
            </a:pPr>
            <a:r>
              <a:rPr lang="en-US" dirty="0">
                <a:solidFill>
                  <a:schemeClr val="accent4">
                    <a:lumMod val="60000"/>
                    <a:lumOff val="40000"/>
                  </a:schemeClr>
                </a:solidFill>
              </a:rPr>
              <a:t>But there are </a:t>
            </a:r>
            <a:r>
              <a:rPr lang="en-US" i="1" dirty="0">
                <a:solidFill>
                  <a:schemeClr val="accent4">
                    <a:lumMod val="60000"/>
                    <a:lumOff val="40000"/>
                  </a:schemeClr>
                </a:solidFill>
              </a:rPr>
              <a:t>some facts</a:t>
            </a:r>
            <a:r>
              <a:rPr lang="en-US" dirty="0">
                <a:solidFill>
                  <a:schemeClr val="accent4">
                    <a:lumMod val="60000"/>
                    <a:lumOff val="40000"/>
                  </a:schemeClr>
                </a:solidFill>
              </a:rPr>
              <a:t> about human color vision that Mary does not know before her release.</a:t>
            </a:r>
          </a:p>
          <a:p>
            <a:pPr marL="342900" indent="-342900">
              <a:buFont typeface="+mj-lt"/>
              <a:buAutoNum type="arabicPeriod"/>
            </a:pPr>
            <a:r>
              <a:rPr lang="en-US" dirty="0">
                <a:solidFill>
                  <a:schemeClr val="accent4">
                    <a:lumMod val="60000"/>
                    <a:lumOff val="40000"/>
                  </a:schemeClr>
                </a:solidFill>
              </a:rPr>
              <a:t>Therefore, there are </a:t>
            </a:r>
            <a:r>
              <a:rPr lang="en-US" i="1" dirty="0">
                <a:solidFill>
                  <a:schemeClr val="accent4">
                    <a:lumMod val="60000"/>
                    <a:lumOff val="40000"/>
                  </a:schemeClr>
                </a:solidFill>
              </a:rPr>
              <a:t>non-physical facts</a:t>
            </a:r>
            <a:r>
              <a:rPr lang="en-US" dirty="0">
                <a:solidFill>
                  <a:schemeClr val="accent4">
                    <a:lumMod val="60000"/>
                    <a:lumOff val="40000"/>
                  </a:schemeClr>
                </a:solidFill>
              </a:rPr>
              <a:t> concerning human color vision.</a:t>
            </a:r>
          </a:p>
        </p:txBody>
      </p:sp>
    </p:spTree>
    <p:extLst>
      <p:ext uri="{BB962C8B-B14F-4D97-AF65-F5344CB8AC3E}">
        <p14:creationId xmlns:p14="http://schemas.microsoft.com/office/powerpoint/2010/main" val="5186961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 calcmode="lin" valueType="num">
                                      <p:cBhvr additive="base">
                                        <p:cTn id="2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 calcmode="lin" valueType="num">
                                      <p:cBhvr additive="base">
                                        <p:cTn id="3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MATERIALIST RESPONSE</a:t>
            </a:r>
            <a:endParaRPr lang="en-US" dirty="0"/>
          </a:p>
        </p:txBody>
      </p:sp>
      <p:sp>
        <p:nvSpPr>
          <p:cNvPr id="3" name="Content Placeholder 2"/>
          <p:cNvSpPr>
            <a:spLocks noGrp="1"/>
          </p:cNvSpPr>
          <p:nvPr>
            <p:ph sz="quarter" idx="1"/>
          </p:nvPr>
        </p:nvSpPr>
        <p:spPr/>
        <p:txBody>
          <a:bodyPr/>
          <a:lstStyle/>
          <a:p>
            <a:r>
              <a:rPr lang="en-US" smtClean="0"/>
              <a:t>“Knowing what it’s like” is not the possession of any new information at all. It is simply having new abilities—it just is the possession of the abilities to remember, imagine, and recognize.</a:t>
            </a:r>
          </a:p>
          <a:p>
            <a:endParaRPr lang="en-US" dirty="0" smtClean="0"/>
          </a:p>
        </p:txBody>
      </p:sp>
      <p:sp>
        <p:nvSpPr>
          <p:cNvPr id="9" name="Content Placeholder 8"/>
          <p:cNvSpPr>
            <a:spLocks noGrp="1"/>
          </p:cNvSpPr>
          <p:nvPr>
            <p:ph sz="quarter" idx="2"/>
          </p:nvPr>
        </p:nvSpPr>
        <p:spPr/>
        <p:txBody>
          <a:bodyPr/>
          <a:lstStyle/>
          <a:p>
            <a:endParaRPr lang="en-CA"/>
          </a:p>
        </p:txBody>
      </p:sp>
      <p:pic>
        <p:nvPicPr>
          <p:cNvPr id="5" name="Picture 4" descr="spectrum.gif"/>
          <p:cNvPicPr>
            <a:picLocks noChangeAspect="1"/>
          </p:cNvPicPr>
          <p:nvPr/>
        </p:nvPicPr>
        <p:blipFill>
          <a:blip r:embed="rId2" cstate="print"/>
          <a:stretch>
            <a:fillRect/>
          </a:stretch>
        </p:blipFill>
        <p:spPr>
          <a:xfrm>
            <a:off x="5859780" y="3627461"/>
            <a:ext cx="4629576" cy="2514259"/>
          </a:xfrm>
          <a:prstGeom prst="rect">
            <a:avLst/>
          </a:prstGeom>
        </p:spPr>
      </p:pic>
      <p:pic>
        <p:nvPicPr>
          <p:cNvPr id="6" name="Picture 5" descr="spectrum (2).jpg"/>
          <p:cNvPicPr>
            <a:picLocks noChangeAspect="1"/>
          </p:cNvPicPr>
          <p:nvPr/>
        </p:nvPicPr>
        <p:blipFill>
          <a:blip r:embed="rId3" cstate="print"/>
          <a:stretch>
            <a:fillRect/>
          </a:stretch>
        </p:blipFill>
        <p:spPr>
          <a:xfrm>
            <a:off x="5859780" y="967028"/>
            <a:ext cx="4629576" cy="2581276"/>
          </a:xfrm>
          <a:prstGeom prst="rect">
            <a:avLst/>
          </a:prstGeom>
        </p:spPr>
      </p:pic>
      <p:sp>
        <p:nvSpPr>
          <p:cNvPr id="7" name="TextBox 6"/>
          <p:cNvSpPr txBox="1"/>
          <p:nvPr/>
        </p:nvSpPr>
        <p:spPr>
          <a:xfrm>
            <a:off x="990600" y="4114800"/>
            <a:ext cx="3695700" cy="830997"/>
          </a:xfrm>
          <a:prstGeom prst="rect">
            <a:avLst/>
          </a:prstGeom>
          <a:solidFill>
            <a:srgbClr val="92D050"/>
          </a:solidFill>
        </p:spPr>
        <p:txBody>
          <a:bodyPr wrap="square" rtlCol="0">
            <a:spAutoFit/>
          </a:bodyPr>
          <a:lstStyle/>
          <a:p>
            <a:pPr algn="ctr"/>
            <a:r>
              <a:rPr lang="en-US" sz="2400" dirty="0"/>
              <a:t>That’s “knowing-how” not “knowing-that” </a:t>
            </a:r>
          </a:p>
        </p:txBody>
      </p:sp>
    </p:spTree>
    <p:extLst>
      <p:ext uri="{BB962C8B-B14F-4D97-AF65-F5344CB8AC3E}">
        <p14:creationId xmlns:p14="http://schemas.microsoft.com/office/powerpoint/2010/main" val="3076853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8305800" cy="946150"/>
          </a:xfrm>
        </p:spPr>
        <p:txBody>
          <a:bodyPr>
            <a:normAutofit/>
          </a:bodyPr>
          <a:lstStyle/>
          <a:p>
            <a:pPr algn="l"/>
            <a:r>
              <a:rPr lang="en-US" sz="3200" dirty="0" smtClean="0"/>
              <a:t>Review: What is the mind?</a:t>
            </a:r>
            <a:endParaRPr lang="en-US" sz="3200" dirty="0"/>
          </a:p>
        </p:txBody>
      </p:sp>
      <p:sp>
        <p:nvSpPr>
          <p:cNvPr id="3" name="Content Placeholder 2"/>
          <p:cNvSpPr>
            <a:spLocks noGrp="1"/>
          </p:cNvSpPr>
          <p:nvPr>
            <p:ph sz="quarter" idx="2"/>
          </p:nvPr>
        </p:nvSpPr>
        <p:spPr>
          <a:xfrm>
            <a:off x="1219200" y="2209800"/>
            <a:ext cx="2514600" cy="4038600"/>
          </a:xfrm>
          <a:solidFill>
            <a:schemeClr val="bg2">
              <a:lumMod val="75000"/>
            </a:schemeClr>
          </a:solidFill>
        </p:spPr>
        <p:txBody>
          <a:bodyPr>
            <a:normAutofit/>
          </a:bodyPr>
          <a:lstStyle/>
          <a:p>
            <a:pPr marL="0" indent="0">
              <a:buNone/>
            </a:pPr>
            <a:r>
              <a:rPr lang="en-US" dirty="0" smtClean="0"/>
              <a:t>The mind and mental states are real.</a:t>
            </a:r>
          </a:p>
          <a:p>
            <a:pPr marL="0" indent="0">
              <a:buNone/>
            </a:pPr>
            <a:r>
              <a:rPr lang="en-US" dirty="0" smtClean="0"/>
              <a:t>They are something above and beyond our physical brain states.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4000" dirty="0">
                <a:solidFill>
                  <a:srgbClr val="002060"/>
                </a:solidFill>
                <a:effectLst>
                  <a:outerShdw blurRad="38100" dist="38100" dir="2700000" algn="tl">
                    <a:srgbClr val="000000">
                      <a:alpha val="43137"/>
                    </a:srgbClr>
                  </a:outerShdw>
                </a:effectLst>
              </a:rPr>
              <a:t>Realist</a:t>
            </a:r>
          </a:p>
          <a:p>
            <a:pPr marL="0" indent="0" algn="ctr">
              <a:buNone/>
            </a:pPr>
            <a:r>
              <a:rPr lang="en-US" sz="2400" dirty="0" err="1">
                <a:solidFill>
                  <a:srgbClr val="002060"/>
                </a:solidFill>
                <a:effectLst>
                  <a:outerShdw blurRad="38100" dist="38100" dir="2700000" algn="tl">
                    <a:srgbClr val="000000">
                      <a:alpha val="43137"/>
                    </a:srgbClr>
                  </a:outerShdw>
                </a:effectLst>
              </a:rPr>
              <a:t>Nonreductionist</a:t>
            </a:r>
            <a:endParaRPr lang="en-US" sz="2600" dirty="0">
              <a:solidFill>
                <a:srgbClr val="002060"/>
              </a:solidFill>
              <a:effectLst>
                <a:outerShdw blurRad="38100" dist="38100" dir="2700000" algn="tl">
                  <a:srgbClr val="000000">
                    <a:alpha val="43137"/>
                  </a:srgbClr>
                </a:outerShdw>
              </a:effectLst>
            </a:endParaRPr>
          </a:p>
        </p:txBody>
      </p:sp>
      <p:sp>
        <p:nvSpPr>
          <p:cNvPr id="4" name="Content Placeholder 3"/>
          <p:cNvSpPr>
            <a:spLocks noGrp="1"/>
          </p:cNvSpPr>
          <p:nvPr>
            <p:ph sz="quarter" idx="4"/>
          </p:nvPr>
        </p:nvSpPr>
        <p:spPr>
          <a:xfrm>
            <a:off x="7467602" y="2209800"/>
            <a:ext cx="2514601" cy="4038600"/>
          </a:xfrm>
          <a:solidFill>
            <a:srgbClr val="0070C0"/>
          </a:solidFill>
        </p:spPr>
        <p:txBody>
          <a:bodyPr>
            <a:normAutofit/>
          </a:bodyPr>
          <a:lstStyle/>
          <a:p>
            <a:pPr marL="0" indent="0">
              <a:buNone/>
            </a:pPr>
            <a:r>
              <a:rPr lang="en-US" dirty="0" smtClean="0"/>
              <a:t>Brains are very real things, but minds are fictional, mythological, entities. </a:t>
            </a:r>
          </a:p>
          <a:p>
            <a:pPr>
              <a:spcBef>
                <a:spcPts val="0"/>
              </a:spcBef>
            </a:pPr>
            <a:endParaRPr lang="en-US" dirty="0" smtClean="0"/>
          </a:p>
          <a:p>
            <a:pPr>
              <a:spcBef>
                <a:spcPts val="0"/>
              </a:spcBef>
            </a:pPr>
            <a:endParaRPr lang="en-US" dirty="0" smtClean="0"/>
          </a:p>
          <a:p>
            <a:pPr>
              <a:spcBef>
                <a:spcPts val="0"/>
              </a:spcBef>
            </a:pPr>
            <a:endParaRPr lang="en-US" dirty="0"/>
          </a:p>
          <a:p>
            <a:pPr>
              <a:spcBef>
                <a:spcPts val="0"/>
              </a:spcBef>
            </a:pPr>
            <a:endParaRPr lang="en-US" dirty="0" smtClean="0"/>
          </a:p>
          <a:p>
            <a:pPr>
              <a:spcBef>
                <a:spcPts val="0"/>
              </a:spcBef>
            </a:pPr>
            <a:endParaRPr lang="en-US" dirty="0" smtClean="0"/>
          </a:p>
          <a:p>
            <a:pPr>
              <a:spcBef>
                <a:spcPts val="0"/>
              </a:spcBef>
            </a:pPr>
            <a:endParaRPr lang="en-US" dirty="0" smtClean="0"/>
          </a:p>
          <a:p>
            <a:pPr marL="91440" indent="0" algn="ctr">
              <a:spcBef>
                <a:spcPts val="0"/>
              </a:spcBef>
              <a:buNone/>
            </a:pPr>
            <a:r>
              <a:rPr lang="en-US" sz="2400" dirty="0">
                <a:solidFill>
                  <a:schemeClr val="bg2">
                    <a:lumMod val="75000"/>
                  </a:schemeClr>
                </a:solidFill>
                <a:effectLst>
                  <a:outerShdw blurRad="38100" dist="38100" dir="2700000" algn="tl">
                    <a:srgbClr val="000000">
                      <a:alpha val="43137"/>
                    </a:srgbClr>
                  </a:outerShdw>
                </a:effectLst>
              </a:rPr>
              <a:t>Eleminativist</a:t>
            </a:r>
            <a:endParaRPr lang="en-US" sz="3200" dirty="0">
              <a:solidFill>
                <a:schemeClr val="bg2">
                  <a:lumMod val="75000"/>
                </a:schemeClr>
              </a:solidFill>
              <a:effectLst>
                <a:outerShdw blurRad="38100" dist="38100" dir="2700000" algn="tl">
                  <a:srgbClr val="000000">
                    <a:alpha val="43137"/>
                  </a:srgbClr>
                </a:outerShdw>
              </a:effectLst>
            </a:endParaRPr>
          </a:p>
          <a:p>
            <a:pPr marL="91440" indent="0" algn="ctr">
              <a:spcBef>
                <a:spcPts val="0"/>
              </a:spcBef>
              <a:buNone/>
            </a:pPr>
            <a:r>
              <a:rPr lang="en-US" sz="2000" dirty="0" err="1">
                <a:solidFill>
                  <a:schemeClr val="bg2">
                    <a:lumMod val="75000"/>
                  </a:schemeClr>
                </a:solidFill>
                <a:effectLst>
                  <a:outerShdw blurRad="38100" dist="38100" dir="2700000" algn="tl">
                    <a:srgbClr val="000000">
                      <a:alpha val="43137"/>
                    </a:srgbClr>
                  </a:outerShdw>
                </a:effectLst>
              </a:rPr>
              <a:t>Nonreductionist</a:t>
            </a:r>
            <a:endParaRPr lang="en-US" sz="2000" dirty="0">
              <a:solidFill>
                <a:schemeClr val="bg2">
                  <a:lumMod val="75000"/>
                </a:schemeClr>
              </a:solidFill>
              <a:effectLst>
                <a:outerShdw blurRad="38100" dist="38100" dir="2700000" algn="tl">
                  <a:srgbClr val="000000">
                    <a:alpha val="43137"/>
                  </a:srgbClr>
                </a:outerShdw>
              </a:effectLst>
            </a:endParaRPr>
          </a:p>
        </p:txBody>
      </p:sp>
      <p:sp>
        <p:nvSpPr>
          <p:cNvPr id="5" name="Text Placeholder 4"/>
          <p:cNvSpPr>
            <a:spLocks noGrp="1"/>
          </p:cNvSpPr>
          <p:nvPr>
            <p:ph type="body" sz="quarter" idx="1"/>
          </p:nvPr>
        </p:nvSpPr>
        <p:spPr>
          <a:xfrm>
            <a:off x="1219200" y="1524000"/>
            <a:ext cx="2514600" cy="658368"/>
          </a:xfrm>
          <a:solidFill>
            <a:schemeClr val="bg2">
              <a:lumMod val="75000"/>
            </a:schemeClr>
          </a:solidFill>
        </p:spPr>
        <p:txBody>
          <a:bodyPr>
            <a:normAutofit/>
          </a:bodyPr>
          <a:lstStyle/>
          <a:p>
            <a:pPr algn="ctr"/>
            <a:r>
              <a:rPr lang="en-US" sz="3200" dirty="0">
                <a:solidFill>
                  <a:srgbClr val="002060"/>
                </a:solidFill>
              </a:rPr>
              <a:t>Dualism</a:t>
            </a:r>
          </a:p>
        </p:txBody>
      </p:sp>
      <p:sp>
        <p:nvSpPr>
          <p:cNvPr id="6" name="Text Placeholder 5"/>
          <p:cNvSpPr>
            <a:spLocks noGrp="1"/>
          </p:cNvSpPr>
          <p:nvPr>
            <p:ph type="body" sz="quarter" idx="3"/>
          </p:nvPr>
        </p:nvSpPr>
        <p:spPr>
          <a:xfrm>
            <a:off x="7467600" y="1524000"/>
            <a:ext cx="2514600" cy="658368"/>
          </a:xfrm>
          <a:solidFill>
            <a:srgbClr val="0070C0"/>
          </a:solidFill>
        </p:spPr>
        <p:txBody>
          <a:bodyPr>
            <a:noAutofit/>
          </a:bodyPr>
          <a:lstStyle/>
          <a:p>
            <a:pPr algn="ctr">
              <a:spcBef>
                <a:spcPts val="0"/>
              </a:spcBef>
            </a:pPr>
            <a:r>
              <a:rPr lang="en-US" sz="2400">
                <a:solidFill>
                  <a:schemeClr val="bg2">
                    <a:lumMod val="75000"/>
                  </a:schemeClr>
                </a:solidFill>
                <a:effectLst>
                  <a:outerShdw blurRad="38100" dist="38100" dir="2700000" algn="tl">
                    <a:srgbClr val="000000">
                      <a:alpha val="43137"/>
                    </a:srgbClr>
                  </a:outerShdw>
                </a:effectLst>
              </a:rPr>
              <a:t>Eliminativist Materialism</a:t>
            </a:r>
            <a:endParaRPr lang="en-US" sz="2400" dirty="0">
              <a:solidFill>
                <a:schemeClr val="bg2">
                  <a:lumMod val="75000"/>
                </a:schemeClr>
              </a:solidFill>
              <a:effectLst>
                <a:outerShdw blurRad="38100" dist="38100" dir="2700000" algn="tl">
                  <a:srgbClr val="000000">
                    <a:alpha val="43137"/>
                  </a:srgbClr>
                </a:outerShdw>
              </a:effectLst>
            </a:endParaRPr>
          </a:p>
        </p:txBody>
      </p:sp>
      <p:sp>
        <p:nvSpPr>
          <p:cNvPr id="7" name="Text Placeholder 4"/>
          <p:cNvSpPr txBox="1">
            <a:spLocks/>
          </p:cNvSpPr>
          <p:nvPr/>
        </p:nvSpPr>
        <p:spPr>
          <a:xfrm>
            <a:off x="4267199" y="1520283"/>
            <a:ext cx="2667000" cy="658368"/>
          </a:xfrm>
          <a:prstGeom prst="roundRect">
            <a:avLst>
              <a:gd name="adj" fmla="val 16667"/>
            </a:avLst>
          </a:prstGeom>
          <a:solidFill>
            <a:srgbClr val="92D050"/>
          </a:solidFill>
        </p:spPr>
        <p:txBody>
          <a:bodyPr vert="horz" rtlCol="0" anchor="ctr">
            <a:noAutofit/>
          </a:bodyPr>
          <a:lstStyle/>
          <a:p>
            <a:pPr algn="ctr">
              <a:spcBef>
                <a:spcPts val="600"/>
              </a:spcBef>
              <a:buClr>
                <a:schemeClr val="accent1"/>
              </a:buClr>
              <a:buSzPct val="70000"/>
              <a:defRPr/>
            </a:pPr>
            <a:r>
              <a:rPr lang="en-US" sz="2000" b="1" dirty="0">
                <a:solidFill>
                  <a:schemeClr val="tx1">
                    <a:lumMod val="95000"/>
                    <a:lumOff val="5000"/>
                  </a:schemeClr>
                </a:solidFill>
              </a:rPr>
              <a:t>Brain-Mind Identity</a:t>
            </a:r>
          </a:p>
        </p:txBody>
      </p:sp>
      <p:sp>
        <p:nvSpPr>
          <p:cNvPr id="8" name="Content Placeholder 2"/>
          <p:cNvSpPr txBox="1">
            <a:spLocks/>
          </p:cNvSpPr>
          <p:nvPr/>
        </p:nvSpPr>
        <p:spPr>
          <a:xfrm>
            <a:off x="4267199" y="2206083"/>
            <a:ext cx="2667000" cy="4038600"/>
          </a:xfrm>
          <a:prstGeom prst="rect">
            <a:avLst/>
          </a:prstGeom>
          <a:solidFill>
            <a:srgbClr val="92D050"/>
          </a:solidFill>
        </p:spPr>
        <p:txBody>
          <a:bodyPr vert="horz">
            <a:normAutofit/>
          </a:bodyPr>
          <a:lstStyle/>
          <a:p>
            <a:pPr indent="-274320">
              <a:spcBef>
                <a:spcPts val="600"/>
              </a:spcBef>
              <a:buClr>
                <a:schemeClr val="accent1"/>
              </a:buClr>
              <a:buSzPct val="70000"/>
              <a:defRPr/>
            </a:pPr>
            <a:r>
              <a:rPr lang="en-US" sz="2000" dirty="0"/>
              <a:t>The mind and mental states are real.</a:t>
            </a:r>
          </a:p>
          <a:p>
            <a:pPr indent="-274320">
              <a:spcBef>
                <a:spcPts val="600"/>
              </a:spcBef>
              <a:buClr>
                <a:schemeClr val="accent1"/>
              </a:buClr>
              <a:buSzPct val="70000"/>
            </a:pPr>
            <a:r>
              <a:rPr lang="en-US" sz="2000" dirty="0"/>
              <a:t>They are physical states and events involving our brains. </a:t>
            </a:r>
          </a:p>
          <a:p>
            <a:pPr algn="ctr">
              <a:spcBef>
                <a:spcPts val="600"/>
              </a:spcBef>
              <a:buClr>
                <a:schemeClr val="accent1"/>
              </a:buClr>
              <a:buSzPct val="70000"/>
              <a:defRPr/>
            </a:pPr>
            <a:endParaRPr lang="en-US" sz="2400" dirty="0"/>
          </a:p>
          <a:p>
            <a:pPr algn="ctr">
              <a:spcBef>
                <a:spcPts val="600"/>
              </a:spcBef>
              <a:buClr>
                <a:schemeClr val="accent1"/>
              </a:buClr>
              <a:buSzPct val="70000"/>
              <a:defRPr/>
            </a:pPr>
            <a:endParaRPr lang="en-US" sz="2400" dirty="0"/>
          </a:p>
          <a:p>
            <a:pPr algn="ctr">
              <a:spcBef>
                <a:spcPts val="600"/>
              </a:spcBef>
              <a:buClr>
                <a:schemeClr val="accent1"/>
              </a:buClr>
              <a:buSzPct val="70000"/>
              <a:defRPr/>
            </a:pPr>
            <a:r>
              <a:rPr lang="en-US" sz="2400" dirty="0"/>
              <a:t>Realist</a:t>
            </a:r>
          </a:p>
          <a:p>
            <a:pPr marL="91440" algn="ctr">
              <a:buClr>
                <a:schemeClr val="accent1"/>
              </a:buClr>
              <a:buSzPct val="70000"/>
              <a:defRPr/>
            </a:pPr>
            <a:r>
              <a:rPr lang="en-US" sz="3200" dirty="0">
                <a:solidFill>
                  <a:schemeClr val="tx1">
                    <a:lumMod val="95000"/>
                    <a:lumOff val="5000"/>
                  </a:schemeClr>
                </a:solidFill>
                <a:effectLst>
                  <a:outerShdw blurRad="38100" dist="38100" dir="2700000" algn="tl">
                    <a:srgbClr val="000000">
                      <a:alpha val="43137"/>
                    </a:srgbClr>
                  </a:outerShdw>
                </a:effectLst>
              </a:rPr>
              <a:t>Reductionist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additive="base">
                                        <p:cTn id="2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bg/>
                                          </p:spTgt>
                                        </p:tgtEl>
                                        <p:attrNameLst>
                                          <p:attrName>style.visibility</p:attrName>
                                        </p:attrNameLst>
                                      </p:cBhvr>
                                      <p:to>
                                        <p:strVal val="visible"/>
                                      </p:to>
                                    </p:set>
                                    <p:anim calcmode="lin" valueType="num">
                                      <p:cBhvr additive="base">
                                        <p:cTn id="28"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9" dur="500" fill="hold"/>
                                        <p:tgtEl>
                                          <p:spTgt spid="8">
                                            <p:bg/>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 calcmode="lin" valueType="num">
                                      <p:cBhvr additive="base">
                                        <p:cTn id="3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 calcmode="lin" valueType="num">
                                      <p:cBhvr additive="base">
                                        <p:cTn id="3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1" end="1"/>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anim calcmode="lin" valueType="num">
                                      <p:cBhvr additive="base">
                                        <p:cTn id="40"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
                                            <p:bg/>
                                          </p:spTgt>
                                        </p:tgtEl>
                                        <p:attrNameLst>
                                          <p:attrName>style.visibility</p:attrName>
                                        </p:attrNameLst>
                                      </p:cBhvr>
                                      <p:to>
                                        <p:strVal val="visible"/>
                                      </p:to>
                                    </p:set>
                                    <p:animEffect transition="in" filter="checkerboard(across)">
                                      <p:cBhvr>
                                        <p:cTn id="46" dur="500"/>
                                        <p:tgtEl>
                                          <p:spTgt spid="4">
                                            <p:bg/>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blinds(horizontal)">
                                      <p:cBhvr>
                                        <p:cTn id="49" dur="1000"/>
                                        <p:tgtEl>
                                          <p:spTgt spid="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
                                            <p:txEl>
                                              <p:pRg st="5" end="5"/>
                                            </p:txEl>
                                          </p:spTgt>
                                        </p:tgtEl>
                                        <p:attrNameLst>
                                          <p:attrName>style.visibility</p:attrName>
                                        </p:attrNameLst>
                                      </p:cBhvr>
                                      <p:to>
                                        <p:strVal val="visible"/>
                                      </p:to>
                                    </p:set>
                                    <p:anim calcmode="lin" valueType="num">
                                      <p:cBhvr additive="base">
                                        <p:cTn id="54"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 calcmode="lin" valueType="num">
                                      <p:cBhvr additive="base">
                                        <p:cTn id="6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4">
                                            <p:txEl>
                                              <p:pRg st="8" end="8"/>
                                            </p:txEl>
                                          </p:spTgt>
                                        </p:tgtEl>
                                        <p:attrNameLst>
                                          <p:attrName>style.visibility</p:attrName>
                                        </p:attrNameLst>
                                      </p:cBhvr>
                                      <p:to>
                                        <p:strVal val="visible"/>
                                      </p:to>
                                    </p:set>
                                    <p:anim calcmode="lin" valueType="num">
                                      <p:cBhvr additive="base">
                                        <p:cTn id="6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8"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dirty="0" smtClean="0"/>
              <a:t>Functionalism</a:t>
            </a:r>
            <a:endParaRPr lang="en-US" sz="3200" dirty="0"/>
          </a:p>
        </p:txBody>
      </p:sp>
      <p:sp>
        <p:nvSpPr>
          <p:cNvPr id="8" name="Content Placeholder 7"/>
          <p:cNvSpPr>
            <a:spLocks noGrp="1"/>
          </p:cNvSpPr>
          <p:nvPr>
            <p:ph sz="quarter" idx="1"/>
          </p:nvPr>
        </p:nvSpPr>
        <p:spPr>
          <a:xfrm>
            <a:off x="609599" y="1600200"/>
            <a:ext cx="5084763" cy="4572000"/>
          </a:xfrm>
        </p:spPr>
        <p:txBody>
          <a:bodyPr>
            <a:normAutofit lnSpcReduction="10000"/>
          </a:bodyPr>
          <a:lstStyle/>
          <a:p>
            <a:pPr>
              <a:spcBef>
                <a:spcPts val="600"/>
              </a:spcBef>
              <a:spcAft>
                <a:spcPts val="600"/>
              </a:spcAft>
            </a:pPr>
            <a:r>
              <a:rPr lang="en-US" sz="2400" dirty="0" smtClean="0"/>
              <a:t>The dominant view of mind today</a:t>
            </a:r>
          </a:p>
          <a:p>
            <a:pPr>
              <a:spcBef>
                <a:spcPts val="600"/>
              </a:spcBef>
              <a:spcAft>
                <a:spcPts val="600"/>
              </a:spcAft>
            </a:pPr>
            <a:r>
              <a:rPr lang="en-US" sz="2400" dirty="0" smtClean="0"/>
              <a:t>Identifies our mental states with the functional roles occupied, or performed, by the brain. </a:t>
            </a:r>
          </a:p>
          <a:p>
            <a:pPr>
              <a:spcBef>
                <a:spcPts val="600"/>
              </a:spcBef>
              <a:spcAft>
                <a:spcPts val="600"/>
              </a:spcAft>
            </a:pPr>
            <a:r>
              <a:rPr lang="en-US" sz="2400" dirty="0" smtClean="0"/>
              <a:t>A non-reductionist theory: it allows different instances of the same type of mental state to have different physical constitutions. </a:t>
            </a:r>
          </a:p>
          <a:p>
            <a:pPr lvl="1">
              <a:spcBef>
                <a:spcPts val="600"/>
              </a:spcBef>
              <a:spcAft>
                <a:spcPts val="600"/>
              </a:spcAft>
            </a:pPr>
            <a:r>
              <a:rPr lang="en-US" sz="1800" dirty="0" smtClean="0"/>
              <a:t>There is no unique physical state that mental states can reduce to.</a:t>
            </a:r>
          </a:p>
          <a:p>
            <a:endParaRPr lang="en-US" dirty="0"/>
          </a:p>
        </p:txBody>
      </p:sp>
      <p:pic>
        <p:nvPicPr>
          <p:cNvPr id="10" name="Content Placeholder 9" descr="funct.jpg"/>
          <p:cNvPicPr>
            <a:picLocks noGrp="1" noChangeAspect="1"/>
          </p:cNvPicPr>
          <p:nvPr>
            <p:ph sz="quarter" idx="2"/>
          </p:nvPr>
        </p:nvPicPr>
        <p:blipFill>
          <a:blip r:embed="rId2" cstate="print"/>
          <a:stretch>
            <a:fillRect/>
          </a:stretch>
        </p:blipFill>
        <p:spPr>
          <a:xfrm>
            <a:off x="5694363" y="2057400"/>
            <a:ext cx="4876800" cy="3657600"/>
          </a:xfrm>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Motivating Functionalism: </a:t>
            </a:r>
            <a:br>
              <a:rPr lang="en-US" sz="3200" dirty="0" smtClean="0"/>
            </a:br>
            <a:r>
              <a:rPr lang="en-US" sz="3200" dirty="0" smtClean="0"/>
              <a:t>The Multiple-</a:t>
            </a:r>
            <a:r>
              <a:rPr lang="en-US" sz="3200" dirty="0" err="1" smtClean="0"/>
              <a:t>Realizability</a:t>
            </a:r>
            <a:r>
              <a:rPr lang="en-US" sz="3200" dirty="0" smtClean="0"/>
              <a:t> Thesis</a:t>
            </a:r>
            <a:endParaRPr lang="en-US" sz="3200" dirty="0"/>
          </a:p>
        </p:txBody>
      </p:sp>
      <p:sp>
        <p:nvSpPr>
          <p:cNvPr id="6" name="Content Placeholder 5"/>
          <p:cNvSpPr>
            <a:spLocks noGrp="1"/>
          </p:cNvSpPr>
          <p:nvPr>
            <p:ph sz="quarter" idx="1"/>
          </p:nvPr>
        </p:nvSpPr>
        <p:spPr/>
        <p:txBody>
          <a:bodyPr>
            <a:normAutofit/>
          </a:bodyPr>
          <a:lstStyle/>
          <a:p>
            <a:pPr>
              <a:spcBef>
                <a:spcPts val="600"/>
              </a:spcBef>
              <a:spcAft>
                <a:spcPts val="600"/>
              </a:spcAft>
            </a:pPr>
            <a:r>
              <a:rPr lang="en-US" sz="2400" dirty="0" smtClean="0"/>
              <a:t>Like the Identity Theory, </a:t>
            </a:r>
            <a:r>
              <a:rPr lang="en-US" sz="2400" dirty="0" err="1" smtClean="0"/>
              <a:t>Funtionalism</a:t>
            </a:r>
            <a:r>
              <a:rPr lang="en-US" sz="2400" dirty="0" smtClean="0"/>
              <a:t> accepts that the mental results from the physical.</a:t>
            </a:r>
          </a:p>
          <a:p>
            <a:pPr>
              <a:spcBef>
                <a:spcPts val="600"/>
              </a:spcBef>
              <a:spcAft>
                <a:spcPts val="600"/>
              </a:spcAft>
            </a:pPr>
            <a:r>
              <a:rPr lang="en-US" sz="2400" dirty="0" smtClean="0"/>
              <a:t>Unlike the identity theory, it rejects that there is a unique physical process, or stuff, that produces the mental. </a:t>
            </a:r>
          </a:p>
          <a:p>
            <a:pPr lvl="1">
              <a:spcBef>
                <a:spcPts val="600"/>
              </a:spcBef>
              <a:spcAft>
                <a:spcPts val="600"/>
              </a:spcAft>
            </a:pPr>
            <a:r>
              <a:rPr lang="en-US" sz="1800" dirty="0" smtClean="0"/>
              <a:t>That is, minds are produced by anything that can function in the ways that our minds do.</a:t>
            </a:r>
            <a:endParaRPr lang="en-US" sz="1800" dirty="0"/>
          </a:p>
        </p:txBody>
      </p:sp>
      <p:sp>
        <p:nvSpPr>
          <p:cNvPr id="7" name="Content Placeholder 6"/>
          <p:cNvSpPr>
            <a:spLocks noGrp="1"/>
          </p:cNvSpPr>
          <p:nvPr>
            <p:ph sz="quarter" idx="2"/>
          </p:nvPr>
        </p:nvSpPr>
        <p:spPr>
          <a:xfrm>
            <a:off x="5693664" y="1600200"/>
            <a:ext cx="5202936" cy="4572000"/>
          </a:xfrm>
        </p:spPr>
        <p:txBody>
          <a:bodyPr>
            <a:normAutofit/>
          </a:bodyPr>
          <a:lstStyle/>
          <a:p>
            <a:pPr marL="0" indent="0">
              <a:spcBef>
                <a:spcPts val="600"/>
              </a:spcBef>
              <a:spcAft>
                <a:spcPts val="600"/>
              </a:spcAft>
              <a:buNone/>
            </a:pPr>
            <a:r>
              <a:rPr lang="en-US" sz="2400" dirty="0" smtClean="0"/>
              <a:t>Multiple </a:t>
            </a:r>
            <a:r>
              <a:rPr lang="en-US" sz="2400" dirty="0" err="1" smtClean="0"/>
              <a:t>Realizability</a:t>
            </a:r>
            <a:endParaRPr lang="en-US" sz="2400" dirty="0" smtClean="0"/>
          </a:p>
          <a:p>
            <a:pPr>
              <a:spcBef>
                <a:spcPts val="600"/>
              </a:spcBef>
              <a:spcAft>
                <a:spcPts val="600"/>
              </a:spcAft>
            </a:pPr>
            <a:r>
              <a:rPr lang="en-US" sz="2400" dirty="0" smtClean="0"/>
              <a:t>Mental types are multiply realizable;</a:t>
            </a:r>
          </a:p>
          <a:p>
            <a:pPr>
              <a:spcBef>
                <a:spcPts val="600"/>
              </a:spcBef>
              <a:spcAft>
                <a:spcPts val="600"/>
              </a:spcAft>
            </a:pPr>
            <a:r>
              <a:rPr lang="en-US" sz="2400" dirty="0" smtClean="0"/>
              <a:t>If mental types are multiply realizable, then they are not identical to physical types;</a:t>
            </a:r>
          </a:p>
          <a:p>
            <a:pPr>
              <a:spcBef>
                <a:spcPts val="600"/>
              </a:spcBef>
              <a:spcAft>
                <a:spcPts val="600"/>
              </a:spcAft>
            </a:pPr>
            <a:r>
              <a:rPr lang="en-US" sz="2400" dirty="0" smtClean="0"/>
              <a:t>If mental types are not identical to physical types, then psychological discourse is not reducible to physical theory.</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arn(inVertic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arn(inVertical)">
                                      <p:cBhvr>
                                        <p:cTn id="15" dur="500"/>
                                        <p:tgtEl>
                                          <p:spTgt spid="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arn(inVertical)">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4936</TotalTime>
  <Words>1662</Words>
  <Application>Microsoft Office PowerPoint</Application>
  <PresentationFormat>Widescreen</PresentationFormat>
  <Paragraphs>160</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Schoolbook</vt:lpstr>
      <vt:lpstr>Wingdings</vt:lpstr>
      <vt:lpstr>Wingdings 2</vt:lpstr>
      <vt:lpstr>Oriel</vt:lpstr>
      <vt:lpstr>Minds and Machines</vt:lpstr>
      <vt:lpstr>Review</vt:lpstr>
      <vt:lpstr>Review: Materialist Theories</vt:lpstr>
      <vt:lpstr>Review: The Qualia problem</vt:lpstr>
      <vt:lpstr>KNOWLEDGE ARGUMENT</vt:lpstr>
      <vt:lpstr>MATERIALIST RESPONSE</vt:lpstr>
      <vt:lpstr>Review: What is the mind?</vt:lpstr>
      <vt:lpstr>Functionalism</vt:lpstr>
      <vt:lpstr>Motivating Functionalism:  The Multiple-Realizability Thesis</vt:lpstr>
      <vt:lpstr>Multiple Realizability</vt:lpstr>
      <vt:lpstr>Motivations for Multiple Realizability of the Mind</vt:lpstr>
      <vt:lpstr>Computational Functionalism</vt:lpstr>
      <vt:lpstr>How can we tell if something is thinking, or merely simulating thinking? </vt:lpstr>
      <vt:lpstr>Alan Turing (1912 – 1954)</vt:lpstr>
      <vt:lpstr>The Imitation Game</vt:lpstr>
      <vt:lpstr>The Turing Test</vt:lpstr>
      <vt:lpstr>Attempts at Turing Machines</vt:lpstr>
      <vt:lpstr>Turing Machines and Strong AI</vt:lpstr>
      <vt:lpstr>John Searle (1932 – present) </vt:lpstr>
      <vt:lpstr>Chinese Room Argument</vt:lpstr>
      <vt:lpstr>What the Chinese Room Purports to Show</vt:lpstr>
      <vt:lpstr>The Big Issue</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Arguments III Unacceptable Premises</dc:title>
  <dc:creator>Dustin Olson</dc:creator>
  <cp:lastModifiedBy>Dustin Olson</cp:lastModifiedBy>
  <cp:revision>86</cp:revision>
  <dcterms:created xsi:type="dcterms:W3CDTF">2017-02-03T15:08:18Z</dcterms:created>
  <dcterms:modified xsi:type="dcterms:W3CDTF">2019-10-08T20:30:15Z</dcterms:modified>
</cp:coreProperties>
</file>