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3"/>
  </p:notesMasterIdLst>
  <p:sldIdLst>
    <p:sldId id="256" r:id="rId2"/>
    <p:sldId id="257" r:id="rId3"/>
    <p:sldId id="261" r:id="rId4"/>
    <p:sldId id="263" r:id="rId5"/>
    <p:sldId id="271" r:id="rId6"/>
    <p:sldId id="259" r:id="rId7"/>
    <p:sldId id="260" r:id="rId8"/>
    <p:sldId id="264" r:id="rId9"/>
    <p:sldId id="293" r:id="rId10"/>
    <p:sldId id="274" r:id="rId11"/>
    <p:sldId id="292" r:id="rId12"/>
    <p:sldId id="296" r:id="rId13"/>
    <p:sldId id="272" r:id="rId14"/>
    <p:sldId id="294" r:id="rId15"/>
    <p:sldId id="295" r:id="rId16"/>
    <p:sldId id="273" r:id="rId17"/>
    <p:sldId id="297" r:id="rId18"/>
    <p:sldId id="285" r:id="rId19"/>
    <p:sldId id="299" r:id="rId20"/>
    <p:sldId id="298" r:id="rId21"/>
    <p:sldId id="279" r:id="rId22"/>
    <p:sldId id="280" r:id="rId23"/>
    <p:sldId id="281" r:id="rId24"/>
    <p:sldId id="282" r:id="rId25"/>
    <p:sldId id="283" r:id="rId26"/>
    <p:sldId id="284" r:id="rId27"/>
    <p:sldId id="286" r:id="rId28"/>
    <p:sldId id="287" r:id="rId29"/>
    <p:sldId id="288" r:id="rId30"/>
    <p:sldId id="289" r:id="rId31"/>
    <p:sldId id="29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2" d="100"/>
          <a:sy n="122" d="100"/>
        </p:scale>
        <p:origin x="114" y="42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BE7D6C-916F-4555-B52D-D9F3EF87E80E}" type="datetimeFigureOut">
              <a:rPr lang="en-US" smtClean="0"/>
              <a:t>10/10/2019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FF90C1-2CCE-422C-AF1A-F9A2D9ED510A}" type="slidenum">
              <a:rPr lang="en-US" smtClean="0"/>
              <a:t>‹#›</a:t>
            </a:fld>
            <a:endParaRPr lang="en-US"/>
          </a:p>
        </p:txBody>
      </p:sp>
    </p:spTree>
    <p:extLst>
      <p:ext uri="{BB962C8B-B14F-4D97-AF65-F5344CB8AC3E}">
        <p14:creationId xmlns:p14="http://schemas.microsoft.com/office/powerpoint/2010/main" val="3787234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26F67A-886F-452A-AE6F-149B6A128881}"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B022FCBA-383E-4469-B4B2-941A256CAA46}" type="slidenum">
              <a:rPr lang="en-US" smtClean="0"/>
              <a:t>‹#›</a:t>
            </a:fld>
            <a:endParaRPr lang="en-US"/>
          </a:p>
        </p:txBody>
      </p:sp>
    </p:spTree>
    <p:extLst>
      <p:ext uri="{BB962C8B-B14F-4D97-AF65-F5344CB8AC3E}">
        <p14:creationId xmlns:p14="http://schemas.microsoft.com/office/powerpoint/2010/main" val="452217170"/>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6F67A-886F-452A-AE6F-149B6A128881}"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B022FCBA-383E-4469-B4B2-941A256CAA46}" type="slidenum">
              <a:rPr lang="en-US" smtClean="0"/>
              <a:t>‹#›</a:t>
            </a:fld>
            <a:endParaRPr lang="en-US"/>
          </a:p>
        </p:txBody>
      </p:sp>
    </p:spTree>
    <p:extLst>
      <p:ext uri="{BB962C8B-B14F-4D97-AF65-F5344CB8AC3E}">
        <p14:creationId xmlns:p14="http://schemas.microsoft.com/office/powerpoint/2010/main" val="96383991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6F67A-886F-452A-AE6F-149B6A128881}"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B022FCBA-383E-4469-B4B2-941A256CAA46}" type="slidenum">
              <a:rPr lang="en-US" smtClean="0"/>
              <a:t>‹#›</a:t>
            </a:fld>
            <a:endParaRPr lang="en-US"/>
          </a:p>
        </p:txBody>
      </p:sp>
    </p:spTree>
    <p:extLst>
      <p:ext uri="{BB962C8B-B14F-4D97-AF65-F5344CB8AC3E}">
        <p14:creationId xmlns:p14="http://schemas.microsoft.com/office/powerpoint/2010/main" val="34522591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6F67A-886F-452A-AE6F-149B6A128881}"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022FCBA-383E-4469-B4B2-941A256CAA46}"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88952329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6F67A-886F-452A-AE6F-149B6A128881}"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022FCBA-383E-4469-B4B2-941A256CAA46}" type="slidenum">
              <a:rPr lang="en-US" smtClean="0"/>
              <a:t>‹#›</a:t>
            </a:fld>
            <a:endParaRPr lang="en-US"/>
          </a:p>
        </p:txBody>
      </p:sp>
    </p:spTree>
    <p:extLst>
      <p:ext uri="{BB962C8B-B14F-4D97-AF65-F5344CB8AC3E}">
        <p14:creationId xmlns:p14="http://schemas.microsoft.com/office/powerpoint/2010/main" val="4245760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D26F67A-886F-452A-AE6F-149B6A128881}" type="datetimeFigureOut">
              <a:rPr lang="en-US" smtClean="0"/>
              <a:t>10/10/2019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22FCBA-383E-4469-B4B2-941A256CAA46}" type="slidenum">
              <a:rPr lang="en-US" smtClean="0"/>
              <a:t>‹#›</a:t>
            </a:fld>
            <a:endParaRPr lang="en-US"/>
          </a:p>
        </p:txBody>
      </p:sp>
    </p:spTree>
    <p:extLst>
      <p:ext uri="{BB962C8B-B14F-4D97-AF65-F5344CB8AC3E}">
        <p14:creationId xmlns:p14="http://schemas.microsoft.com/office/powerpoint/2010/main" val="199914844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D26F67A-886F-452A-AE6F-149B6A128881}" type="datetimeFigureOut">
              <a:rPr lang="en-US" smtClean="0"/>
              <a:t>10/10/2019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22FCBA-383E-4469-B4B2-941A256CAA46}" type="slidenum">
              <a:rPr lang="en-US" smtClean="0"/>
              <a:t>‹#›</a:t>
            </a:fld>
            <a:endParaRPr lang="en-US"/>
          </a:p>
        </p:txBody>
      </p:sp>
    </p:spTree>
    <p:extLst>
      <p:ext uri="{BB962C8B-B14F-4D97-AF65-F5344CB8AC3E}">
        <p14:creationId xmlns:p14="http://schemas.microsoft.com/office/powerpoint/2010/main" val="146305076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26F67A-886F-452A-AE6F-149B6A128881}"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2FCBA-383E-4469-B4B2-941A256CAA46}" type="slidenum">
              <a:rPr lang="en-US" smtClean="0"/>
              <a:t>‹#›</a:t>
            </a:fld>
            <a:endParaRPr lang="en-US"/>
          </a:p>
        </p:txBody>
      </p:sp>
    </p:spTree>
    <p:extLst>
      <p:ext uri="{BB962C8B-B14F-4D97-AF65-F5344CB8AC3E}">
        <p14:creationId xmlns:p14="http://schemas.microsoft.com/office/powerpoint/2010/main" val="2101397133"/>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D26F67A-886F-452A-AE6F-149B6A128881}" type="datetimeFigureOut">
              <a:rPr lang="en-US" smtClean="0"/>
              <a:t>10/10/2019</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022FCBA-383E-4469-B4B2-941A256CAA46}" type="slidenum">
              <a:rPr lang="en-US" smtClean="0"/>
              <a:t>‹#›</a:t>
            </a:fld>
            <a:endParaRPr lang="en-US"/>
          </a:p>
        </p:txBody>
      </p:sp>
    </p:spTree>
    <p:extLst>
      <p:ext uri="{BB962C8B-B14F-4D97-AF65-F5344CB8AC3E}">
        <p14:creationId xmlns:p14="http://schemas.microsoft.com/office/powerpoint/2010/main" val="2888658814"/>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26F67A-886F-452A-AE6F-149B6A128881}"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2FCBA-383E-4469-B4B2-941A256CAA46}" type="slidenum">
              <a:rPr lang="en-US" smtClean="0"/>
              <a:t>‹#›</a:t>
            </a:fld>
            <a:endParaRPr lang="en-US"/>
          </a:p>
        </p:txBody>
      </p:sp>
    </p:spTree>
    <p:extLst>
      <p:ext uri="{BB962C8B-B14F-4D97-AF65-F5344CB8AC3E}">
        <p14:creationId xmlns:p14="http://schemas.microsoft.com/office/powerpoint/2010/main" val="1661287472"/>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26F67A-886F-452A-AE6F-149B6A128881}"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B022FCBA-383E-4469-B4B2-941A256CAA46}" type="slidenum">
              <a:rPr lang="en-US" smtClean="0"/>
              <a:t>‹#›</a:t>
            </a:fld>
            <a:endParaRPr lang="en-US"/>
          </a:p>
        </p:txBody>
      </p:sp>
    </p:spTree>
    <p:extLst>
      <p:ext uri="{BB962C8B-B14F-4D97-AF65-F5344CB8AC3E}">
        <p14:creationId xmlns:p14="http://schemas.microsoft.com/office/powerpoint/2010/main" val="1564594219"/>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26F67A-886F-452A-AE6F-149B6A128881}"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2FCBA-383E-4469-B4B2-941A256CAA46}" type="slidenum">
              <a:rPr lang="en-US" smtClean="0"/>
              <a:t>‹#›</a:t>
            </a:fld>
            <a:endParaRPr lang="en-US"/>
          </a:p>
        </p:txBody>
      </p:sp>
    </p:spTree>
    <p:extLst>
      <p:ext uri="{BB962C8B-B14F-4D97-AF65-F5344CB8AC3E}">
        <p14:creationId xmlns:p14="http://schemas.microsoft.com/office/powerpoint/2010/main" val="2381009589"/>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26F67A-886F-452A-AE6F-149B6A128881}" type="datetimeFigureOut">
              <a:rPr lang="en-US" smtClean="0"/>
              <a:t>10/10/2019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22FCBA-383E-4469-B4B2-941A256CAA46}" type="slidenum">
              <a:rPr lang="en-US" smtClean="0"/>
              <a:t>‹#›</a:t>
            </a:fld>
            <a:endParaRPr lang="en-US"/>
          </a:p>
        </p:txBody>
      </p:sp>
    </p:spTree>
    <p:extLst>
      <p:ext uri="{BB962C8B-B14F-4D97-AF65-F5344CB8AC3E}">
        <p14:creationId xmlns:p14="http://schemas.microsoft.com/office/powerpoint/2010/main" val="3410790479"/>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26F67A-886F-452A-AE6F-149B6A128881}" type="datetimeFigureOut">
              <a:rPr lang="en-US" smtClean="0"/>
              <a:t>10/10/2019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22FCBA-383E-4469-B4B2-941A256CAA46}" type="slidenum">
              <a:rPr lang="en-US" smtClean="0"/>
              <a:t>‹#›</a:t>
            </a:fld>
            <a:endParaRPr lang="en-US"/>
          </a:p>
        </p:txBody>
      </p:sp>
    </p:spTree>
    <p:extLst>
      <p:ext uri="{BB962C8B-B14F-4D97-AF65-F5344CB8AC3E}">
        <p14:creationId xmlns:p14="http://schemas.microsoft.com/office/powerpoint/2010/main" val="2041842534"/>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D26F67A-886F-452A-AE6F-149B6A128881}" type="datetimeFigureOut">
              <a:rPr lang="en-US" smtClean="0"/>
              <a:t>10/10/2019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22FCBA-383E-4469-B4B2-941A256CAA46}" type="slidenum">
              <a:rPr lang="en-US" smtClean="0"/>
              <a:t>‹#›</a:t>
            </a:fld>
            <a:endParaRPr lang="en-US"/>
          </a:p>
        </p:txBody>
      </p:sp>
    </p:spTree>
    <p:extLst>
      <p:ext uri="{BB962C8B-B14F-4D97-AF65-F5344CB8AC3E}">
        <p14:creationId xmlns:p14="http://schemas.microsoft.com/office/powerpoint/2010/main" val="3401504997"/>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6F67A-886F-452A-AE6F-149B6A128881}"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2FCBA-383E-4469-B4B2-941A256CAA46}" type="slidenum">
              <a:rPr lang="en-US" smtClean="0"/>
              <a:t>‹#›</a:t>
            </a:fld>
            <a:endParaRPr lang="en-US"/>
          </a:p>
        </p:txBody>
      </p:sp>
    </p:spTree>
    <p:extLst>
      <p:ext uri="{BB962C8B-B14F-4D97-AF65-F5344CB8AC3E}">
        <p14:creationId xmlns:p14="http://schemas.microsoft.com/office/powerpoint/2010/main" val="2846048192"/>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6F67A-886F-452A-AE6F-149B6A128881}"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2FCBA-383E-4469-B4B2-941A256CAA46}" type="slidenum">
              <a:rPr lang="en-US" smtClean="0"/>
              <a:t>‹#›</a:t>
            </a:fld>
            <a:endParaRPr lang="en-US"/>
          </a:p>
        </p:txBody>
      </p:sp>
    </p:spTree>
    <p:extLst>
      <p:ext uri="{BB962C8B-B14F-4D97-AF65-F5344CB8AC3E}">
        <p14:creationId xmlns:p14="http://schemas.microsoft.com/office/powerpoint/2010/main" val="4089534501"/>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D26F67A-886F-452A-AE6F-149B6A128881}" type="datetimeFigureOut">
              <a:rPr lang="en-US" smtClean="0"/>
              <a:t>10/10/2019</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022FCBA-383E-4469-B4B2-941A256CAA46}" type="slidenum">
              <a:rPr lang="en-US" smtClean="0"/>
              <a:t>‹#›</a:t>
            </a:fld>
            <a:endParaRPr lang="en-US"/>
          </a:p>
        </p:txBody>
      </p:sp>
    </p:spTree>
    <p:extLst>
      <p:ext uri="{BB962C8B-B14F-4D97-AF65-F5344CB8AC3E}">
        <p14:creationId xmlns:p14="http://schemas.microsoft.com/office/powerpoint/2010/main" val="40632728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ransition spd="med">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Personal Identity</a:t>
            </a:r>
            <a:endParaRPr lang="en-US" dirty="0"/>
          </a:p>
        </p:txBody>
      </p:sp>
      <p:sp>
        <p:nvSpPr>
          <p:cNvPr id="3" name="Subtitle 2"/>
          <p:cNvSpPr>
            <a:spLocks noGrp="1"/>
          </p:cNvSpPr>
          <p:nvPr>
            <p:ph type="subTitle" idx="1"/>
          </p:nvPr>
        </p:nvSpPr>
        <p:spPr/>
        <p:txBody>
          <a:bodyPr>
            <a:normAutofit lnSpcReduction="10000"/>
          </a:bodyPr>
          <a:lstStyle/>
          <a:p>
            <a:r>
              <a:rPr lang="en-US" dirty="0"/>
              <a:t>Introduction to Philosophy</a:t>
            </a:r>
          </a:p>
          <a:p>
            <a:r>
              <a:rPr lang="en-US" dirty="0"/>
              <a:t>Philosophy 100</a:t>
            </a:r>
          </a:p>
          <a:p>
            <a:r>
              <a:rPr lang="en-US" smtClean="0"/>
              <a:t>Class 11</a:t>
            </a:r>
            <a:endParaRPr lang="en-US" dirty="0"/>
          </a:p>
          <a:p>
            <a:endParaRPr lang="en-US" dirty="0" smtClean="0"/>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Reid’s Retort to Locke</a:t>
            </a:r>
            <a:endParaRPr lang="en-US" dirty="0"/>
          </a:p>
        </p:txBody>
      </p:sp>
      <p:sp>
        <p:nvSpPr>
          <p:cNvPr id="6" name="Content Placeholder 5"/>
          <p:cNvSpPr>
            <a:spLocks noGrp="1"/>
          </p:cNvSpPr>
          <p:nvPr>
            <p:ph sz="half" idx="1"/>
          </p:nvPr>
        </p:nvSpPr>
        <p:spPr>
          <a:xfrm>
            <a:off x="680320" y="2438399"/>
            <a:ext cx="4698358" cy="3497789"/>
          </a:xfrm>
        </p:spPr>
        <p:txBody>
          <a:bodyPr>
            <a:noAutofit/>
          </a:bodyPr>
          <a:lstStyle/>
          <a:p>
            <a:r>
              <a:rPr lang="en-US" sz="2000" dirty="0"/>
              <a:t>There’s a strange consequence if we base our identity off of </a:t>
            </a:r>
            <a:r>
              <a:rPr lang="en-US" sz="2000" dirty="0" smtClean="0"/>
              <a:t>psychological continuity—it </a:t>
            </a:r>
            <a:r>
              <a:rPr lang="en-US" sz="2000" dirty="0"/>
              <a:t>can extend to more than one being; two or twenty beings might be the same person; a person may be, and at the same time not be, the person that did a particular action.</a:t>
            </a:r>
          </a:p>
        </p:txBody>
      </p:sp>
      <p:sp>
        <p:nvSpPr>
          <p:cNvPr id="5" name="Text Placeholder 4"/>
          <p:cNvSpPr>
            <a:spLocks noGrp="1"/>
          </p:cNvSpPr>
          <p:nvPr>
            <p:ph sz="half" idx="2"/>
          </p:nvPr>
        </p:nvSpPr>
        <p:spPr/>
        <p:txBody>
          <a:bodyPr>
            <a:normAutofit fontScale="85000" lnSpcReduction="10000"/>
          </a:bodyPr>
          <a:lstStyle/>
          <a:p>
            <a:r>
              <a:rPr lang="en-US" dirty="0" smtClean="0"/>
              <a:t>The Case of the Flogged General</a:t>
            </a:r>
          </a:p>
          <a:p>
            <a:pPr lvl="1"/>
            <a:r>
              <a:rPr lang="en-US" dirty="0" smtClean="0"/>
              <a:t>Flogged boy</a:t>
            </a:r>
          </a:p>
          <a:p>
            <a:pPr lvl="1"/>
            <a:r>
              <a:rPr lang="en-US" dirty="0" smtClean="0"/>
              <a:t>Thief private </a:t>
            </a:r>
          </a:p>
          <a:p>
            <a:pPr lvl="1"/>
            <a:r>
              <a:rPr lang="en-US" dirty="0" smtClean="0"/>
              <a:t>Old General</a:t>
            </a:r>
          </a:p>
          <a:p>
            <a:r>
              <a:rPr lang="en-US" dirty="0" smtClean="0"/>
              <a:t>The private recalls being flogged as a child, but the general doesn’t remember being flogged as a child but does remember stealing the standard as a private.</a:t>
            </a:r>
          </a:p>
          <a:p>
            <a:pPr lvl="1"/>
            <a:r>
              <a:rPr lang="en-US" dirty="0" smtClean="0"/>
              <a:t>How many identities are there here? On Locke’s view, the private is both the general and the school boy, but the school boy and the general are not the same person!</a:t>
            </a: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33400" y="304800"/>
            <a:ext cx="9849292" cy="6248400"/>
          </a:xfrm>
          <a:prstGeom prst="rect">
            <a:avLst/>
          </a:prstGeom>
        </p:spPr>
      </p:pic>
      <p:sp>
        <p:nvSpPr>
          <p:cNvPr id="11" name="Arc 63"/>
          <p:cNvSpPr>
            <a:spLocks/>
          </p:cNvSpPr>
          <p:nvPr/>
        </p:nvSpPr>
        <p:spPr bwMode="auto">
          <a:xfrm>
            <a:off x="1752600" y="1220788"/>
            <a:ext cx="3810000" cy="1682750"/>
          </a:xfrm>
          <a:custGeom>
            <a:avLst/>
            <a:gdLst>
              <a:gd name="T0" fmla="*/ 0 w 42481"/>
              <a:gd name="T1" fmla="*/ 2147483646 h 21600"/>
              <a:gd name="T2" fmla="*/ 2147483646 w 42481"/>
              <a:gd name="T3" fmla="*/ 2147483646 h 21600"/>
              <a:gd name="T4" fmla="*/ 2147483646 w 42481"/>
              <a:gd name="T5" fmla="*/ 2147483646 h 21600"/>
              <a:gd name="T6" fmla="*/ 0 60000 65536"/>
              <a:gd name="T7" fmla="*/ 0 60000 65536"/>
              <a:gd name="T8" fmla="*/ 0 60000 65536"/>
              <a:gd name="T9" fmla="*/ 0 w 42481"/>
              <a:gd name="T10" fmla="*/ 0 h 21600"/>
              <a:gd name="T11" fmla="*/ 42481 w 42481"/>
              <a:gd name="T12" fmla="*/ 21600 h 21600"/>
            </a:gdLst>
            <a:ahLst/>
            <a:cxnLst>
              <a:cxn ang="T6">
                <a:pos x="T0" y="T1"/>
              </a:cxn>
              <a:cxn ang="T7">
                <a:pos x="T2" y="T3"/>
              </a:cxn>
              <a:cxn ang="T8">
                <a:pos x="T4" y="T5"/>
              </a:cxn>
            </a:cxnLst>
            <a:rect l="T9" t="T10" r="T11" b="T12"/>
            <a:pathLst>
              <a:path w="42481" h="21600" fill="none" extrusionOk="0">
                <a:moveTo>
                  <a:pt x="0" y="17710"/>
                </a:moveTo>
                <a:cubicBezTo>
                  <a:pt x="1878" y="7451"/>
                  <a:pt x="10818" y="-1"/>
                  <a:pt x="21247" y="0"/>
                </a:cubicBezTo>
                <a:cubicBezTo>
                  <a:pt x="31649" y="0"/>
                  <a:pt x="40574" y="7414"/>
                  <a:pt x="42481" y="17640"/>
                </a:cubicBezTo>
              </a:path>
              <a:path w="42481" h="21600" stroke="0" extrusionOk="0">
                <a:moveTo>
                  <a:pt x="0" y="17710"/>
                </a:moveTo>
                <a:cubicBezTo>
                  <a:pt x="1878" y="7451"/>
                  <a:pt x="10818" y="-1"/>
                  <a:pt x="21247" y="0"/>
                </a:cubicBezTo>
                <a:cubicBezTo>
                  <a:pt x="31649" y="0"/>
                  <a:pt x="40574" y="7414"/>
                  <a:pt x="42481" y="17640"/>
                </a:cubicBezTo>
                <a:lnTo>
                  <a:pt x="21247" y="21600"/>
                </a:lnTo>
                <a:lnTo>
                  <a:pt x="0" y="17710"/>
                </a:lnTo>
                <a:close/>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CA" sz="2800" b="0" i="0" u="none" strike="noStrike" kern="0" cap="none" spc="0" normalizeH="0" baseline="0" noProof="0" smtClean="0">
              <a:ln>
                <a:noFill/>
              </a:ln>
              <a:solidFill>
                <a:srgbClr val="000000"/>
              </a:solidFill>
              <a:effectLst/>
              <a:uLnTx/>
              <a:uFillTx/>
              <a:latin typeface="Tahoma" panose="020B0604030504040204" pitchFamily="34" charset="0"/>
            </a:endParaRPr>
          </a:p>
        </p:txBody>
      </p:sp>
      <p:pic>
        <p:nvPicPr>
          <p:cNvPr id="12" name="Picture 11"/>
          <p:cNvPicPr>
            <a:picLocks noChangeAspect="1"/>
          </p:cNvPicPr>
          <p:nvPr/>
        </p:nvPicPr>
        <p:blipFill>
          <a:blip r:embed="rId3"/>
          <a:stretch>
            <a:fillRect/>
          </a:stretch>
        </p:blipFill>
        <p:spPr>
          <a:xfrm>
            <a:off x="5562601" y="1220788"/>
            <a:ext cx="3505200" cy="1402202"/>
          </a:xfrm>
          <a:prstGeom prst="rect">
            <a:avLst/>
          </a:prstGeom>
        </p:spPr>
      </p:pic>
      <p:sp>
        <p:nvSpPr>
          <p:cNvPr id="22" name="TextBox 21"/>
          <p:cNvSpPr txBox="1"/>
          <p:nvPr/>
        </p:nvSpPr>
        <p:spPr>
          <a:xfrm>
            <a:off x="1143000" y="4359037"/>
            <a:ext cx="1295400" cy="338554"/>
          </a:xfrm>
          <a:prstGeom prst="rect">
            <a:avLst/>
          </a:prstGeom>
          <a:noFill/>
        </p:spPr>
        <p:txBody>
          <a:bodyPr wrap="square" rtlCol="0">
            <a:spAutoFit/>
          </a:bodyPr>
          <a:lstStyle/>
          <a:p>
            <a:r>
              <a:rPr lang="en-US" sz="1600" dirty="0" smtClean="0">
                <a:solidFill>
                  <a:schemeClr val="bg1"/>
                </a:solidFill>
              </a:rPr>
              <a:t>Flogged Boy </a:t>
            </a:r>
            <a:endParaRPr lang="en-CA" sz="1600" dirty="0">
              <a:solidFill>
                <a:schemeClr val="bg1"/>
              </a:solidFill>
            </a:endParaRPr>
          </a:p>
        </p:txBody>
      </p:sp>
      <p:sp>
        <p:nvSpPr>
          <p:cNvPr id="23" name="TextBox 22"/>
          <p:cNvSpPr txBox="1"/>
          <p:nvPr/>
        </p:nvSpPr>
        <p:spPr>
          <a:xfrm>
            <a:off x="5060943" y="4295707"/>
            <a:ext cx="924146" cy="584775"/>
          </a:xfrm>
          <a:prstGeom prst="rect">
            <a:avLst/>
          </a:prstGeom>
          <a:noFill/>
        </p:spPr>
        <p:txBody>
          <a:bodyPr wrap="square" rtlCol="0">
            <a:spAutoFit/>
          </a:bodyPr>
          <a:lstStyle/>
          <a:p>
            <a:pPr algn="ctr"/>
            <a:r>
              <a:rPr lang="en-US" sz="1600" dirty="0" smtClean="0">
                <a:solidFill>
                  <a:schemeClr val="bg1"/>
                </a:solidFill>
              </a:rPr>
              <a:t>Thief Private</a:t>
            </a:r>
            <a:endParaRPr lang="en-CA" sz="1600" dirty="0">
              <a:solidFill>
                <a:schemeClr val="bg1"/>
              </a:solidFill>
            </a:endParaRPr>
          </a:p>
        </p:txBody>
      </p:sp>
      <p:sp>
        <p:nvSpPr>
          <p:cNvPr id="24" name="TextBox 23"/>
          <p:cNvSpPr txBox="1"/>
          <p:nvPr/>
        </p:nvSpPr>
        <p:spPr>
          <a:xfrm>
            <a:off x="8534400" y="4418818"/>
            <a:ext cx="1219200" cy="584775"/>
          </a:xfrm>
          <a:prstGeom prst="rect">
            <a:avLst/>
          </a:prstGeom>
          <a:noFill/>
        </p:spPr>
        <p:txBody>
          <a:bodyPr wrap="square" rtlCol="0">
            <a:spAutoFit/>
          </a:bodyPr>
          <a:lstStyle/>
          <a:p>
            <a:pPr algn="ctr"/>
            <a:r>
              <a:rPr lang="en-US" sz="1600" dirty="0" smtClean="0">
                <a:solidFill>
                  <a:schemeClr val="bg1"/>
                </a:solidFill>
              </a:rPr>
              <a:t>Old General</a:t>
            </a:r>
            <a:endParaRPr lang="en-CA" sz="1600" dirty="0">
              <a:solidFill>
                <a:schemeClr val="bg1"/>
              </a:solidFill>
            </a:endParaRPr>
          </a:p>
        </p:txBody>
      </p:sp>
    </p:spTree>
    <p:extLst>
      <p:ext uri="{BB962C8B-B14F-4D97-AF65-F5344CB8AC3E}">
        <p14:creationId xmlns:p14="http://schemas.microsoft.com/office/powerpoint/2010/main" val="1304879507"/>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33400" y="304800"/>
            <a:ext cx="9849292" cy="6248400"/>
          </a:xfrm>
          <a:prstGeom prst="rect">
            <a:avLst/>
          </a:prstGeom>
        </p:spPr>
      </p:pic>
      <p:sp>
        <p:nvSpPr>
          <p:cNvPr id="8" name="Rectangle 7"/>
          <p:cNvSpPr/>
          <p:nvPr/>
        </p:nvSpPr>
        <p:spPr>
          <a:xfrm>
            <a:off x="990599" y="2133600"/>
            <a:ext cx="5029199" cy="2743200"/>
          </a:xfrm>
          <a:prstGeom prst="rect">
            <a:avLst/>
          </a:prstGeom>
          <a:solidFill>
            <a:schemeClr val="bg2">
              <a:lumMod val="60000"/>
              <a:lumOff val="40000"/>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4953000" y="2133600"/>
            <a:ext cx="4800600" cy="2743200"/>
          </a:xfrm>
          <a:prstGeom prst="rect">
            <a:avLst/>
          </a:prstGeom>
          <a:solidFill>
            <a:schemeClr val="accent4">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c 63"/>
          <p:cNvSpPr>
            <a:spLocks/>
          </p:cNvSpPr>
          <p:nvPr/>
        </p:nvSpPr>
        <p:spPr bwMode="auto">
          <a:xfrm>
            <a:off x="1752600" y="1220788"/>
            <a:ext cx="3810000" cy="1682750"/>
          </a:xfrm>
          <a:custGeom>
            <a:avLst/>
            <a:gdLst>
              <a:gd name="T0" fmla="*/ 0 w 42481"/>
              <a:gd name="T1" fmla="*/ 2147483646 h 21600"/>
              <a:gd name="T2" fmla="*/ 2147483646 w 42481"/>
              <a:gd name="T3" fmla="*/ 2147483646 h 21600"/>
              <a:gd name="T4" fmla="*/ 2147483646 w 42481"/>
              <a:gd name="T5" fmla="*/ 2147483646 h 21600"/>
              <a:gd name="T6" fmla="*/ 0 60000 65536"/>
              <a:gd name="T7" fmla="*/ 0 60000 65536"/>
              <a:gd name="T8" fmla="*/ 0 60000 65536"/>
              <a:gd name="T9" fmla="*/ 0 w 42481"/>
              <a:gd name="T10" fmla="*/ 0 h 21600"/>
              <a:gd name="T11" fmla="*/ 42481 w 42481"/>
              <a:gd name="T12" fmla="*/ 21600 h 21600"/>
            </a:gdLst>
            <a:ahLst/>
            <a:cxnLst>
              <a:cxn ang="T6">
                <a:pos x="T0" y="T1"/>
              </a:cxn>
              <a:cxn ang="T7">
                <a:pos x="T2" y="T3"/>
              </a:cxn>
              <a:cxn ang="T8">
                <a:pos x="T4" y="T5"/>
              </a:cxn>
            </a:cxnLst>
            <a:rect l="T9" t="T10" r="T11" b="T12"/>
            <a:pathLst>
              <a:path w="42481" h="21600" fill="none" extrusionOk="0">
                <a:moveTo>
                  <a:pt x="0" y="17710"/>
                </a:moveTo>
                <a:cubicBezTo>
                  <a:pt x="1878" y="7451"/>
                  <a:pt x="10818" y="-1"/>
                  <a:pt x="21247" y="0"/>
                </a:cubicBezTo>
                <a:cubicBezTo>
                  <a:pt x="31649" y="0"/>
                  <a:pt x="40574" y="7414"/>
                  <a:pt x="42481" y="17640"/>
                </a:cubicBezTo>
              </a:path>
              <a:path w="42481" h="21600" stroke="0" extrusionOk="0">
                <a:moveTo>
                  <a:pt x="0" y="17710"/>
                </a:moveTo>
                <a:cubicBezTo>
                  <a:pt x="1878" y="7451"/>
                  <a:pt x="10818" y="-1"/>
                  <a:pt x="21247" y="0"/>
                </a:cubicBezTo>
                <a:cubicBezTo>
                  <a:pt x="31649" y="0"/>
                  <a:pt x="40574" y="7414"/>
                  <a:pt x="42481" y="17640"/>
                </a:cubicBezTo>
                <a:lnTo>
                  <a:pt x="21247" y="21600"/>
                </a:lnTo>
                <a:lnTo>
                  <a:pt x="0" y="17710"/>
                </a:lnTo>
                <a:close/>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CA" sz="2800" b="0" i="0" u="none" strike="noStrike" kern="0" cap="none" spc="0" normalizeH="0" baseline="0" noProof="0" smtClean="0">
              <a:ln>
                <a:noFill/>
              </a:ln>
              <a:solidFill>
                <a:srgbClr val="000000"/>
              </a:solidFill>
              <a:effectLst/>
              <a:uLnTx/>
              <a:uFillTx/>
              <a:latin typeface="Tahoma" panose="020B0604030504040204" pitchFamily="34" charset="0"/>
            </a:endParaRPr>
          </a:p>
        </p:txBody>
      </p:sp>
      <p:pic>
        <p:nvPicPr>
          <p:cNvPr id="12" name="Picture 11"/>
          <p:cNvPicPr>
            <a:picLocks noChangeAspect="1"/>
          </p:cNvPicPr>
          <p:nvPr/>
        </p:nvPicPr>
        <p:blipFill>
          <a:blip r:embed="rId3"/>
          <a:stretch>
            <a:fillRect/>
          </a:stretch>
        </p:blipFill>
        <p:spPr>
          <a:xfrm>
            <a:off x="5562601" y="1220788"/>
            <a:ext cx="3505200" cy="1402202"/>
          </a:xfrm>
          <a:prstGeom prst="rect">
            <a:avLst/>
          </a:prstGeom>
        </p:spPr>
      </p:pic>
      <p:sp>
        <p:nvSpPr>
          <p:cNvPr id="16" name="Text Box 72"/>
          <p:cNvSpPr txBox="1">
            <a:spLocks noChangeArrowheads="1"/>
          </p:cNvSpPr>
          <p:nvPr/>
        </p:nvSpPr>
        <p:spPr bwMode="auto">
          <a:xfrm>
            <a:off x="2895600" y="200025"/>
            <a:ext cx="1524000" cy="971550"/>
          </a:xfrm>
          <a:prstGeom prst="rect">
            <a:avLst/>
          </a:prstGeom>
          <a:solidFill>
            <a:srgbClr val="FF99CC"/>
          </a:solidFill>
          <a:ln w="25400">
            <a:solidFill>
              <a:schemeClr val="tx1"/>
            </a:solidFill>
            <a:miter lim="800000"/>
            <a:headEnd/>
            <a:tailEnd/>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2800" dirty="0"/>
              <a:t>Same Person</a:t>
            </a:r>
          </a:p>
        </p:txBody>
      </p:sp>
      <p:sp>
        <p:nvSpPr>
          <p:cNvPr id="17" name="Line 73"/>
          <p:cNvSpPr>
            <a:spLocks noChangeShapeType="1"/>
          </p:cNvSpPr>
          <p:nvPr/>
        </p:nvSpPr>
        <p:spPr bwMode="auto">
          <a:xfrm>
            <a:off x="3766088" y="1219994"/>
            <a:ext cx="1624620" cy="1402996"/>
          </a:xfrm>
          <a:prstGeom prst="line">
            <a:avLst/>
          </a:prstGeom>
          <a:noFill/>
          <a:ln w="50800">
            <a:solidFill>
              <a:srgbClr val="FF99CC"/>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CA"/>
          </a:p>
        </p:txBody>
      </p:sp>
      <p:sp>
        <p:nvSpPr>
          <p:cNvPr id="18" name="Line 74"/>
          <p:cNvSpPr>
            <a:spLocks noChangeShapeType="1"/>
          </p:cNvSpPr>
          <p:nvPr/>
        </p:nvSpPr>
        <p:spPr bwMode="auto">
          <a:xfrm flipH="1">
            <a:off x="1981199" y="1219994"/>
            <a:ext cx="1600201" cy="1402996"/>
          </a:xfrm>
          <a:prstGeom prst="line">
            <a:avLst/>
          </a:prstGeom>
          <a:noFill/>
          <a:ln w="50800">
            <a:solidFill>
              <a:srgbClr val="FF99CC"/>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CA"/>
          </a:p>
        </p:txBody>
      </p:sp>
      <p:sp>
        <p:nvSpPr>
          <p:cNvPr id="19" name="Text Box 72"/>
          <p:cNvSpPr txBox="1">
            <a:spLocks noChangeArrowheads="1"/>
          </p:cNvSpPr>
          <p:nvPr/>
        </p:nvSpPr>
        <p:spPr bwMode="auto">
          <a:xfrm>
            <a:off x="6641143" y="200025"/>
            <a:ext cx="1524000" cy="971550"/>
          </a:xfrm>
          <a:prstGeom prst="rect">
            <a:avLst/>
          </a:prstGeom>
          <a:solidFill>
            <a:srgbClr val="FF99CC"/>
          </a:solidFill>
          <a:ln w="25400">
            <a:solidFill>
              <a:schemeClr val="tx1"/>
            </a:solidFill>
            <a:miter lim="800000"/>
            <a:headEnd/>
            <a:tailEnd/>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2800" dirty="0"/>
              <a:t>Same Person</a:t>
            </a:r>
          </a:p>
        </p:txBody>
      </p:sp>
      <p:sp>
        <p:nvSpPr>
          <p:cNvPr id="20" name="Line 73"/>
          <p:cNvSpPr>
            <a:spLocks noChangeShapeType="1"/>
          </p:cNvSpPr>
          <p:nvPr/>
        </p:nvSpPr>
        <p:spPr bwMode="auto">
          <a:xfrm>
            <a:off x="7511631" y="1219994"/>
            <a:ext cx="1624620" cy="1402996"/>
          </a:xfrm>
          <a:prstGeom prst="line">
            <a:avLst/>
          </a:prstGeom>
          <a:noFill/>
          <a:ln w="50800">
            <a:solidFill>
              <a:srgbClr val="FF99CC"/>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CA"/>
          </a:p>
        </p:txBody>
      </p:sp>
      <p:sp>
        <p:nvSpPr>
          <p:cNvPr id="21" name="Line 74"/>
          <p:cNvSpPr>
            <a:spLocks noChangeShapeType="1"/>
          </p:cNvSpPr>
          <p:nvPr/>
        </p:nvSpPr>
        <p:spPr bwMode="auto">
          <a:xfrm flipH="1">
            <a:off x="5726742" y="1219994"/>
            <a:ext cx="1600201" cy="1402996"/>
          </a:xfrm>
          <a:prstGeom prst="line">
            <a:avLst/>
          </a:prstGeom>
          <a:noFill/>
          <a:ln w="50800">
            <a:solidFill>
              <a:srgbClr val="FF99CC"/>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CA"/>
          </a:p>
        </p:txBody>
      </p:sp>
      <p:sp>
        <p:nvSpPr>
          <p:cNvPr id="14" name="Text Box 72"/>
          <p:cNvSpPr txBox="1">
            <a:spLocks noChangeArrowheads="1"/>
          </p:cNvSpPr>
          <p:nvPr/>
        </p:nvSpPr>
        <p:spPr bwMode="auto">
          <a:xfrm>
            <a:off x="4707788" y="200025"/>
            <a:ext cx="1524000" cy="1200329"/>
          </a:xfrm>
          <a:prstGeom prst="rect">
            <a:avLst/>
          </a:prstGeom>
          <a:solidFill>
            <a:schemeClr val="accent3">
              <a:lumMod val="50000"/>
            </a:schemeClr>
          </a:solidFill>
          <a:ln w="25400">
            <a:solidFill>
              <a:schemeClr val="tx1"/>
            </a:solidFill>
            <a:miter lim="800000"/>
            <a:headEnd/>
            <a:tailEnd/>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2400" dirty="0" smtClean="0"/>
              <a:t>Not the Same </a:t>
            </a:r>
            <a:r>
              <a:rPr lang="en-US" altLang="en-US" sz="2400" dirty="0"/>
              <a:t>Person</a:t>
            </a:r>
          </a:p>
        </p:txBody>
      </p:sp>
      <p:sp>
        <p:nvSpPr>
          <p:cNvPr id="15" name="Line 73"/>
          <p:cNvSpPr>
            <a:spLocks noChangeShapeType="1"/>
          </p:cNvSpPr>
          <p:nvPr/>
        </p:nvSpPr>
        <p:spPr bwMode="auto">
          <a:xfrm>
            <a:off x="5594888" y="1400354"/>
            <a:ext cx="3541362" cy="1222636"/>
          </a:xfrm>
          <a:prstGeom prst="line">
            <a:avLst/>
          </a:prstGeom>
          <a:noFill/>
          <a:ln w="50800">
            <a:solidFill>
              <a:schemeClr val="accent3">
                <a:lumMod val="50000"/>
              </a:schemeClr>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CA"/>
          </a:p>
        </p:txBody>
      </p:sp>
      <p:sp>
        <p:nvSpPr>
          <p:cNvPr id="22" name="Line 74"/>
          <p:cNvSpPr>
            <a:spLocks noChangeShapeType="1"/>
          </p:cNvSpPr>
          <p:nvPr/>
        </p:nvSpPr>
        <p:spPr bwMode="auto">
          <a:xfrm flipH="1">
            <a:off x="1981197" y="1400354"/>
            <a:ext cx="3429001" cy="1222636"/>
          </a:xfrm>
          <a:prstGeom prst="line">
            <a:avLst/>
          </a:prstGeom>
          <a:noFill/>
          <a:ln w="50800">
            <a:solidFill>
              <a:schemeClr val="accent3">
                <a:lumMod val="50000"/>
              </a:schemeClr>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CA"/>
          </a:p>
        </p:txBody>
      </p:sp>
      <p:sp>
        <p:nvSpPr>
          <p:cNvPr id="23" name="TextBox 22"/>
          <p:cNvSpPr txBox="1"/>
          <p:nvPr/>
        </p:nvSpPr>
        <p:spPr>
          <a:xfrm>
            <a:off x="1143000" y="4359037"/>
            <a:ext cx="1295400" cy="338554"/>
          </a:xfrm>
          <a:prstGeom prst="rect">
            <a:avLst/>
          </a:prstGeom>
          <a:noFill/>
        </p:spPr>
        <p:txBody>
          <a:bodyPr wrap="square" rtlCol="0">
            <a:spAutoFit/>
          </a:bodyPr>
          <a:lstStyle/>
          <a:p>
            <a:r>
              <a:rPr lang="en-US" sz="1600" dirty="0" smtClean="0">
                <a:solidFill>
                  <a:schemeClr val="bg1"/>
                </a:solidFill>
              </a:rPr>
              <a:t>Flogged Boy </a:t>
            </a:r>
            <a:endParaRPr lang="en-CA" sz="1600" dirty="0">
              <a:solidFill>
                <a:schemeClr val="bg1"/>
              </a:solidFill>
            </a:endParaRPr>
          </a:p>
        </p:txBody>
      </p:sp>
      <p:sp>
        <p:nvSpPr>
          <p:cNvPr id="24" name="TextBox 23"/>
          <p:cNvSpPr txBox="1"/>
          <p:nvPr/>
        </p:nvSpPr>
        <p:spPr>
          <a:xfrm>
            <a:off x="5060943" y="4295707"/>
            <a:ext cx="924146" cy="584775"/>
          </a:xfrm>
          <a:prstGeom prst="rect">
            <a:avLst/>
          </a:prstGeom>
          <a:noFill/>
        </p:spPr>
        <p:txBody>
          <a:bodyPr wrap="square" rtlCol="0">
            <a:spAutoFit/>
          </a:bodyPr>
          <a:lstStyle/>
          <a:p>
            <a:pPr algn="ctr"/>
            <a:r>
              <a:rPr lang="en-US" sz="1600" dirty="0" smtClean="0">
                <a:solidFill>
                  <a:schemeClr val="bg1"/>
                </a:solidFill>
              </a:rPr>
              <a:t>Thief Private</a:t>
            </a:r>
            <a:endParaRPr lang="en-CA" sz="1600" dirty="0">
              <a:solidFill>
                <a:schemeClr val="bg1"/>
              </a:solidFill>
            </a:endParaRPr>
          </a:p>
        </p:txBody>
      </p:sp>
      <p:sp>
        <p:nvSpPr>
          <p:cNvPr id="25" name="TextBox 24"/>
          <p:cNvSpPr txBox="1"/>
          <p:nvPr/>
        </p:nvSpPr>
        <p:spPr>
          <a:xfrm>
            <a:off x="8526650" y="4359037"/>
            <a:ext cx="1219200" cy="584775"/>
          </a:xfrm>
          <a:prstGeom prst="rect">
            <a:avLst/>
          </a:prstGeom>
          <a:noFill/>
        </p:spPr>
        <p:txBody>
          <a:bodyPr wrap="square" rtlCol="0">
            <a:spAutoFit/>
          </a:bodyPr>
          <a:lstStyle/>
          <a:p>
            <a:pPr algn="ctr"/>
            <a:r>
              <a:rPr lang="en-US" sz="1600" dirty="0" smtClean="0">
                <a:solidFill>
                  <a:schemeClr val="bg1"/>
                </a:solidFill>
              </a:rPr>
              <a:t>Old General</a:t>
            </a:r>
            <a:endParaRPr lang="en-CA" sz="1600" dirty="0">
              <a:solidFill>
                <a:schemeClr val="bg1"/>
              </a:solidFill>
            </a:endParaRPr>
          </a:p>
        </p:txBody>
      </p:sp>
    </p:spTree>
    <p:extLst>
      <p:ext uri="{BB962C8B-B14F-4D97-AF65-F5344CB8AC3E}">
        <p14:creationId xmlns:p14="http://schemas.microsoft.com/office/powerpoint/2010/main" val="55285341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1000"/>
                                        <p:tgtEl>
                                          <p:spTgt spid="16"/>
                                        </p:tgtEl>
                                      </p:cBhvr>
                                    </p:animEffect>
                                    <p:set>
                                      <p:cBhvr>
                                        <p:cTn id="7" dur="1" fill="hold">
                                          <p:stCondLst>
                                            <p:cond delay="999"/>
                                          </p:stCondLst>
                                        </p:cTn>
                                        <p:tgtEl>
                                          <p:spTgt spid="16"/>
                                        </p:tgtEl>
                                        <p:attrNameLst>
                                          <p:attrName>style.visibility</p:attrName>
                                        </p:attrNameLst>
                                      </p:cBhvr>
                                      <p:to>
                                        <p:strVal val="hidden"/>
                                      </p:to>
                                    </p:set>
                                  </p:childTnLst>
                                </p:cTn>
                              </p:par>
                              <p:par>
                                <p:cTn id="8" presetID="16" presetClass="exit" presetSubtype="21" fill="hold" grpId="0" nodeType="withEffect">
                                  <p:stCondLst>
                                    <p:cond delay="0"/>
                                  </p:stCondLst>
                                  <p:childTnLst>
                                    <p:animEffect transition="out" filter="barn(inVertical)">
                                      <p:cBhvr>
                                        <p:cTn id="9" dur="1000"/>
                                        <p:tgtEl>
                                          <p:spTgt spid="18"/>
                                        </p:tgtEl>
                                      </p:cBhvr>
                                    </p:animEffect>
                                    <p:set>
                                      <p:cBhvr>
                                        <p:cTn id="10" dur="1" fill="hold">
                                          <p:stCondLst>
                                            <p:cond delay="999"/>
                                          </p:stCondLst>
                                        </p:cTn>
                                        <p:tgtEl>
                                          <p:spTgt spid="18"/>
                                        </p:tgtEl>
                                        <p:attrNameLst>
                                          <p:attrName>style.visibility</p:attrName>
                                        </p:attrNameLst>
                                      </p:cBhvr>
                                      <p:to>
                                        <p:strVal val="hidden"/>
                                      </p:to>
                                    </p:set>
                                  </p:childTnLst>
                                </p:cTn>
                              </p:par>
                              <p:par>
                                <p:cTn id="11" presetID="16" presetClass="exit" presetSubtype="21" fill="hold" grpId="0" nodeType="withEffect">
                                  <p:stCondLst>
                                    <p:cond delay="0"/>
                                  </p:stCondLst>
                                  <p:childTnLst>
                                    <p:animEffect transition="out" filter="barn(inVertical)">
                                      <p:cBhvr>
                                        <p:cTn id="12" dur="1000"/>
                                        <p:tgtEl>
                                          <p:spTgt spid="17"/>
                                        </p:tgtEl>
                                      </p:cBhvr>
                                    </p:animEffect>
                                    <p:set>
                                      <p:cBhvr>
                                        <p:cTn id="13" dur="1" fill="hold">
                                          <p:stCondLst>
                                            <p:cond delay="999"/>
                                          </p:stCondLst>
                                        </p:cTn>
                                        <p:tgtEl>
                                          <p:spTgt spid="17"/>
                                        </p:tgtEl>
                                        <p:attrNameLst>
                                          <p:attrName>style.visibility</p:attrName>
                                        </p:attrNameLst>
                                      </p:cBhvr>
                                      <p:to>
                                        <p:strVal val="hidden"/>
                                      </p:to>
                                    </p:set>
                                  </p:childTnLst>
                                </p:cTn>
                              </p:par>
                              <p:par>
                                <p:cTn id="14" presetID="16" presetClass="exit" presetSubtype="21" fill="hold" grpId="0" nodeType="withEffect">
                                  <p:stCondLst>
                                    <p:cond delay="0"/>
                                  </p:stCondLst>
                                  <p:childTnLst>
                                    <p:animEffect transition="out" filter="barn(inVertical)">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par>
                                <p:cTn id="17" presetID="16" presetClass="exit" presetSubtype="21" fill="hold" grpId="0" nodeType="withEffect">
                                  <p:stCondLst>
                                    <p:cond delay="0"/>
                                  </p:stCondLst>
                                  <p:childTnLst>
                                    <p:animEffect transition="out" filter="barn(inVertical)">
                                      <p:cBhvr>
                                        <p:cTn id="18" dur="1000"/>
                                        <p:tgtEl>
                                          <p:spTgt spid="20"/>
                                        </p:tgtEl>
                                      </p:cBhvr>
                                    </p:animEffect>
                                    <p:set>
                                      <p:cBhvr>
                                        <p:cTn id="19" dur="1" fill="hold">
                                          <p:stCondLst>
                                            <p:cond delay="999"/>
                                          </p:stCondLst>
                                        </p:cTn>
                                        <p:tgtEl>
                                          <p:spTgt spid="20"/>
                                        </p:tgtEl>
                                        <p:attrNameLst>
                                          <p:attrName>style.visibility</p:attrName>
                                        </p:attrNameLst>
                                      </p:cBhvr>
                                      <p:to>
                                        <p:strVal val="hidden"/>
                                      </p:to>
                                    </p:set>
                                  </p:childTnLst>
                                </p:cTn>
                              </p:par>
                              <p:par>
                                <p:cTn id="20" presetID="16" presetClass="exit" presetSubtype="21" fill="hold" grpId="0" nodeType="withEffect">
                                  <p:stCondLst>
                                    <p:cond delay="0"/>
                                  </p:stCondLst>
                                  <p:childTnLst>
                                    <p:animEffect transition="out" filter="barn(inVertical)">
                                      <p:cBhvr>
                                        <p:cTn id="21" dur="1000"/>
                                        <p:tgtEl>
                                          <p:spTgt spid="19"/>
                                        </p:tgtEl>
                                      </p:cBhvr>
                                    </p:animEffect>
                                    <p:set>
                                      <p:cBhvr>
                                        <p:cTn id="22" dur="1" fill="hold">
                                          <p:stCondLst>
                                            <p:cond delay="999"/>
                                          </p:stCondLst>
                                        </p:cTn>
                                        <p:tgtEl>
                                          <p:spTgt spid="19"/>
                                        </p:tgtEl>
                                        <p:attrNameLst>
                                          <p:attrName>style.visibility</p:attrName>
                                        </p:attrNameLst>
                                      </p:cBhvr>
                                      <p:to>
                                        <p:strVal val="hidden"/>
                                      </p:to>
                                    </p:set>
                                  </p:childTnLst>
                                </p:cTn>
                              </p:par>
                              <p:par>
                                <p:cTn id="23" presetID="16" presetClass="entr" presetSubtype="21"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arn(inVertical)">
                                      <p:cBhvr>
                                        <p:cTn id="25" dur="1000"/>
                                        <p:tgtEl>
                                          <p:spTgt spid="14"/>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arn(inVertical)">
                                      <p:cBhvr>
                                        <p:cTn id="28" dur="1000"/>
                                        <p:tgtEl>
                                          <p:spTgt spid="2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inVertical)">
                                      <p:cBhvr>
                                        <p:cTn id="3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14" grpId="0" animBg="1"/>
      <p:bldP spid="15"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Knowing what personal identity is, then, how can we know that there is such a self?</a:t>
            </a:r>
          </a:p>
        </p:txBody>
      </p:sp>
      <p:sp>
        <p:nvSpPr>
          <p:cNvPr id="3" name="Content Placeholder 2"/>
          <p:cNvSpPr>
            <a:spLocks noGrp="1"/>
          </p:cNvSpPr>
          <p:nvPr>
            <p:ph sz="half" idx="1"/>
          </p:nvPr>
        </p:nvSpPr>
        <p:spPr>
          <a:xfrm>
            <a:off x="680320" y="2133600"/>
            <a:ext cx="6482479" cy="4495800"/>
          </a:xfrm>
        </p:spPr>
        <p:txBody>
          <a:bodyPr>
            <a:normAutofit fontScale="92500" lnSpcReduction="20000"/>
          </a:bodyPr>
          <a:lstStyle/>
          <a:p>
            <a:pPr>
              <a:spcBef>
                <a:spcPts val="600"/>
              </a:spcBef>
              <a:spcAft>
                <a:spcPts val="600"/>
              </a:spcAft>
            </a:pPr>
            <a:r>
              <a:rPr lang="en-US" dirty="0" smtClean="0"/>
              <a:t>Memory! </a:t>
            </a:r>
          </a:p>
          <a:p>
            <a:pPr>
              <a:spcBef>
                <a:spcPts val="600"/>
              </a:spcBef>
              <a:spcAft>
                <a:spcPts val="600"/>
              </a:spcAft>
            </a:pPr>
            <a:r>
              <a:rPr lang="en-US" dirty="0" smtClean="0"/>
              <a:t>Memory provides us with conclusive </a:t>
            </a:r>
            <a:r>
              <a:rPr lang="en-US" b="1" i="1" dirty="0" smtClean="0"/>
              <a:t>evidence</a:t>
            </a:r>
            <a:r>
              <a:rPr lang="en-US" dirty="0" smtClean="0"/>
              <a:t> that we are the same person now as we were earlier. </a:t>
            </a:r>
          </a:p>
          <a:p>
            <a:pPr>
              <a:spcBef>
                <a:spcPts val="600"/>
              </a:spcBef>
              <a:spcAft>
                <a:spcPts val="600"/>
              </a:spcAft>
            </a:pPr>
            <a:r>
              <a:rPr lang="en-US" dirty="0" smtClean="0"/>
              <a:t>So although succession of events are individual and not connected, I have sufficient </a:t>
            </a:r>
            <a:r>
              <a:rPr lang="en-US" i="1" dirty="0" smtClean="0"/>
              <a:t>evidence</a:t>
            </a:r>
            <a:r>
              <a:rPr lang="en-US" dirty="0" smtClean="0"/>
              <a:t> from my own person that they were experienced by me. </a:t>
            </a:r>
          </a:p>
          <a:p>
            <a:pPr>
              <a:spcBef>
                <a:spcPts val="600"/>
              </a:spcBef>
              <a:spcAft>
                <a:spcPts val="600"/>
              </a:spcAft>
            </a:pPr>
            <a:r>
              <a:rPr lang="en-US" dirty="0" smtClean="0"/>
              <a:t>Other evidence exists also—pictures, record of family history and lineage, etc. </a:t>
            </a:r>
          </a:p>
          <a:p>
            <a:pPr lvl="1">
              <a:spcBef>
                <a:spcPts val="600"/>
              </a:spcBef>
              <a:spcAft>
                <a:spcPts val="600"/>
              </a:spcAft>
            </a:pPr>
            <a:r>
              <a:rPr lang="en-US" dirty="0" smtClean="0"/>
              <a:t>We may not remember any of these things, but they count as evidence in </a:t>
            </a:r>
            <a:r>
              <a:rPr lang="en-US" dirty="0" err="1" smtClean="0"/>
              <a:t>favour</a:t>
            </a:r>
            <a:r>
              <a:rPr lang="en-US" dirty="0" smtClean="0"/>
              <a:t> of our own continued existence.</a:t>
            </a:r>
          </a:p>
          <a:p>
            <a:pPr>
              <a:spcBef>
                <a:spcPts val="600"/>
              </a:spcBef>
              <a:spcAft>
                <a:spcPts val="600"/>
              </a:spcAft>
            </a:pPr>
            <a:r>
              <a:rPr lang="en-US" dirty="0" smtClean="0"/>
              <a:t>This view admits of great change in who a person is over time. </a:t>
            </a:r>
            <a:endParaRPr lang="en-US" dirty="0"/>
          </a:p>
        </p:txBody>
      </p:sp>
      <p:pic>
        <p:nvPicPr>
          <p:cNvPr id="5" name="Content Placeholder 4" descr="mem.jpg"/>
          <p:cNvPicPr>
            <a:picLocks noGrp="1" noChangeAspect="1"/>
          </p:cNvPicPr>
          <p:nvPr>
            <p:ph sz="half" idx="2"/>
          </p:nvPr>
        </p:nvPicPr>
        <p:blipFill>
          <a:blip r:embed="rId2" cstate="print"/>
          <a:stretch>
            <a:fillRect/>
          </a:stretch>
        </p:blipFill>
        <p:spPr>
          <a:xfrm>
            <a:off x="7543800" y="2438400"/>
            <a:ext cx="4175919" cy="3184748"/>
          </a:xfr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800" y="381000"/>
            <a:ext cx="9525000" cy="5867400"/>
          </a:xfrm>
          <a:prstGeom prst="rect">
            <a:avLst/>
          </a:prstGeom>
        </p:spPr>
      </p:pic>
    </p:spTree>
    <p:extLst>
      <p:ext uri="{BB962C8B-B14F-4D97-AF65-F5344CB8AC3E}">
        <p14:creationId xmlns:p14="http://schemas.microsoft.com/office/powerpoint/2010/main" val="977851210"/>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381000"/>
            <a:ext cx="9601200" cy="5829301"/>
          </a:xfrm>
          <a:prstGeom prst="rect">
            <a:avLst/>
          </a:prstGeom>
        </p:spPr>
      </p:pic>
      <p:sp>
        <p:nvSpPr>
          <p:cNvPr id="3" name="TextBox 2"/>
          <p:cNvSpPr txBox="1"/>
          <p:nvPr/>
        </p:nvSpPr>
        <p:spPr>
          <a:xfrm>
            <a:off x="3124200" y="762000"/>
            <a:ext cx="5105400" cy="461665"/>
          </a:xfrm>
          <a:prstGeom prst="rect">
            <a:avLst/>
          </a:prstGeom>
          <a:noFill/>
        </p:spPr>
        <p:txBody>
          <a:bodyPr wrap="square" rtlCol="0">
            <a:spAutoFit/>
          </a:bodyPr>
          <a:lstStyle/>
          <a:p>
            <a:pPr algn="ctr"/>
            <a:r>
              <a:rPr lang="en-US" sz="2400" dirty="0" smtClean="0">
                <a:solidFill>
                  <a:schemeClr val="bg1"/>
                </a:solidFill>
                <a:sym typeface="Wingdings" panose="05000000000000000000" pitchFamily="2" charset="2"/>
              </a:rPr>
              <a:t>=   </a:t>
            </a:r>
            <a:r>
              <a:rPr lang="en-US" sz="2400" dirty="0" smtClean="0">
                <a:solidFill>
                  <a:schemeClr val="bg1"/>
                </a:solidFill>
              </a:rPr>
              <a:t> Evidence   for   this   </a:t>
            </a:r>
            <a:r>
              <a:rPr lang="en-US" sz="2400" dirty="0" smtClean="0">
                <a:solidFill>
                  <a:schemeClr val="bg1"/>
                </a:solidFill>
                <a:sym typeface="Wingdings" panose="05000000000000000000" pitchFamily="2" charset="2"/>
              </a:rPr>
              <a:t></a:t>
            </a:r>
            <a:endParaRPr lang="en-CA" sz="2400" dirty="0">
              <a:solidFill>
                <a:schemeClr val="bg1"/>
              </a:solidFill>
            </a:endParaRPr>
          </a:p>
        </p:txBody>
      </p:sp>
    </p:spTree>
    <p:extLst>
      <p:ext uri="{BB962C8B-B14F-4D97-AF65-F5344CB8AC3E}">
        <p14:creationId xmlns:p14="http://schemas.microsoft.com/office/powerpoint/2010/main" val="614597754"/>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Reid’s View</a:t>
            </a:r>
            <a:endParaRPr lang="en-US" dirty="0"/>
          </a:p>
        </p:txBody>
      </p:sp>
      <p:sp>
        <p:nvSpPr>
          <p:cNvPr id="6" name="Content Placeholder 5"/>
          <p:cNvSpPr>
            <a:spLocks noGrp="1"/>
          </p:cNvSpPr>
          <p:nvPr>
            <p:ph idx="1"/>
          </p:nvPr>
        </p:nvSpPr>
        <p:spPr/>
        <p:txBody>
          <a:bodyPr>
            <a:normAutofit/>
          </a:bodyPr>
          <a:lstStyle/>
          <a:p>
            <a:r>
              <a:rPr lang="en-US" dirty="0" smtClean="0"/>
              <a:t>“It may be observed...that it is </a:t>
            </a:r>
            <a:r>
              <a:rPr lang="en-US" i="1" dirty="0" smtClean="0"/>
              <a:t>not my remembering </a:t>
            </a:r>
            <a:r>
              <a:rPr lang="en-US" dirty="0" smtClean="0"/>
              <a:t>any action of mine that </a:t>
            </a:r>
            <a:r>
              <a:rPr lang="en-US" i="1" dirty="0" smtClean="0"/>
              <a:t>makes </a:t>
            </a:r>
            <a:r>
              <a:rPr lang="en-US" dirty="0" smtClean="0"/>
              <a:t>me be the person who did it. This remembrance makes me to </a:t>
            </a:r>
            <a:r>
              <a:rPr lang="en-US" i="1" dirty="0" smtClean="0"/>
              <a:t>know</a:t>
            </a:r>
            <a:r>
              <a:rPr lang="en-US" dirty="0" smtClean="0"/>
              <a:t> assuredly that I did it; </a:t>
            </a:r>
            <a:r>
              <a:rPr lang="en-US" i="1" dirty="0" smtClean="0"/>
              <a:t>but I might have done it though I do not remember it</a:t>
            </a:r>
            <a:r>
              <a:rPr lang="en-US" dirty="0" smtClean="0"/>
              <a:t>.”</a:t>
            </a:r>
          </a:p>
          <a:p>
            <a:r>
              <a:rPr lang="en-US" dirty="0" smtClean="0"/>
              <a:t>The objects of sense are not perfect. They are based on similarity. Memory is not like this. It gives undoubted certainty to our own continuity. </a:t>
            </a:r>
          </a:p>
          <a:p>
            <a:endParaRPr lang="en-US" dirty="0"/>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295400" y="1600200"/>
            <a:ext cx="9613900" cy="3954463"/>
          </a:xfrm>
        </p:spPr>
        <p:txBody>
          <a:bodyPr>
            <a:normAutofit/>
          </a:bodyPr>
          <a:lstStyle/>
          <a:p>
            <a:pPr marL="0" indent="0">
              <a:buNone/>
            </a:pPr>
            <a:r>
              <a:rPr lang="en-US" sz="3600" dirty="0" smtClean="0"/>
              <a:t>But we’re not concerned with mere evidence; we’re concerned with </a:t>
            </a:r>
            <a:r>
              <a:rPr lang="en-US" sz="3600" i="1" dirty="0" smtClean="0"/>
              <a:t>identity!</a:t>
            </a:r>
          </a:p>
          <a:p>
            <a:pPr lvl="1"/>
            <a:r>
              <a:rPr lang="en-US" sz="3200" dirty="0" smtClean="0"/>
              <a:t>There’s a difference between a metaphysical </a:t>
            </a:r>
            <a:r>
              <a:rPr lang="en-US" sz="3200" i="1" dirty="0" smtClean="0"/>
              <a:t>identity</a:t>
            </a:r>
            <a:r>
              <a:rPr lang="en-US" sz="3200" dirty="0" smtClean="0"/>
              <a:t> claim and the </a:t>
            </a:r>
            <a:r>
              <a:rPr lang="en-US" sz="3200" i="1" dirty="0" smtClean="0"/>
              <a:t>epistemic </a:t>
            </a:r>
            <a:r>
              <a:rPr lang="en-US" sz="3200" dirty="0" smtClean="0"/>
              <a:t>claim for how we know our own identities. </a:t>
            </a:r>
            <a:endParaRPr lang="en-CA" sz="3200" dirty="0"/>
          </a:p>
        </p:txBody>
      </p:sp>
    </p:spTree>
    <p:extLst>
      <p:ext uri="{BB962C8B-B14F-4D97-AF65-F5344CB8AC3E}">
        <p14:creationId xmlns:p14="http://schemas.microsoft.com/office/powerpoint/2010/main" val="2504377933"/>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Challenges to the Psychology Theory</a:t>
            </a:r>
            <a:endParaRPr lang="en-US" dirty="0"/>
          </a:p>
        </p:txBody>
      </p:sp>
      <p:sp>
        <p:nvSpPr>
          <p:cNvPr id="5" name="Text Placeholder 4"/>
          <p:cNvSpPr>
            <a:spLocks noGrp="1"/>
          </p:cNvSpPr>
          <p:nvPr>
            <p:ph type="body" idx="1"/>
          </p:nvPr>
        </p:nvSpPr>
        <p:spPr/>
        <p:txBody>
          <a:bodyPr/>
          <a:lstStyle/>
          <a:p>
            <a:r>
              <a:rPr lang="en-US" smtClean="0"/>
              <a:t>Replicator</a:t>
            </a:r>
            <a:endParaRPr lang="en-US" dirty="0"/>
          </a:p>
        </p:txBody>
      </p:sp>
      <p:pic>
        <p:nvPicPr>
          <p:cNvPr id="8" name="Content Placeholder 7" descr="theprestige008.jpg"/>
          <p:cNvPicPr>
            <a:picLocks noGrp="1" noChangeAspect="1"/>
          </p:cNvPicPr>
          <p:nvPr>
            <p:ph sz="half" idx="2"/>
          </p:nvPr>
        </p:nvPicPr>
        <p:blipFill>
          <a:blip r:embed="rId2" cstate="print"/>
          <a:stretch>
            <a:fillRect/>
          </a:stretch>
        </p:blipFill>
        <p:spPr>
          <a:xfrm>
            <a:off x="681038" y="3291847"/>
            <a:ext cx="4697412" cy="2858569"/>
          </a:xfrm>
        </p:spPr>
      </p:pic>
      <p:sp>
        <p:nvSpPr>
          <p:cNvPr id="11" name="Text Placeholder 10"/>
          <p:cNvSpPr>
            <a:spLocks noGrp="1"/>
          </p:cNvSpPr>
          <p:nvPr>
            <p:ph type="body" sz="quarter" idx="3"/>
          </p:nvPr>
        </p:nvSpPr>
        <p:spPr>
          <a:xfrm>
            <a:off x="7010400" y="2376580"/>
            <a:ext cx="4474028" cy="692076"/>
          </a:xfrm>
        </p:spPr>
        <p:txBody>
          <a:bodyPr/>
          <a:lstStyle/>
          <a:p>
            <a:r>
              <a:rPr lang="en-US" dirty="0" smtClean="0"/>
              <a:t>Teleporter</a:t>
            </a:r>
            <a:endParaRPr lang="en-CA" dirty="0"/>
          </a:p>
        </p:txBody>
      </p:sp>
      <p:pic>
        <p:nvPicPr>
          <p:cNvPr id="13" name="Content Placeholder 7" descr="theprestige008.jpg"/>
          <p:cNvPicPr>
            <a:picLocks noGrp="1" noChangeAspect="1"/>
          </p:cNvPicPr>
          <p:nvPr>
            <p:ph sz="quarter" idx="4"/>
          </p:nvPr>
        </p:nvPicPr>
        <p:blipFill>
          <a:blip r:embed="rId3" cstate="print"/>
          <a:stretch>
            <a:fillRect/>
          </a:stretch>
        </p:blipFill>
        <p:spPr>
          <a:xfrm>
            <a:off x="6157764" y="3291847"/>
            <a:ext cx="4287856" cy="2858570"/>
          </a:xfrm>
        </p:spPr>
      </p:pic>
      <p:sp>
        <p:nvSpPr>
          <p:cNvPr id="10" name="Text Placeholder 4"/>
          <p:cNvSpPr txBox="1">
            <a:spLocks/>
          </p:cNvSpPr>
          <p:nvPr/>
        </p:nvSpPr>
        <p:spPr>
          <a:xfrm>
            <a:off x="7550020" y="2034078"/>
            <a:ext cx="2895600" cy="715355"/>
          </a:xfrm>
          <a:prstGeom prst="rect">
            <a:avLst/>
          </a:prstGeom>
        </p:spPr>
        <p:txBody>
          <a:bodyPr vert="horz" lIns="146304" tIns="91440" rtlCol="0" anchor="b">
            <a:normAutofit/>
          </a:bodyPr>
          <a:lstStyle/>
          <a:p>
            <a:pPr algn="ctr">
              <a:buClr>
                <a:schemeClr val="accent1"/>
              </a:buClr>
              <a:buSzPct val="80000"/>
              <a:defRPr/>
            </a:pPr>
            <a:endParaRPr lang="en-US" sz="2300" b="1" dirty="0"/>
          </a:p>
        </p:txBody>
      </p:sp>
    </p:spTree>
    <p:extLst>
      <p:ext uri="{BB962C8B-B14F-4D97-AF65-F5344CB8AC3E}">
        <p14:creationId xmlns:p14="http://schemas.microsoft.com/office/powerpoint/2010/main" val="9615739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nodePh="1">
                                  <p:stCondLst>
                                    <p:cond delay="0"/>
                                  </p:stCondLst>
                                  <p:endCondLst>
                                    <p:cond evt="begin" delay="0">
                                      <p:tn val="13"/>
                                    </p:cond>
                                  </p:end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yl.jpg"/>
          <p:cNvPicPr>
            <a:picLocks noChangeAspect="1"/>
          </p:cNvPicPr>
          <p:nvPr/>
        </p:nvPicPr>
        <p:blipFill>
          <a:blip r:embed="rId2" cstate="print"/>
          <a:stretch>
            <a:fillRect/>
          </a:stretch>
        </p:blipFill>
        <p:spPr>
          <a:xfrm>
            <a:off x="2133600" y="609600"/>
            <a:ext cx="7924800" cy="5715000"/>
          </a:xfrm>
          <a:prstGeom prst="rect">
            <a:avLst/>
          </a:prstGeom>
        </p:spPr>
      </p:pic>
    </p:spTree>
    <p:extLst>
      <p:ext uri="{BB962C8B-B14F-4D97-AF65-F5344CB8AC3E}">
        <p14:creationId xmlns:p14="http://schemas.microsoft.com/office/powerpoint/2010/main" val="2469331494"/>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a:t>
            </a:r>
            <a:endParaRPr lang="en-US" dirty="0"/>
          </a:p>
        </p:txBody>
      </p:sp>
      <p:sp>
        <p:nvSpPr>
          <p:cNvPr id="8" name="Content Placeholder 7"/>
          <p:cNvSpPr>
            <a:spLocks noGrp="1"/>
          </p:cNvSpPr>
          <p:nvPr>
            <p:ph idx="1"/>
          </p:nvPr>
        </p:nvSpPr>
        <p:spPr/>
        <p:txBody>
          <a:bodyPr/>
          <a:lstStyle/>
          <a:p>
            <a:r>
              <a:rPr lang="en-US" smtClean="0"/>
              <a:t>Three main questions we will consider: </a:t>
            </a:r>
          </a:p>
          <a:p>
            <a:pPr lvl="1"/>
            <a:r>
              <a:rPr lang="en-US" smtClean="0"/>
              <a:t>Who am I? </a:t>
            </a:r>
          </a:p>
          <a:p>
            <a:pPr lvl="2"/>
            <a:r>
              <a:rPr lang="en-US" smtClean="0"/>
              <a:t>What am I? What is a person? What counts as evidence towards and answer to this question? </a:t>
            </a:r>
          </a:p>
          <a:p>
            <a:pPr lvl="1"/>
            <a:r>
              <a:rPr lang="en-US" smtClean="0"/>
              <a:t>What is persistence and how does something persist over time? </a:t>
            </a:r>
          </a:p>
          <a:p>
            <a:pPr lvl="1"/>
            <a:r>
              <a:rPr lang="en-US" smtClean="0"/>
              <a:t>Why does personal identity matter, if at all? </a:t>
            </a: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 calcmode="lin" valueType="num">
                                      <p:cBhvr additive="base">
                                        <p:cTn id="1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 calcmode="lin" valueType="num">
                                      <p:cBhvr additive="base">
                                        <p:cTn id="1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 calcmode="lin" valueType="num">
                                      <p:cBhvr additive="base">
                                        <p:cTn id="2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Two Accounts of Personal Identity</a:t>
            </a:r>
            <a:endParaRPr lang="en-US" dirty="0"/>
          </a:p>
        </p:txBody>
      </p:sp>
      <p:sp>
        <p:nvSpPr>
          <p:cNvPr id="4" name="Text Placeholder 3"/>
          <p:cNvSpPr>
            <a:spLocks noGrp="1"/>
          </p:cNvSpPr>
          <p:nvPr>
            <p:ph type="body" idx="1"/>
          </p:nvPr>
        </p:nvSpPr>
        <p:spPr/>
        <p:txBody>
          <a:bodyPr>
            <a:normAutofit fontScale="92500" lnSpcReduction="10000"/>
          </a:bodyPr>
          <a:lstStyle/>
          <a:p>
            <a:pPr algn="ctr"/>
            <a:r>
              <a:rPr lang="en-US" dirty="0" smtClean="0"/>
              <a:t>Organism-Based “Body” View (OV) (Animalism) </a:t>
            </a:r>
            <a:endParaRPr lang="en-US" dirty="0"/>
          </a:p>
        </p:txBody>
      </p:sp>
      <p:sp>
        <p:nvSpPr>
          <p:cNvPr id="5" name="Content Placeholder 4"/>
          <p:cNvSpPr>
            <a:spLocks noGrp="1"/>
          </p:cNvSpPr>
          <p:nvPr>
            <p:ph sz="half" idx="2"/>
          </p:nvPr>
        </p:nvSpPr>
        <p:spPr/>
        <p:txBody>
          <a:bodyPr/>
          <a:lstStyle/>
          <a:p>
            <a:r>
              <a:rPr lang="en-US" smtClean="0"/>
              <a:t>S is that same person at t1…tn iff S has bodily continuity at t1…tn.</a:t>
            </a:r>
          </a:p>
          <a:p>
            <a:r>
              <a:rPr lang="en-US" smtClean="0"/>
              <a:t>You are nothing more than your body. </a:t>
            </a:r>
            <a:endParaRPr lang="en-US" dirty="0" smtClean="0"/>
          </a:p>
        </p:txBody>
      </p:sp>
      <p:sp>
        <p:nvSpPr>
          <p:cNvPr id="6" name="Text Placeholder 5"/>
          <p:cNvSpPr>
            <a:spLocks noGrp="1"/>
          </p:cNvSpPr>
          <p:nvPr>
            <p:ph type="body" sz="quarter" idx="3"/>
          </p:nvPr>
        </p:nvSpPr>
        <p:spPr/>
        <p:txBody>
          <a:bodyPr>
            <a:normAutofit lnSpcReduction="10000"/>
          </a:bodyPr>
          <a:lstStyle/>
          <a:p>
            <a:pPr algn="ctr"/>
            <a:r>
              <a:rPr lang="en-US" dirty="0" smtClean="0"/>
              <a:t>Memory-based “Psychology” view (PV)</a:t>
            </a:r>
            <a:endParaRPr lang="en-US" dirty="0"/>
          </a:p>
        </p:txBody>
      </p:sp>
      <p:sp>
        <p:nvSpPr>
          <p:cNvPr id="7" name="Content Placeholder 6"/>
          <p:cNvSpPr>
            <a:spLocks noGrp="1"/>
          </p:cNvSpPr>
          <p:nvPr>
            <p:ph sz="quarter" idx="4"/>
          </p:nvPr>
        </p:nvSpPr>
        <p:spPr/>
        <p:txBody>
          <a:bodyPr/>
          <a:lstStyle/>
          <a:p>
            <a:r>
              <a:rPr lang="en-US" dirty="0" smtClean="0"/>
              <a:t>S is the same person at t1...</a:t>
            </a:r>
            <a:r>
              <a:rPr lang="en-US" dirty="0" err="1" smtClean="0"/>
              <a:t>tn</a:t>
            </a:r>
            <a:r>
              <a:rPr lang="en-US" dirty="0" smtClean="0"/>
              <a:t> </a:t>
            </a:r>
            <a:r>
              <a:rPr lang="en-US" dirty="0" err="1" smtClean="0"/>
              <a:t>iff</a:t>
            </a:r>
            <a:r>
              <a:rPr lang="en-US" dirty="0" smtClean="0"/>
              <a:t> S has psychological continuity at t1...tn.</a:t>
            </a:r>
          </a:p>
          <a:p>
            <a:r>
              <a:rPr lang="en-US" dirty="0" smtClean="0"/>
              <a:t>You are nothing more than your psychology</a:t>
            </a:r>
          </a:p>
        </p:txBody>
      </p:sp>
      <p:pic>
        <p:nvPicPr>
          <p:cNvPr id="8" name="Picture 7" descr="body.jpg"/>
          <p:cNvPicPr>
            <a:picLocks noChangeAspect="1"/>
          </p:cNvPicPr>
          <p:nvPr/>
        </p:nvPicPr>
        <p:blipFill>
          <a:blip r:embed="rId2" cstate="print"/>
          <a:stretch>
            <a:fillRect/>
          </a:stretch>
        </p:blipFill>
        <p:spPr>
          <a:xfrm>
            <a:off x="1429299" y="4928056"/>
            <a:ext cx="3200400" cy="1724025"/>
          </a:xfrm>
          <a:prstGeom prst="rect">
            <a:avLst/>
          </a:prstGeom>
        </p:spPr>
      </p:pic>
      <p:pic>
        <p:nvPicPr>
          <p:cNvPr id="9" name="Picture 8" descr="womot.jpg"/>
          <p:cNvPicPr>
            <a:picLocks noChangeAspect="1"/>
          </p:cNvPicPr>
          <p:nvPr/>
        </p:nvPicPr>
        <p:blipFill>
          <a:blip r:embed="rId3" cstate="print"/>
          <a:stretch>
            <a:fillRect/>
          </a:stretch>
        </p:blipFill>
        <p:spPr>
          <a:xfrm>
            <a:off x="6413187" y="4901863"/>
            <a:ext cx="3287961" cy="1776413"/>
          </a:xfrm>
          <a:prstGeom prst="rect">
            <a:avLst/>
          </a:prstGeom>
        </p:spPr>
      </p:pic>
    </p:spTree>
    <p:extLst>
      <p:ext uri="{BB962C8B-B14F-4D97-AF65-F5344CB8AC3E}">
        <p14:creationId xmlns:p14="http://schemas.microsoft.com/office/powerpoint/2010/main" val="3139889927"/>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Transplant</a:t>
            </a:r>
            <a:endParaRPr lang="en-US" dirty="0"/>
          </a:p>
        </p:txBody>
      </p:sp>
      <p:sp>
        <p:nvSpPr>
          <p:cNvPr id="8" name="Content Placeholder 7"/>
          <p:cNvSpPr>
            <a:spLocks noGrp="1"/>
          </p:cNvSpPr>
          <p:nvPr>
            <p:ph sz="half" idx="1"/>
          </p:nvPr>
        </p:nvSpPr>
        <p:spPr>
          <a:xfrm>
            <a:off x="680321" y="2370396"/>
            <a:ext cx="5389637" cy="3599316"/>
          </a:xfrm>
        </p:spPr>
        <p:txBody>
          <a:bodyPr>
            <a:normAutofit lnSpcReduction="10000"/>
          </a:bodyPr>
          <a:lstStyle/>
          <a:p>
            <a:r>
              <a:rPr lang="en-US" dirty="0" smtClean="0"/>
              <a:t>Suppose you and another person have received brain/body transplants. </a:t>
            </a:r>
          </a:p>
          <a:p>
            <a:r>
              <a:rPr lang="en-US" dirty="0" smtClean="0"/>
              <a:t>Two ways of describing the story:</a:t>
            </a:r>
          </a:p>
          <a:p>
            <a:pPr marL="925830" lvl="1" indent="-514350">
              <a:buFont typeface="+mj-lt"/>
              <a:buAutoNum type="arabicPeriod"/>
            </a:pPr>
            <a:r>
              <a:rPr lang="en-US" dirty="0" smtClean="0"/>
              <a:t>You wake up and discover that you have a new body—a body that is completely foreign to you. </a:t>
            </a:r>
          </a:p>
          <a:p>
            <a:pPr marL="925830" lvl="1" indent="-514350">
              <a:buFont typeface="+mj-lt"/>
              <a:buAutoNum type="arabicPeriod"/>
            </a:pPr>
            <a:r>
              <a:rPr lang="en-US" dirty="0" smtClean="0"/>
              <a:t>You wake up and have a bunch of false memories and beliefs about yourself—beliefs that your appearance was a certain way or that your </a:t>
            </a:r>
            <a:endParaRPr lang="en-US" dirty="0"/>
          </a:p>
        </p:txBody>
      </p:sp>
      <p:pic>
        <p:nvPicPr>
          <p:cNvPr id="10" name="Content Placeholder 9" descr="faceoff.jpg"/>
          <p:cNvPicPr>
            <a:picLocks noGrp="1" noChangeAspect="1"/>
          </p:cNvPicPr>
          <p:nvPr>
            <p:ph sz="half" idx="2"/>
          </p:nvPr>
        </p:nvPicPr>
        <p:blipFill>
          <a:blip r:embed="rId2" cstate="print"/>
          <a:stretch>
            <a:fillRect/>
          </a:stretch>
        </p:blipFill>
        <p:spPr>
          <a:xfrm>
            <a:off x="7467600" y="2209800"/>
            <a:ext cx="2647950" cy="3920508"/>
          </a:xfrm>
        </p:spPr>
      </p:pic>
    </p:spTree>
    <p:extLst>
      <p:ext uri="{BB962C8B-B14F-4D97-AF65-F5344CB8AC3E}">
        <p14:creationId xmlns:p14="http://schemas.microsoft.com/office/powerpoint/2010/main" val="75800620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fade">
                                      <p:cBhvr>
                                        <p:cTn id="1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Brain/Body Transplant</a:t>
            </a:r>
            <a:endParaRPr lang="en-US" dirty="0"/>
          </a:p>
        </p:txBody>
      </p:sp>
      <p:sp>
        <p:nvSpPr>
          <p:cNvPr id="5" name="Text Placeholder 4"/>
          <p:cNvSpPr>
            <a:spLocks noGrp="1"/>
          </p:cNvSpPr>
          <p:nvPr>
            <p:ph type="body" idx="1"/>
          </p:nvPr>
        </p:nvSpPr>
        <p:spPr/>
        <p:txBody>
          <a:bodyPr/>
          <a:lstStyle/>
          <a:p>
            <a:pPr algn="ctr"/>
            <a:r>
              <a:rPr lang="en-US" dirty="0" smtClean="0"/>
              <a:t>OV</a:t>
            </a:r>
            <a:endParaRPr lang="en-US" dirty="0"/>
          </a:p>
        </p:txBody>
      </p:sp>
      <p:sp>
        <p:nvSpPr>
          <p:cNvPr id="6" name="Content Placeholder 5"/>
          <p:cNvSpPr>
            <a:spLocks noGrp="1"/>
          </p:cNvSpPr>
          <p:nvPr>
            <p:ph sz="half" idx="2"/>
          </p:nvPr>
        </p:nvSpPr>
        <p:spPr/>
        <p:txBody>
          <a:bodyPr/>
          <a:lstStyle/>
          <a:p>
            <a:r>
              <a:rPr lang="en-US" dirty="0" smtClean="0"/>
              <a:t>The two participants are merely schizophrenic or delusional, but they remain the same respective persons despite the swapped psychology.</a:t>
            </a:r>
            <a:endParaRPr lang="en-US" sz="2600" dirty="0"/>
          </a:p>
          <a:p>
            <a:endParaRPr lang="en-US" dirty="0"/>
          </a:p>
        </p:txBody>
      </p:sp>
      <p:sp>
        <p:nvSpPr>
          <p:cNvPr id="7" name="Text Placeholder 6"/>
          <p:cNvSpPr>
            <a:spLocks noGrp="1"/>
          </p:cNvSpPr>
          <p:nvPr>
            <p:ph type="body" sz="quarter" idx="3"/>
          </p:nvPr>
        </p:nvSpPr>
        <p:spPr/>
        <p:txBody>
          <a:bodyPr/>
          <a:lstStyle/>
          <a:p>
            <a:pPr algn="ctr"/>
            <a:r>
              <a:rPr lang="en-US" dirty="0" smtClean="0"/>
              <a:t>PV</a:t>
            </a:r>
            <a:endParaRPr lang="en-US" dirty="0"/>
          </a:p>
        </p:txBody>
      </p:sp>
      <p:sp>
        <p:nvSpPr>
          <p:cNvPr id="8" name="Content Placeholder 7"/>
          <p:cNvSpPr>
            <a:spLocks noGrp="1"/>
          </p:cNvSpPr>
          <p:nvPr>
            <p:ph sz="quarter" idx="4"/>
          </p:nvPr>
        </p:nvSpPr>
        <p:spPr/>
        <p:txBody>
          <a:bodyPr>
            <a:normAutofit/>
          </a:bodyPr>
          <a:lstStyle/>
          <a:p>
            <a:r>
              <a:rPr lang="en-US" dirty="0" smtClean="0"/>
              <a:t>The transplanted brains would result in each individual taking on an entirely new body, but remain the same people in virtue of their continuous or connected psychology.</a:t>
            </a:r>
            <a:endParaRPr lang="en-US" dirty="0"/>
          </a:p>
        </p:txBody>
      </p:sp>
    </p:spTree>
    <p:extLst>
      <p:ext uri="{BB962C8B-B14F-4D97-AF65-F5344CB8AC3E}">
        <p14:creationId xmlns:p14="http://schemas.microsoft.com/office/powerpoint/2010/main" val="2637365579"/>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Multiple Personality Disorder</a:t>
            </a:r>
            <a:endParaRPr lang="en-US" dirty="0"/>
          </a:p>
        </p:txBody>
      </p:sp>
      <p:sp>
        <p:nvSpPr>
          <p:cNvPr id="9" name="Content Placeholder 8"/>
          <p:cNvSpPr>
            <a:spLocks noGrp="1"/>
          </p:cNvSpPr>
          <p:nvPr>
            <p:ph sz="half" idx="1"/>
          </p:nvPr>
        </p:nvSpPr>
        <p:spPr/>
        <p:txBody>
          <a:bodyPr>
            <a:normAutofit/>
          </a:bodyPr>
          <a:lstStyle/>
          <a:p>
            <a:r>
              <a:rPr lang="en-US" dirty="0" smtClean="0"/>
              <a:t>Suppose someone has two personalities. These personalities are aware of each other, but cannot communicate and are not present at the same time. Nonetheless, they share the same body. </a:t>
            </a:r>
            <a:endParaRPr lang="en-US" dirty="0"/>
          </a:p>
        </p:txBody>
      </p:sp>
      <p:pic>
        <p:nvPicPr>
          <p:cNvPr id="11" name="Content Placeholder 10" descr="irene.jpg"/>
          <p:cNvPicPr>
            <a:picLocks noGrp="1" noChangeAspect="1"/>
          </p:cNvPicPr>
          <p:nvPr>
            <p:ph sz="half" idx="2"/>
          </p:nvPr>
        </p:nvPicPr>
        <p:blipFill>
          <a:blip r:embed="rId2" cstate="print"/>
          <a:stretch>
            <a:fillRect/>
          </a:stretch>
        </p:blipFill>
        <p:spPr>
          <a:xfrm>
            <a:off x="7882075" y="2318523"/>
            <a:ext cx="2399242" cy="3598863"/>
          </a:xfrm>
        </p:spPr>
      </p:pic>
    </p:spTree>
    <p:extLst>
      <p:ext uri="{BB962C8B-B14F-4D97-AF65-F5344CB8AC3E}">
        <p14:creationId xmlns:p14="http://schemas.microsoft.com/office/powerpoint/2010/main" val="1095750592"/>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Dissociative Identity </a:t>
            </a:r>
            <a:r>
              <a:rPr lang="en-US" dirty="0" err="1" smtClean="0"/>
              <a:t>Dissorder</a:t>
            </a:r>
            <a:endParaRPr lang="en-US" dirty="0"/>
          </a:p>
        </p:txBody>
      </p:sp>
      <p:sp>
        <p:nvSpPr>
          <p:cNvPr id="5" name="Text Placeholder 4"/>
          <p:cNvSpPr>
            <a:spLocks noGrp="1"/>
          </p:cNvSpPr>
          <p:nvPr>
            <p:ph type="body" idx="1"/>
          </p:nvPr>
        </p:nvSpPr>
        <p:spPr>
          <a:xfrm>
            <a:off x="2133600" y="2085521"/>
            <a:ext cx="3145080" cy="693135"/>
          </a:xfrm>
        </p:spPr>
        <p:txBody>
          <a:bodyPr/>
          <a:lstStyle/>
          <a:p>
            <a:r>
              <a:rPr lang="en-US" dirty="0" smtClean="0"/>
              <a:t>OV</a:t>
            </a:r>
            <a:endParaRPr lang="en-US" dirty="0"/>
          </a:p>
        </p:txBody>
      </p:sp>
      <p:sp>
        <p:nvSpPr>
          <p:cNvPr id="6" name="Content Placeholder 5"/>
          <p:cNvSpPr>
            <a:spLocks noGrp="1"/>
          </p:cNvSpPr>
          <p:nvPr>
            <p:ph sz="half" idx="2"/>
          </p:nvPr>
        </p:nvSpPr>
        <p:spPr>
          <a:xfrm>
            <a:off x="2120205" y="3030010"/>
            <a:ext cx="3367045" cy="897485"/>
          </a:xfrm>
        </p:spPr>
        <p:txBody>
          <a:bodyPr>
            <a:normAutofit fontScale="92500"/>
          </a:bodyPr>
          <a:lstStyle/>
          <a:p>
            <a:r>
              <a:rPr lang="en-US" dirty="0" smtClean="0"/>
              <a:t>Same person with different personalities.</a:t>
            </a:r>
            <a:endParaRPr lang="en-US" dirty="0"/>
          </a:p>
        </p:txBody>
      </p:sp>
      <p:sp>
        <p:nvSpPr>
          <p:cNvPr id="7" name="Text Placeholder 6"/>
          <p:cNvSpPr>
            <a:spLocks noGrp="1"/>
          </p:cNvSpPr>
          <p:nvPr>
            <p:ph type="body" sz="quarter" idx="3"/>
          </p:nvPr>
        </p:nvSpPr>
        <p:spPr>
          <a:xfrm>
            <a:off x="5806647" y="2067181"/>
            <a:ext cx="3145527" cy="692076"/>
          </a:xfrm>
        </p:spPr>
        <p:txBody>
          <a:bodyPr/>
          <a:lstStyle/>
          <a:p>
            <a:r>
              <a:rPr lang="en-US" dirty="0" smtClean="0"/>
              <a:t>PV</a:t>
            </a:r>
            <a:endParaRPr lang="en-US" dirty="0"/>
          </a:p>
        </p:txBody>
      </p:sp>
      <p:sp>
        <p:nvSpPr>
          <p:cNvPr id="8" name="Content Placeholder 7"/>
          <p:cNvSpPr>
            <a:spLocks noGrp="1"/>
          </p:cNvSpPr>
          <p:nvPr>
            <p:ph sz="quarter" idx="4"/>
          </p:nvPr>
        </p:nvSpPr>
        <p:spPr>
          <a:xfrm>
            <a:off x="5585129" y="3030010"/>
            <a:ext cx="3367044" cy="897485"/>
          </a:xfrm>
        </p:spPr>
        <p:txBody>
          <a:bodyPr>
            <a:normAutofit fontScale="92500"/>
          </a:bodyPr>
          <a:lstStyle/>
          <a:p>
            <a:r>
              <a:rPr lang="en-US" dirty="0" smtClean="0"/>
              <a:t>Different persons sharing one organism.</a:t>
            </a:r>
          </a:p>
        </p:txBody>
      </p:sp>
      <p:pic>
        <p:nvPicPr>
          <p:cNvPr id="9" name="Picture 8" descr="two towers.jpg"/>
          <p:cNvPicPr>
            <a:picLocks noChangeAspect="1"/>
          </p:cNvPicPr>
          <p:nvPr/>
        </p:nvPicPr>
        <p:blipFill>
          <a:blip r:embed="rId2" cstate="print"/>
          <a:stretch>
            <a:fillRect/>
          </a:stretch>
        </p:blipFill>
        <p:spPr>
          <a:xfrm>
            <a:off x="2133600" y="3927495"/>
            <a:ext cx="7086600" cy="2435205"/>
          </a:xfrm>
          <a:prstGeom prst="rect">
            <a:avLst/>
          </a:prstGeom>
        </p:spPr>
      </p:pic>
    </p:spTree>
    <p:extLst>
      <p:ext uri="{BB962C8B-B14F-4D97-AF65-F5344CB8AC3E}">
        <p14:creationId xmlns:p14="http://schemas.microsoft.com/office/powerpoint/2010/main" val="2706504062"/>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Fission: One Brain Two Bodies</a:t>
            </a:r>
            <a:endParaRPr lang="en-US" dirty="0"/>
          </a:p>
        </p:txBody>
      </p:sp>
      <p:sp>
        <p:nvSpPr>
          <p:cNvPr id="8" name="Content Placeholder 7"/>
          <p:cNvSpPr>
            <a:spLocks noGrp="1"/>
          </p:cNvSpPr>
          <p:nvPr>
            <p:ph idx="1"/>
          </p:nvPr>
        </p:nvSpPr>
        <p:spPr/>
        <p:txBody>
          <a:bodyPr/>
          <a:lstStyle/>
          <a:p>
            <a:r>
              <a:rPr lang="en-US" dirty="0" smtClean="0"/>
              <a:t>Suppose Fred has brain surgery that splits his brain’s hemispheres into two separate pieces. Then one of the hemispheres is transplanted into another body. Which one is Fred? </a:t>
            </a:r>
            <a:endParaRPr lang="en-US" dirty="0"/>
          </a:p>
        </p:txBody>
      </p:sp>
      <p:pic>
        <p:nvPicPr>
          <p:cNvPr id="9" name="Picture 8" descr="ly4c1.png"/>
          <p:cNvPicPr>
            <a:picLocks noChangeAspect="1"/>
          </p:cNvPicPr>
          <p:nvPr/>
        </p:nvPicPr>
        <p:blipFill>
          <a:blip r:embed="rId2" cstate="print"/>
          <a:stretch>
            <a:fillRect/>
          </a:stretch>
        </p:blipFill>
        <p:spPr>
          <a:xfrm>
            <a:off x="3505200" y="3657600"/>
            <a:ext cx="5029200" cy="2667000"/>
          </a:xfrm>
          <a:prstGeom prst="rect">
            <a:avLst/>
          </a:prstGeom>
        </p:spPr>
      </p:pic>
    </p:spTree>
    <p:extLst>
      <p:ext uri="{BB962C8B-B14F-4D97-AF65-F5344CB8AC3E}">
        <p14:creationId xmlns:p14="http://schemas.microsoft.com/office/powerpoint/2010/main" val="626434666"/>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Brain Fission</a:t>
            </a:r>
            <a:endParaRPr lang="en-US" dirty="0"/>
          </a:p>
        </p:txBody>
      </p:sp>
      <p:sp>
        <p:nvSpPr>
          <p:cNvPr id="5" name="Text Placeholder 4"/>
          <p:cNvSpPr>
            <a:spLocks noGrp="1"/>
          </p:cNvSpPr>
          <p:nvPr>
            <p:ph type="body" idx="1"/>
          </p:nvPr>
        </p:nvSpPr>
        <p:spPr/>
        <p:txBody>
          <a:bodyPr/>
          <a:lstStyle/>
          <a:p>
            <a:pPr algn="ctr"/>
            <a:r>
              <a:rPr lang="en-US" dirty="0" smtClean="0"/>
              <a:t>OV</a:t>
            </a:r>
            <a:endParaRPr lang="en-US" dirty="0"/>
          </a:p>
        </p:txBody>
      </p:sp>
      <p:sp>
        <p:nvSpPr>
          <p:cNvPr id="6" name="Content Placeholder 5"/>
          <p:cNvSpPr>
            <a:spLocks noGrp="1"/>
          </p:cNvSpPr>
          <p:nvPr>
            <p:ph sz="half" idx="2"/>
          </p:nvPr>
        </p:nvSpPr>
        <p:spPr/>
        <p:txBody>
          <a:bodyPr>
            <a:normAutofit/>
          </a:bodyPr>
          <a:lstStyle/>
          <a:p>
            <a:r>
              <a:rPr lang="en-US" dirty="0" smtClean="0"/>
              <a:t>Two different people sharing the same psychological past up to the point of division—prior to which they were both Fred in virtue of the being one organism but now they’re different people. </a:t>
            </a:r>
            <a:endParaRPr lang="en-US" dirty="0"/>
          </a:p>
        </p:txBody>
      </p:sp>
      <p:sp>
        <p:nvSpPr>
          <p:cNvPr id="7" name="Text Placeholder 6"/>
          <p:cNvSpPr>
            <a:spLocks noGrp="1"/>
          </p:cNvSpPr>
          <p:nvPr>
            <p:ph type="body" sz="quarter" idx="3"/>
          </p:nvPr>
        </p:nvSpPr>
        <p:spPr>
          <a:xfrm>
            <a:off x="6019800" y="2337932"/>
            <a:ext cx="4474028" cy="692076"/>
          </a:xfrm>
        </p:spPr>
        <p:txBody>
          <a:bodyPr/>
          <a:lstStyle/>
          <a:p>
            <a:pPr algn="ctr"/>
            <a:r>
              <a:rPr lang="en-US" dirty="0" smtClean="0"/>
              <a:t>PV</a:t>
            </a:r>
            <a:endParaRPr lang="en-US" dirty="0"/>
          </a:p>
        </p:txBody>
      </p:sp>
      <p:sp>
        <p:nvSpPr>
          <p:cNvPr id="8" name="Content Placeholder 7"/>
          <p:cNvSpPr>
            <a:spLocks noGrp="1"/>
          </p:cNvSpPr>
          <p:nvPr>
            <p:ph sz="quarter" idx="4"/>
          </p:nvPr>
        </p:nvSpPr>
        <p:spPr>
          <a:xfrm>
            <a:off x="5793769" y="3031067"/>
            <a:ext cx="4700059" cy="2906179"/>
          </a:xfrm>
        </p:spPr>
        <p:txBody>
          <a:bodyPr>
            <a:normAutofit/>
          </a:bodyPr>
          <a:lstStyle/>
          <a:p>
            <a:r>
              <a:rPr lang="en-US" dirty="0" smtClean="0"/>
              <a:t>They were both Fred up to the point of division in virtue of their shared psychology at the time; the point at which their respective psychologies diverged they became new persons. </a:t>
            </a:r>
            <a:endParaRPr lang="en-US" dirty="0"/>
          </a:p>
        </p:txBody>
      </p:sp>
    </p:spTree>
    <p:extLst>
      <p:ext uri="{BB962C8B-B14F-4D97-AF65-F5344CB8AC3E}">
        <p14:creationId xmlns:p14="http://schemas.microsoft.com/office/powerpoint/2010/main" val="413670819"/>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Derek Parfit (1942 – 2017)</a:t>
            </a:r>
            <a:endParaRPr lang="en-US" dirty="0"/>
          </a:p>
        </p:txBody>
      </p:sp>
      <p:sp>
        <p:nvSpPr>
          <p:cNvPr id="7" name="Content Placeholder 6"/>
          <p:cNvSpPr>
            <a:spLocks noGrp="1"/>
          </p:cNvSpPr>
          <p:nvPr>
            <p:ph sz="half" idx="1"/>
          </p:nvPr>
        </p:nvSpPr>
        <p:spPr/>
        <p:txBody>
          <a:bodyPr>
            <a:normAutofit fontScale="92500" lnSpcReduction="20000"/>
          </a:bodyPr>
          <a:lstStyle/>
          <a:p>
            <a:r>
              <a:rPr lang="en-US" smtClean="0"/>
              <a:t>British Philosopher </a:t>
            </a:r>
          </a:p>
          <a:p>
            <a:r>
              <a:rPr lang="en-US" smtClean="0"/>
              <a:t>Focused on personal identity, ethics, metaphysics, and epistemology</a:t>
            </a:r>
          </a:p>
          <a:p>
            <a:r>
              <a:rPr lang="en-US" smtClean="0"/>
              <a:t>Parfit argues that in all of the above cases, the thing that is triggering our intuitions one way or the other isn’t personal identity—i.e. whether or not I exist or cease to exist in the above cases. Rather, whether or not it matters to me in the above cases. </a:t>
            </a:r>
          </a:p>
          <a:p>
            <a:endParaRPr lang="en-US" dirty="0"/>
          </a:p>
        </p:txBody>
      </p:sp>
      <p:pic>
        <p:nvPicPr>
          <p:cNvPr id="9" name="Content Placeholder 8" descr="parfit.jpg"/>
          <p:cNvPicPr>
            <a:picLocks noGrp="1" noChangeAspect="1"/>
          </p:cNvPicPr>
          <p:nvPr>
            <p:ph sz="half" idx="2"/>
          </p:nvPr>
        </p:nvPicPr>
        <p:blipFill>
          <a:blip r:embed="rId2" cstate="print"/>
          <a:stretch>
            <a:fillRect/>
          </a:stretch>
        </p:blipFill>
        <p:spPr>
          <a:xfrm>
            <a:off x="6934200" y="2365572"/>
            <a:ext cx="3048000" cy="3061607"/>
          </a:xfrm>
        </p:spPr>
      </p:pic>
    </p:spTree>
    <p:extLst>
      <p:ext uri="{BB962C8B-B14F-4D97-AF65-F5344CB8AC3E}">
        <p14:creationId xmlns:p14="http://schemas.microsoft.com/office/powerpoint/2010/main" val="88126332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Unimportance of Divided Psychology</a:t>
            </a:r>
            <a:endParaRPr lang="en-US" dirty="0"/>
          </a:p>
        </p:txBody>
      </p:sp>
      <p:sp>
        <p:nvSpPr>
          <p:cNvPr id="4" name="Content Placeholder 3"/>
          <p:cNvSpPr>
            <a:spLocks noGrp="1"/>
          </p:cNvSpPr>
          <p:nvPr>
            <p:ph sz="half" idx="1"/>
          </p:nvPr>
        </p:nvSpPr>
        <p:spPr/>
        <p:txBody>
          <a:bodyPr>
            <a:normAutofit/>
          </a:bodyPr>
          <a:lstStyle/>
          <a:p>
            <a:r>
              <a:rPr lang="en-US" smtClean="0"/>
              <a:t>If two people come out after a split brain operation both cannot be me, but this shouldn’t matter to me because nothing is missing from a case where I simply lose half a hemisphere.</a:t>
            </a:r>
          </a:p>
          <a:p>
            <a:endParaRPr lang="en-US"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48400" y="2785307"/>
            <a:ext cx="3360738" cy="2702449"/>
          </a:xfrm>
        </p:spPr>
      </p:pic>
    </p:spTree>
    <p:extLst>
      <p:ext uri="{BB962C8B-B14F-4D97-AF65-F5344CB8AC3E}">
        <p14:creationId xmlns:p14="http://schemas.microsoft.com/office/powerpoint/2010/main" val="2258025338"/>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Unimportance of Body </a:t>
            </a:r>
            <a:r>
              <a:rPr lang="en-US" dirty="0"/>
              <a:t>Swapping</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Regardless of who the person would be afterwards, in a case of life or death brain swap, the resulting person would still believe that were the same person now as they were prior to the brain swap.</a:t>
            </a:r>
          </a:p>
          <a:p>
            <a:r>
              <a:rPr lang="en-US" dirty="0" smtClean="0"/>
              <a:t>The PV would agree with this, but for different reasons—they’d agree because they think that person just is the same person. The OV would disagree. </a:t>
            </a:r>
            <a:r>
              <a:rPr lang="en-US" dirty="0" err="1" smtClean="0"/>
              <a:t>Parfit</a:t>
            </a:r>
            <a:r>
              <a:rPr lang="en-US" dirty="0" smtClean="0"/>
              <a:t> says: doesn’t matter, just so long as P1 at t1 believes she is the same person at t2. What matters is the outcome, not the identity.</a:t>
            </a:r>
          </a:p>
          <a:p>
            <a:endParaRPr lang="en-US" dirty="0"/>
          </a:p>
        </p:txBody>
      </p:sp>
    </p:spTree>
    <p:extLst>
      <p:ext uri="{BB962C8B-B14F-4D97-AF65-F5344CB8AC3E}">
        <p14:creationId xmlns:p14="http://schemas.microsoft.com/office/powerpoint/2010/main" val="2675350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716833"/>
            <a:ext cx="7734734" cy="1080937"/>
          </a:xfrm>
        </p:spPr>
        <p:txBody>
          <a:bodyPr>
            <a:normAutofit/>
          </a:bodyPr>
          <a:lstStyle/>
          <a:p>
            <a:r>
              <a:rPr lang="en-US" dirty="0" smtClean="0"/>
              <a:t>A Warm Up – Identity Over Time</a:t>
            </a:r>
            <a:endParaRPr lang="en-US" dirty="0"/>
          </a:p>
        </p:txBody>
      </p:sp>
      <p:sp>
        <p:nvSpPr>
          <p:cNvPr id="9" name="Text Placeholder 8"/>
          <p:cNvSpPr>
            <a:spLocks noGrp="1"/>
          </p:cNvSpPr>
          <p:nvPr>
            <p:ph type="body" idx="1"/>
          </p:nvPr>
        </p:nvSpPr>
        <p:spPr>
          <a:xfrm>
            <a:off x="1143000" y="1165940"/>
            <a:ext cx="7620000" cy="715355"/>
          </a:xfrm>
        </p:spPr>
        <p:txBody>
          <a:bodyPr>
            <a:normAutofit/>
          </a:bodyPr>
          <a:lstStyle/>
          <a:p>
            <a:r>
              <a:rPr lang="en-US" dirty="0"/>
              <a:t>A Classical Example: The Ship of Theseus</a:t>
            </a:r>
          </a:p>
        </p:txBody>
      </p:sp>
      <p:sp>
        <p:nvSpPr>
          <p:cNvPr id="5" name="Content Placeholder 4"/>
          <p:cNvSpPr>
            <a:spLocks noGrp="1"/>
          </p:cNvSpPr>
          <p:nvPr>
            <p:ph sz="half" idx="2"/>
          </p:nvPr>
        </p:nvSpPr>
        <p:spPr>
          <a:xfrm>
            <a:off x="1752600" y="4343400"/>
            <a:ext cx="4572000" cy="2057400"/>
          </a:xfrm>
        </p:spPr>
        <p:txBody>
          <a:bodyPr>
            <a:normAutofit fontScale="85000" lnSpcReduction="20000"/>
          </a:bodyPr>
          <a:lstStyle/>
          <a:p>
            <a:pPr marL="365760" indent="-365760">
              <a:buFont typeface="+mj-lt"/>
              <a:buAutoNum type="arabicPeriod"/>
            </a:pPr>
            <a:r>
              <a:rPr lang="en-US" dirty="0" smtClean="0"/>
              <a:t>If a changing thing really changes, there can't literally be one and the same thing before and after the change.</a:t>
            </a:r>
          </a:p>
          <a:p>
            <a:pPr marL="365760" indent="-365760">
              <a:spcBef>
                <a:spcPts val="1200"/>
              </a:spcBef>
              <a:buFont typeface="+mj-lt"/>
              <a:buAutoNum type="arabicPeriod"/>
            </a:pPr>
            <a:r>
              <a:rPr lang="en-US" dirty="0" smtClean="0"/>
              <a:t>However, if there isn't literally one and the same thing before and after the change, then no thing has really undergone any change.</a:t>
            </a:r>
          </a:p>
        </p:txBody>
      </p:sp>
      <p:pic>
        <p:nvPicPr>
          <p:cNvPr id="7" name="Content Placeholder 6" descr="ship.jpg"/>
          <p:cNvPicPr>
            <a:picLocks noGrp="1" noChangeAspect="1"/>
          </p:cNvPicPr>
          <p:nvPr>
            <p:ph sz="quarter" idx="4"/>
          </p:nvPr>
        </p:nvPicPr>
        <p:blipFill>
          <a:blip r:embed="rId2" cstate="print"/>
          <a:stretch>
            <a:fillRect/>
          </a:stretch>
        </p:blipFill>
        <p:spPr>
          <a:xfrm>
            <a:off x="7696200" y="2650177"/>
            <a:ext cx="3086100" cy="3295327"/>
          </a:xfrm>
        </p:spPr>
      </p:pic>
      <p:sp>
        <p:nvSpPr>
          <p:cNvPr id="11" name="Content Placeholder 4"/>
          <p:cNvSpPr txBox="1">
            <a:spLocks/>
          </p:cNvSpPr>
          <p:nvPr/>
        </p:nvSpPr>
        <p:spPr>
          <a:xfrm>
            <a:off x="1143000" y="2095500"/>
            <a:ext cx="4267200" cy="1943100"/>
          </a:xfrm>
          <a:prstGeom prst="rect">
            <a:avLst/>
          </a:prstGeom>
        </p:spPr>
        <p:txBody>
          <a:bodyPr vert="horz" lIns="54864" tIns="91440" rtlCol="0">
            <a:noAutofit/>
          </a:bodyPr>
          <a:lstStyle/>
          <a:p>
            <a:pPr>
              <a:buClr>
                <a:schemeClr val="accent1"/>
              </a:buClr>
              <a:buSzPct val="80000"/>
              <a:defRPr/>
            </a:pPr>
            <a:r>
              <a:rPr lang="en-US" dirty="0"/>
              <a:t>Imagine the flagship of a nation’s navy—call it SOT. SOT has been damaged and fixed so many times that all of its wood, metal, and sails have been incrementally replaced. Is this ship still SOT, or is it a different ship</a:t>
            </a:r>
            <a:r>
              <a:rPr lang="en-US" dirty="0" smtClean="0"/>
              <a:t>?</a:t>
            </a:r>
          </a:p>
          <a:p>
            <a:pPr>
              <a:spcBef>
                <a:spcPts val="600"/>
              </a:spcBef>
              <a:buClr>
                <a:schemeClr val="accent1"/>
              </a:buClr>
              <a:buSzPct val="80000"/>
              <a:defRPr/>
            </a:pPr>
            <a:r>
              <a:rPr lang="en-US" dirty="0" smtClean="0"/>
              <a:t>The </a:t>
            </a:r>
            <a:r>
              <a:rPr lang="en-US" dirty="0"/>
              <a:t>Conundrum:</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What matters?</a:t>
            </a:r>
            <a:endParaRPr lang="en-US" dirty="0"/>
          </a:p>
        </p:txBody>
      </p:sp>
      <p:sp>
        <p:nvSpPr>
          <p:cNvPr id="8" name="Content Placeholder 7"/>
          <p:cNvSpPr>
            <a:spLocks noGrp="1"/>
          </p:cNvSpPr>
          <p:nvPr>
            <p:ph idx="1"/>
          </p:nvPr>
        </p:nvSpPr>
        <p:spPr/>
        <p:txBody>
          <a:bodyPr>
            <a:normAutofit/>
          </a:bodyPr>
          <a:lstStyle/>
          <a:p>
            <a:r>
              <a:rPr lang="en-US" dirty="0" smtClean="0"/>
              <a:t>“We should revise our view about identity over time. What matters isn’t that there will be someone alive who will be me. It is rather that there will be at least one living person who will be psychologically continuous with me as I am now, and/or who has enough of my brain. When there is one such person, s/he can be described as me. When there will be two such people, we cannot claim that each will be me.” </a:t>
            </a:r>
          </a:p>
          <a:p>
            <a:r>
              <a:rPr lang="en-US" dirty="0" smtClean="0"/>
              <a:t>What matters is that whatever persists through time has the right relation between some conscious person in the future and myself. But it doesn’t need to be me to matter. </a:t>
            </a:r>
            <a:endParaRPr lang="en-US" dirty="0"/>
          </a:p>
        </p:txBody>
      </p:sp>
    </p:spTree>
    <p:extLst>
      <p:ext uri="{BB962C8B-B14F-4D97-AF65-F5344CB8AC3E}">
        <p14:creationId xmlns:p14="http://schemas.microsoft.com/office/powerpoint/2010/main" val="2789378826"/>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yl.jpg"/>
          <p:cNvPicPr>
            <a:picLocks noChangeAspect="1"/>
          </p:cNvPicPr>
          <p:nvPr/>
        </p:nvPicPr>
        <p:blipFill>
          <a:blip r:embed="rId2" cstate="print"/>
          <a:stretch>
            <a:fillRect/>
          </a:stretch>
        </p:blipFill>
        <p:spPr>
          <a:xfrm>
            <a:off x="2133600" y="609600"/>
            <a:ext cx="7924800" cy="5715000"/>
          </a:xfrm>
          <a:prstGeom prst="rect">
            <a:avLst/>
          </a:prstGeom>
        </p:spPr>
      </p:pic>
    </p:spTree>
    <p:extLst>
      <p:ext uri="{BB962C8B-B14F-4D97-AF65-F5344CB8AC3E}">
        <p14:creationId xmlns:p14="http://schemas.microsoft.com/office/powerpoint/2010/main" val="61155384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t>Personal Identity</a:t>
            </a:r>
            <a:endParaRPr lang="en-US" dirty="0"/>
          </a:p>
        </p:txBody>
      </p:sp>
      <p:sp>
        <p:nvSpPr>
          <p:cNvPr id="8" name="Content Placeholder 7"/>
          <p:cNvSpPr>
            <a:spLocks noGrp="1"/>
          </p:cNvSpPr>
          <p:nvPr>
            <p:ph sz="half" idx="1"/>
          </p:nvPr>
        </p:nvSpPr>
        <p:spPr>
          <a:xfrm>
            <a:off x="2048685" y="2057400"/>
            <a:ext cx="7772400" cy="1752600"/>
          </a:xfrm>
        </p:spPr>
        <p:txBody>
          <a:bodyPr/>
          <a:lstStyle/>
          <a:p>
            <a:r>
              <a:rPr lang="en-US" dirty="0" smtClean="0"/>
              <a:t>This is a more focused question on the identity problem.</a:t>
            </a:r>
          </a:p>
          <a:p>
            <a:r>
              <a:rPr lang="en-US" dirty="0" smtClean="0"/>
              <a:t>What makes me the same me over the course of a lifetime? </a:t>
            </a:r>
            <a:endParaRPr lang="en-US" dirty="0"/>
          </a:p>
        </p:txBody>
      </p:sp>
      <p:pic>
        <p:nvPicPr>
          <p:cNvPr id="12" name="Picture 11" descr="young d.jpg"/>
          <p:cNvPicPr>
            <a:picLocks noChangeAspect="1"/>
          </p:cNvPicPr>
          <p:nvPr/>
        </p:nvPicPr>
        <p:blipFill>
          <a:blip r:embed="rId2" cstate="print"/>
          <a:stretch>
            <a:fillRect/>
          </a:stretch>
        </p:blipFill>
        <p:spPr>
          <a:xfrm>
            <a:off x="2133600" y="3657600"/>
            <a:ext cx="1905000" cy="2857500"/>
          </a:xfrm>
          <a:prstGeom prst="rect">
            <a:avLst/>
          </a:prstGeom>
        </p:spPr>
      </p:pic>
      <p:pic>
        <p:nvPicPr>
          <p:cNvPr id="14" name="Picture 13" descr="meolder.jpg"/>
          <p:cNvPicPr>
            <a:picLocks noChangeAspect="1"/>
          </p:cNvPicPr>
          <p:nvPr/>
        </p:nvPicPr>
        <p:blipFill>
          <a:blip r:embed="rId3" cstate="print"/>
          <a:stretch>
            <a:fillRect/>
          </a:stretch>
        </p:blipFill>
        <p:spPr>
          <a:xfrm>
            <a:off x="5715000" y="3657600"/>
            <a:ext cx="2590800" cy="2895600"/>
          </a:xfrm>
          <a:prstGeom prst="rect">
            <a:avLst/>
          </a:prstGeom>
        </p:spPr>
      </p:pic>
      <p:pic>
        <p:nvPicPr>
          <p:cNvPr id="13" name="Picture 12" descr="me.jpg"/>
          <p:cNvPicPr>
            <a:picLocks noChangeAspect="1"/>
          </p:cNvPicPr>
          <p:nvPr/>
        </p:nvPicPr>
        <p:blipFill>
          <a:blip r:embed="rId4" cstate="print"/>
          <a:stretch>
            <a:fillRect/>
          </a:stretch>
        </p:blipFill>
        <p:spPr>
          <a:xfrm>
            <a:off x="4038601" y="3657600"/>
            <a:ext cx="1896285" cy="2895600"/>
          </a:xfrm>
          <a:prstGeom prst="rect">
            <a:avLst/>
          </a:prstGeom>
        </p:spPr>
      </p:pic>
      <p:pic>
        <p:nvPicPr>
          <p:cNvPr id="15" name="Picture 14" descr="older.jpg"/>
          <p:cNvPicPr>
            <a:picLocks noChangeAspect="1"/>
          </p:cNvPicPr>
          <p:nvPr/>
        </p:nvPicPr>
        <p:blipFill>
          <a:blip r:embed="rId5" cstate="print"/>
          <a:stretch>
            <a:fillRect/>
          </a:stretch>
        </p:blipFill>
        <p:spPr>
          <a:xfrm>
            <a:off x="8128162" y="3657600"/>
            <a:ext cx="2168989" cy="289560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heckerboard(across)">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checkerboard(across)">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checkerboard(across)">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Personal Identity</a:t>
            </a:r>
            <a:endParaRPr lang="en-US" dirty="0"/>
          </a:p>
        </p:txBody>
      </p:sp>
      <p:sp>
        <p:nvSpPr>
          <p:cNvPr id="6" name="Content Placeholder 5"/>
          <p:cNvSpPr>
            <a:spLocks noGrp="1"/>
          </p:cNvSpPr>
          <p:nvPr>
            <p:ph idx="1"/>
          </p:nvPr>
        </p:nvSpPr>
        <p:spPr/>
        <p:txBody>
          <a:bodyPr>
            <a:normAutofit/>
          </a:bodyPr>
          <a:lstStyle/>
          <a:p>
            <a:pPr marL="0" lvl="0" indent="0">
              <a:spcAft>
                <a:spcPts val="600"/>
              </a:spcAft>
              <a:buNone/>
            </a:pPr>
            <a:r>
              <a:rPr lang="en-US" b="1" i="1" dirty="0" smtClean="0"/>
              <a:t>Identity</a:t>
            </a:r>
            <a:r>
              <a:rPr lang="en-US" dirty="0" smtClean="0"/>
              <a:t> is the relationship that facilitates the existence of x at one time continuing to </a:t>
            </a:r>
            <a:r>
              <a:rPr lang="en-US" dirty="0" err="1" smtClean="0"/>
              <a:t>x’s</a:t>
            </a:r>
            <a:r>
              <a:rPr lang="en-US" dirty="0" smtClean="0"/>
              <a:t> existence at another time.</a:t>
            </a:r>
          </a:p>
          <a:p>
            <a:pPr marL="0" lvl="0" indent="0">
              <a:spcAft>
                <a:spcPts val="600"/>
              </a:spcAft>
              <a:buNone/>
            </a:pPr>
            <a:r>
              <a:rPr lang="en-US" b="1" i="1" dirty="0" smtClean="0"/>
              <a:t>Personhood</a:t>
            </a:r>
            <a:r>
              <a:rPr lang="en-US" dirty="0" smtClean="0"/>
              <a:t> cannot be divided, or consist of parts.</a:t>
            </a:r>
          </a:p>
          <a:p>
            <a:pPr>
              <a:spcAft>
                <a:spcPts val="600"/>
              </a:spcAft>
            </a:pPr>
            <a:r>
              <a:rPr lang="en-US" b="1" i="1" dirty="0" smtClean="0"/>
              <a:t>Personal identity</a:t>
            </a:r>
            <a:r>
              <a:rPr lang="en-US" dirty="0" smtClean="0"/>
              <a:t>, then, implies the continued existence of that indivisible thing which I call myself. </a:t>
            </a:r>
          </a:p>
          <a:p>
            <a:pPr lvl="1">
              <a:spcAft>
                <a:spcPts val="600"/>
              </a:spcAft>
            </a:pPr>
            <a:r>
              <a:rPr lang="en-US" dirty="0" smtClean="0"/>
              <a:t>Personal identity is neither action, nor thoughts, nor feelings; personal identity is all of these things in successive existence in myself. </a:t>
            </a: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ctr">
            <a:normAutofit/>
          </a:bodyPr>
          <a:lstStyle/>
          <a:p>
            <a:pPr algn="ctr"/>
            <a:r>
              <a:rPr lang="en-US" dirty="0"/>
              <a:t>What are the necessary and sufficient conditions for one to persist? </a:t>
            </a:r>
          </a:p>
        </p:txBody>
      </p:sp>
      <p:sp>
        <p:nvSpPr>
          <p:cNvPr id="8" name="Text Placeholder 7"/>
          <p:cNvSpPr>
            <a:spLocks noGrp="1"/>
          </p:cNvSpPr>
          <p:nvPr>
            <p:ph type="body" idx="1"/>
          </p:nvPr>
        </p:nvSpPr>
        <p:spPr/>
        <p:txBody>
          <a:bodyPr>
            <a:noAutofit/>
          </a:bodyPr>
          <a:lstStyle/>
          <a:p>
            <a:pPr algn="ctr"/>
            <a:r>
              <a:rPr lang="en-US" sz="2800" dirty="0"/>
              <a:t>Two views</a:t>
            </a:r>
          </a:p>
        </p:txBody>
      </p:sp>
      <p:sp>
        <p:nvSpPr>
          <p:cNvPr id="9" name="Text Placeholder 7"/>
          <p:cNvSpPr txBox="1">
            <a:spLocks/>
          </p:cNvSpPr>
          <p:nvPr/>
        </p:nvSpPr>
        <p:spPr>
          <a:xfrm>
            <a:off x="2057400" y="2209800"/>
            <a:ext cx="3505200" cy="838200"/>
          </a:xfrm>
          <a:prstGeom prst="rect">
            <a:avLst/>
          </a:prstGeom>
          <a:solidFill>
            <a:schemeClr val="accent1">
              <a:lumMod val="60000"/>
              <a:lumOff val="40000"/>
            </a:schemeClr>
          </a:solidFill>
          <a:ln>
            <a:solidFill>
              <a:schemeClr val="bg1"/>
            </a:solidFill>
          </a:ln>
        </p:spPr>
        <p:txBody>
          <a:bodyPr vert="horz" lIns="146304" tIns="0" rIns="45720" bIns="0" rtlCol="0" anchor="ctr">
            <a:noAutofit/>
          </a:bodyPr>
          <a:lstStyle/>
          <a:p>
            <a:pPr algn="ctr">
              <a:buClr>
                <a:schemeClr val="accent1"/>
              </a:buClr>
              <a:buSzPct val="80000"/>
              <a:defRPr/>
            </a:pPr>
            <a:r>
              <a:rPr lang="en-US" sz="2000" dirty="0">
                <a:solidFill>
                  <a:schemeClr val="bg1"/>
                </a:solidFill>
              </a:rPr>
              <a:t>Psychological </a:t>
            </a:r>
            <a:r>
              <a:rPr lang="en-US" sz="2000" dirty="0" smtClean="0">
                <a:solidFill>
                  <a:schemeClr val="bg1"/>
                </a:solidFill>
              </a:rPr>
              <a:t>Continuity:</a:t>
            </a:r>
          </a:p>
          <a:p>
            <a:pPr algn="ctr">
              <a:buClr>
                <a:schemeClr val="accent1"/>
              </a:buClr>
              <a:buSzPct val="80000"/>
              <a:defRPr/>
            </a:pPr>
            <a:r>
              <a:rPr lang="en-US" sz="2000" dirty="0" smtClean="0">
                <a:solidFill>
                  <a:schemeClr val="bg1"/>
                </a:solidFill>
              </a:rPr>
              <a:t>Memory theory</a:t>
            </a:r>
          </a:p>
        </p:txBody>
      </p:sp>
      <p:sp>
        <p:nvSpPr>
          <p:cNvPr id="10" name="Content Placeholder 8"/>
          <p:cNvSpPr txBox="1">
            <a:spLocks/>
          </p:cNvSpPr>
          <p:nvPr/>
        </p:nvSpPr>
        <p:spPr>
          <a:xfrm>
            <a:off x="2057400" y="3124200"/>
            <a:ext cx="3505200" cy="3200400"/>
          </a:xfrm>
          <a:prstGeom prst="rect">
            <a:avLst/>
          </a:prstGeom>
          <a:solidFill>
            <a:schemeClr val="accent1">
              <a:lumMod val="60000"/>
              <a:lumOff val="40000"/>
            </a:schemeClr>
          </a:solidFill>
          <a:ln>
            <a:solidFill>
              <a:schemeClr val="bg1"/>
            </a:solidFill>
          </a:ln>
        </p:spPr>
        <p:txBody>
          <a:bodyPr anchor="ctr">
            <a:normAutofit fontScale="85000" lnSpcReduction="20000"/>
          </a:bodyPr>
          <a:lstStyle/>
          <a:p>
            <a:pPr marL="91440" algn="ctr">
              <a:buClr>
                <a:schemeClr val="accent1"/>
              </a:buClr>
              <a:buSzPct val="80000"/>
              <a:defRPr/>
            </a:pPr>
            <a:r>
              <a:rPr lang="en-US" sz="3200" dirty="0">
                <a:solidFill>
                  <a:schemeClr val="bg1"/>
                </a:solidFill>
              </a:rPr>
              <a:t>Minimally, you are your consciousness. A psychological relation through time is either necessary or sufficient or both for personal identity through time. </a:t>
            </a:r>
          </a:p>
        </p:txBody>
      </p:sp>
      <p:sp>
        <p:nvSpPr>
          <p:cNvPr id="11" name="Text Placeholder 7"/>
          <p:cNvSpPr txBox="1">
            <a:spLocks/>
          </p:cNvSpPr>
          <p:nvPr/>
        </p:nvSpPr>
        <p:spPr>
          <a:xfrm>
            <a:off x="6400800" y="2208245"/>
            <a:ext cx="3429000" cy="838200"/>
          </a:xfrm>
          <a:prstGeom prst="rect">
            <a:avLst/>
          </a:prstGeom>
          <a:solidFill>
            <a:srgbClr val="92D050"/>
          </a:solidFill>
          <a:ln>
            <a:solidFill>
              <a:schemeClr val="bg1"/>
            </a:solidFill>
          </a:ln>
        </p:spPr>
        <p:txBody>
          <a:bodyPr vert="horz" lIns="146304" tIns="0" rIns="45720" bIns="0" rtlCol="0" anchor="ctr">
            <a:noAutofit/>
          </a:bodyPr>
          <a:lstStyle/>
          <a:p>
            <a:pPr algn="ctr">
              <a:buClr>
                <a:schemeClr val="accent1"/>
              </a:buClr>
              <a:buSzPct val="80000"/>
              <a:defRPr/>
            </a:pPr>
            <a:r>
              <a:rPr lang="en-US" sz="2400" dirty="0" smtClean="0">
                <a:solidFill>
                  <a:schemeClr val="bg1"/>
                </a:solidFill>
              </a:rPr>
              <a:t>Brute-Physical:</a:t>
            </a:r>
          </a:p>
          <a:p>
            <a:pPr algn="ctr">
              <a:buClr>
                <a:schemeClr val="accent1"/>
              </a:buClr>
              <a:buSzPct val="80000"/>
              <a:defRPr/>
            </a:pPr>
            <a:r>
              <a:rPr lang="en-US" sz="2400" dirty="0" smtClean="0">
                <a:solidFill>
                  <a:schemeClr val="bg1"/>
                </a:solidFill>
              </a:rPr>
              <a:t>Animalism </a:t>
            </a:r>
            <a:endParaRPr lang="en-US" sz="2400" dirty="0">
              <a:solidFill>
                <a:schemeClr val="bg1"/>
              </a:solidFill>
            </a:endParaRPr>
          </a:p>
        </p:txBody>
      </p:sp>
      <p:sp>
        <p:nvSpPr>
          <p:cNvPr id="13" name="Content Placeholder 8"/>
          <p:cNvSpPr txBox="1">
            <a:spLocks/>
          </p:cNvSpPr>
          <p:nvPr/>
        </p:nvSpPr>
        <p:spPr>
          <a:xfrm>
            <a:off x="6400800" y="3124200"/>
            <a:ext cx="3429000" cy="3200400"/>
          </a:xfrm>
          <a:prstGeom prst="rect">
            <a:avLst/>
          </a:prstGeom>
          <a:solidFill>
            <a:srgbClr val="92D050"/>
          </a:solidFill>
          <a:ln>
            <a:solidFill>
              <a:schemeClr val="bg1"/>
            </a:solidFill>
          </a:ln>
        </p:spPr>
        <p:txBody>
          <a:bodyPr anchor="ctr">
            <a:normAutofit fontScale="77500" lnSpcReduction="20000"/>
          </a:bodyPr>
          <a:lstStyle/>
          <a:p>
            <a:pPr marL="91440" algn="ctr">
              <a:buClr>
                <a:schemeClr val="accent1"/>
              </a:buClr>
              <a:buSzPct val="80000"/>
              <a:defRPr/>
            </a:pPr>
            <a:r>
              <a:rPr lang="en-US" sz="3200" dirty="0">
                <a:solidFill>
                  <a:schemeClr val="bg1"/>
                </a:solidFill>
              </a:rPr>
              <a:t>You are your nothing more than your body. Whatever physical stuff you’re made of is what and who you are. There is no necessary psychological continuity.</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3200" dirty="0"/>
              <a:t>John Locke’s Psychological Continuity Theory of Personal Identity</a:t>
            </a:r>
          </a:p>
        </p:txBody>
      </p:sp>
      <p:sp>
        <p:nvSpPr>
          <p:cNvPr id="5" name="Content Placeholder 4"/>
          <p:cNvSpPr>
            <a:spLocks noGrp="1"/>
          </p:cNvSpPr>
          <p:nvPr>
            <p:ph sz="half" idx="1"/>
          </p:nvPr>
        </p:nvSpPr>
        <p:spPr/>
        <p:txBody>
          <a:bodyPr>
            <a:normAutofit fontScale="92500" lnSpcReduction="10000"/>
          </a:bodyPr>
          <a:lstStyle/>
          <a:p>
            <a:r>
              <a:rPr lang="en-US" dirty="0" smtClean="0"/>
              <a:t>Locke suggests that in order to answer the question of personal identity, we need an account of the person. </a:t>
            </a:r>
          </a:p>
          <a:p>
            <a:pPr lvl="1"/>
            <a:r>
              <a:rPr lang="en-US" dirty="0" smtClean="0"/>
              <a:t>His response: </a:t>
            </a:r>
            <a:r>
              <a:rPr lang="en-US" i="1" dirty="0" smtClean="0">
                <a:effectLst>
                  <a:outerShdw blurRad="38100" dist="38100" dir="2700000" algn="tl">
                    <a:srgbClr val="000000">
                      <a:alpha val="43137"/>
                    </a:srgbClr>
                  </a:outerShdw>
                </a:effectLst>
              </a:rPr>
              <a:t>A person is an intelligent being that can reason, reflect, and self-reflect on itself as itself across space and time—all of this is what we’d call consciousness.</a:t>
            </a:r>
          </a:p>
          <a:p>
            <a:r>
              <a:rPr lang="en-US" b="1" dirty="0" smtClean="0"/>
              <a:t>In consciousness alone is personal identity found. </a:t>
            </a:r>
          </a:p>
        </p:txBody>
      </p:sp>
      <p:sp>
        <p:nvSpPr>
          <p:cNvPr id="2" name="Content Placeholder 1"/>
          <p:cNvSpPr>
            <a:spLocks noGrp="1"/>
          </p:cNvSpPr>
          <p:nvPr>
            <p:ph sz="half" idx="2"/>
          </p:nvPr>
        </p:nvSpPr>
        <p:spPr>
          <a:xfrm>
            <a:off x="5943600" y="2334307"/>
            <a:ext cx="4700058" cy="3599316"/>
          </a:xfrm>
        </p:spPr>
        <p:txBody>
          <a:bodyPr>
            <a:normAutofit fontScale="92500" lnSpcReduction="10000"/>
          </a:bodyPr>
          <a:lstStyle/>
          <a:p>
            <a:pPr lvl="0"/>
            <a:r>
              <a:rPr lang="en-US" dirty="0"/>
              <a:t>Locke considers the obvious response to his view: </a:t>
            </a:r>
          </a:p>
          <a:p>
            <a:pPr lvl="1"/>
            <a:r>
              <a:rPr lang="en-US" dirty="0"/>
              <a:t>What about when we lose memories or lose consciousness? </a:t>
            </a:r>
          </a:p>
          <a:p>
            <a:r>
              <a:rPr lang="en-US" dirty="0"/>
              <a:t>His response: </a:t>
            </a:r>
          </a:p>
          <a:p>
            <a:pPr lvl="1"/>
            <a:r>
              <a:rPr lang="en-US" dirty="0"/>
              <a:t>It may be that we’re different persons at different time—so be it. This conclusion would actually make sense of some of the ways that we already think. Like “She’s not herself today.” Or “John </a:t>
            </a:r>
            <a:r>
              <a:rPr lang="en-US" dirty="0" smtClean="0"/>
              <a:t>lost his </a:t>
            </a:r>
            <a:r>
              <a:rPr lang="en-US" dirty="0"/>
              <a:t>mind; that really wasn’t like him at all.”</a:t>
            </a:r>
          </a:p>
          <a:p>
            <a:pPr lvl="1"/>
            <a:endParaRPr lang="en-CA"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 calcmode="lin" valueType="num">
                                      <p:cBhvr additive="base">
                                        <p:cTn id="16"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 calcmode="lin" valueType="num">
                                      <p:cBhvr additive="base">
                                        <p:cTn id="2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 calcmode="lin" valueType="num">
                                      <p:cBhvr additive="base">
                                        <p:cTn id="26"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US"/>
              <a:t>Locke: </a:t>
            </a:r>
            <a:br>
              <a:rPr lang="en-US"/>
            </a:br>
            <a:r>
              <a:rPr lang="en-US"/>
              <a:t>Our Psychology Determines our Identity </a:t>
            </a:r>
            <a:endParaRPr lang="en-US" dirty="0"/>
          </a:p>
        </p:txBody>
      </p:sp>
      <p:sp>
        <p:nvSpPr>
          <p:cNvPr id="5" name="Text Placeholder 4"/>
          <p:cNvSpPr>
            <a:spLocks noGrp="1"/>
          </p:cNvSpPr>
          <p:nvPr>
            <p:ph type="body" idx="1"/>
          </p:nvPr>
        </p:nvSpPr>
        <p:spPr>
          <a:xfrm>
            <a:off x="2055638" y="2352650"/>
            <a:ext cx="3256062" cy="634926"/>
          </a:xfrm>
          <a:solidFill>
            <a:srgbClr val="00B0F0"/>
          </a:solidFill>
        </p:spPr>
        <p:txBody>
          <a:bodyPr anchor="ctr">
            <a:normAutofit fontScale="92500"/>
          </a:bodyPr>
          <a:lstStyle/>
          <a:p>
            <a:pPr algn="ctr"/>
            <a:r>
              <a:rPr lang="en-US" dirty="0" smtClean="0"/>
              <a:t>We are not our bodies</a:t>
            </a:r>
            <a:endParaRPr lang="en-US" dirty="0"/>
          </a:p>
        </p:txBody>
      </p:sp>
      <p:sp>
        <p:nvSpPr>
          <p:cNvPr id="6" name="Content Placeholder 5"/>
          <p:cNvSpPr>
            <a:spLocks noGrp="1"/>
          </p:cNvSpPr>
          <p:nvPr>
            <p:ph sz="half" idx="2"/>
          </p:nvPr>
        </p:nvSpPr>
        <p:spPr>
          <a:xfrm>
            <a:off x="680322" y="3030008"/>
            <a:ext cx="4698355" cy="3294592"/>
          </a:xfrm>
          <a:solidFill>
            <a:srgbClr val="00B0F0"/>
          </a:solidFill>
        </p:spPr>
        <p:txBody>
          <a:bodyPr>
            <a:normAutofit fontScale="92500" lnSpcReduction="20000"/>
          </a:bodyPr>
          <a:lstStyle/>
          <a:p>
            <a:pPr lvl="0">
              <a:spcAft>
                <a:spcPts val="600"/>
              </a:spcAft>
            </a:pPr>
            <a:r>
              <a:rPr lang="en-US" dirty="0" smtClean="0"/>
              <a:t>Despite what the substance that houses our consciousness is made up of, as long as there is the same consciousness, there is the same person. Different bodies are just like different sets of clothes. </a:t>
            </a:r>
          </a:p>
          <a:p>
            <a:pPr>
              <a:spcBef>
                <a:spcPts val="1200"/>
              </a:spcBef>
            </a:pPr>
            <a:r>
              <a:rPr lang="en-US" dirty="0" smtClean="0"/>
              <a:t>Some support for this: If a part of our body is removed, we are still the same person. We maybe concerned for our body parts, but they can be changed without a change in our own identity. </a:t>
            </a:r>
            <a:endParaRPr lang="en-US" dirty="0"/>
          </a:p>
        </p:txBody>
      </p:sp>
      <p:sp>
        <p:nvSpPr>
          <p:cNvPr id="7" name="Text Placeholder 6"/>
          <p:cNvSpPr>
            <a:spLocks noGrp="1"/>
          </p:cNvSpPr>
          <p:nvPr>
            <p:ph type="body" sz="quarter" idx="3"/>
          </p:nvPr>
        </p:nvSpPr>
        <p:spPr>
          <a:xfrm>
            <a:off x="6019800" y="2352648"/>
            <a:ext cx="3256285" cy="634928"/>
          </a:xfrm>
          <a:solidFill>
            <a:schemeClr val="accent3"/>
          </a:solidFill>
        </p:spPr>
        <p:txBody>
          <a:bodyPr anchor="ctr"/>
          <a:lstStyle/>
          <a:p>
            <a:pPr algn="ctr"/>
            <a:r>
              <a:rPr lang="en-US" dirty="0" smtClean="0"/>
              <a:t>We are not souls</a:t>
            </a:r>
            <a:endParaRPr lang="en-US" dirty="0"/>
          </a:p>
        </p:txBody>
      </p:sp>
      <p:sp>
        <p:nvSpPr>
          <p:cNvPr id="8" name="Content Placeholder 7"/>
          <p:cNvSpPr>
            <a:spLocks noGrp="1"/>
          </p:cNvSpPr>
          <p:nvPr>
            <p:ph sz="quarter" idx="4"/>
          </p:nvPr>
        </p:nvSpPr>
        <p:spPr>
          <a:xfrm>
            <a:off x="6028793" y="3030008"/>
            <a:ext cx="4700059" cy="3294592"/>
          </a:xfrm>
          <a:solidFill>
            <a:schemeClr val="accent3"/>
          </a:solidFill>
        </p:spPr>
        <p:txBody>
          <a:bodyPr>
            <a:normAutofit fontScale="85000" lnSpcReduction="10000"/>
          </a:bodyPr>
          <a:lstStyle/>
          <a:p>
            <a:r>
              <a:rPr lang="en-US" dirty="0" smtClean="0"/>
              <a:t>The same soul will not unify a  person over time unless that soul is connected </a:t>
            </a:r>
            <a:r>
              <a:rPr lang="en-US" i="1" dirty="0" smtClean="0"/>
              <a:t>consciously</a:t>
            </a:r>
            <a:r>
              <a:rPr lang="en-US" dirty="0" smtClean="0"/>
              <a:t>. </a:t>
            </a:r>
          </a:p>
          <a:p>
            <a:pPr>
              <a:spcBef>
                <a:spcPts val="1200"/>
              </a:spcBef>
            </a:pPr>
            <a:r>
              <a:rPr lang="en-US" dirty="0" smtClean="0"/>
              <a:t>Employ whatever substance you like, as long as the self is reflective and memorial, the self remains the same. If one can recall—in the robust sense of recall—Caesar crossing the Rubicon, the Battle of Waterloo, and yesterday’s lunch offerings at the University Center, then one is the same person in each situation.</a:t>
            </a:r>
            <a:endParaRPr lang="en-US" dirty="0"/>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381000"/>
            <a:ext cx="9677400" cy="6172201"/>
          </a:xfrm>
          <a:prstGeom prst="rect">
            <a:avLst/>
          </a:prstGeom>
        </p:spPr>
      </p:pic>
    </p:spTree>
    <p:extLst>
      <p:ext uri="{BB962C8B-B14F-4D97-AF65-F5344CB8AC3E}">
        <p14:creationId xmlns:p14="http://schemas.microsoft.com/office/powerpoint/2010/main" val="147428419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488</TotalTime>
  <Words>1750</Words>
  <Application>Microsoft Office PowerPoint</Application>
  <PresentationFormat>Widescreen</PresentationFormat>
  <Paragraphs>123</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Tahoma</vt:lpstr>
      <vt:lpstr>Trebuchet MS</vt:lpstr>
      <vt:lpstr>Wingdings</vt:lpstr>
      <vt:lpstr>Berlin</vt:lpstr>
      <vt:lpstr>Personal Identity</vt:lpstr>
      <vt:lpstr>Overview</vt:lpstr>
      <vt:lpstr>A Warm Up – Identity Over Time</vt:lpstr>
      <vt:lpstr>Personal Identity</vt:lpstr>
      <vt:lpstr>Personal Identity</vt:lpstr>
      <vt:lpstr>What are the necessary and sufficient conditions for one to persist? </vt:lpstr>
      <vt:lpstr>John Locke’s Psychological Continuity Theory of Personal Identity</vt:lpstr>
      <vt:lpstr>Locke:  Our Psychology Determines our Identity </vt:lpstr>
      <vt:lpstr>PowerPoint Presentation</vt:lpstr>
      <vt:lpstr>Reid’s Retort to Locke</vt:lpstr>
      <vt:lpstr>PowerPoint Presentation</vt:lpstr>
      <vt:lpstr>PowerPoint Presentation</vt:lpstr>
      <vt:lpstr>Knowing what personal identity is, then, how can we know that there is such a self?</vt:lpstr>
      <vt:lpstr>PowerPoint Presentation</vt:lpstr>
      <vt:lpstr>PowerPoint Presentation</vt:lpstr>
      <vt:lpstr>Reid’s View</vt:lpstr>
      <vt:lpstr>PowerPoint Presentation</vt:lpstr>
      <vt:lpstr>Challenges to the Psychology Theory</vt:lpstr>
      <vt:lpstr>PowerPoint Presentation</vt:lpstr>
      <vt:lpstr>Two Accounts of Personal Identity</vt:lpstr>
      <vt:lpstr>The Transplant</vt:lpstr>
      <vt:lpstr>Brain/Body Transplant</vt:lpstr>
      <vt:lpstr>Multiple Personality Disorder</vt:lpstr>
      <vt:lpstr>Dissociative Identity Dissorder</vt:lpstr>
      <vt:lpstr>Fission: One Brain Two Bodies</vt:lpstr>
      <vt:lpstr>Brain Fission</vt:lpstr>
      <vt:lpstr>Derek Parfit (1942 – 2017)</vt:lpstr>
      <vt:lpstr>The Unimportance of Divided Psychology</vt:lpstr>
      <vt:lpstr>The Unimportance of Body Swapping </vt:lpstr>
      <vt:lpstr>What matters?</vt:lpstr>
      <vt:lpstr>PowerPoint Presentation</vt:lpstr>
    </vt:vector>
  </TitlesOfParts>
  <Company>University of Regina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Identity I</dc:title>
  <dc:creator>Dustin Olson</dc:creator>
  <cp:lastModifiedBy>Dustin Olson</cp:lastModifiedBy>
  <cp:revision>34</cp:revision>
  <dcterms:created xsi:type="dcterms:W3CDTF">2017-02-09T13:57:08Z</dcterms:created>
  <dcterms:modified xsi:type="dcterms:W3CDTF">2019-10-10T21:45:16Z</dcterms:modified>
</cp:coreProperties>
</file>