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79" r:id="rId4"/>
    <p:sldId id="258" r:id="rId5"/>
    <p:sldId id="261" r:id="rId6"/>
    <p:sldId id="262" r:id="rId7"/>
    <p:sldId id="265" r:id="rId8"/>
    <p:sldId id="266" r:id="rId9"/>
    <p:sldId id="267" r:id="rId10"/>
    <p:sldId id="272" r:id="rId11"/>
    <p:sldId id="274" r:id="rId12"/>
    <p:sldId id="273" r:id="rId13"/>
    <p:sldId id="275" r:id="rId14"/>
    <p:sldId id="276" r:id="rId15"/>
    <p:sldId id="278" r:id="rId16"/>
    <p:sldId id="269" r:id="rId17"/>
    <p:sldId id="270" r:id="rId18"/>
    <p:sldId id="271"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421098"/>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0547983"/>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5069127"/>
      </p:ext>
    </p:extLst>
  </p:cSld>
  <p:clrMapOvr>
    <a:masterClrMapping/>
  </p:clrMapOvr>
  <p:transition spd="med">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3739569"/>
      </p:ext>
    </p:extLst>
  </p:cSld>
  <p:clrMapOvr>
    <a:masterClrMapping/>
  </p:clrMapOvr>
  <p:transition spd="med">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9083962"/>
      </p:ext>
    </p:extLst>
  </p:cSld>
  <p:clrMapOvr>
    <a:masterClrMapping/>
  </p:clrMapOvr>
  <p:transition spd="med">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7793630"/>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7625484"/>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566415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1869115"/>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4255612"/>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713854"/>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0938607"/>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7140656"/>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141384"/>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8548826"/>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0662392"/>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1472864"/>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5/8/2019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758135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ransition spd="med">
    <p:wipe/>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Philosophy of Religion: Arguments for God’s existence</a:t>
            </a:r>
            <a:endParaRPr lang="en-US" dirty="0"/>
          </a:p>
        </p:txBody>
      </p:sp>
      <p:sp>
        <p:nvSpPr>
          <p:cNvPr id="8" name="Subtitle 7"/>
          <p:cNvSpPr>
            <a:spLocks noGrp="1"/>
          </p:cNvSpPr>
          <p:nvPr>
            <p:ph type="subTitle" idx="1"/>
          </p:nvPr>
        </p:nvSpPr>
        <p:spPr>
          <a:xfrm>
            <a:off x="1370693" y="3738039"/>
            <a:ext cx="9440034" cy="1049867"/>
          </a:xfrm>
        </p:spPr>
        <p:txBody>
          <a:bodyPr>
            <a:normAutofit fontScale="85000" lnSpcReduction="10000"/>
          </a:bodyPr>
          <a:lstStyle/>
          <a:p>
            <a:r>
              <a:rPr lang="en-US" dirty="0" smtClean="0"/>
              <a:t>Introduction to Philosophy</a:t>
            </a:r>
          </a:p>
          <a:p>
            <a:r>
              <a:rPr lang="en-US" dirty="0" smtClean="0"/>
              <a:t>Philosophy 100</a:t>
            </a:r>
          </a:p>
          <a:p>
            <a:r>
              <a:rPr lang="en-US" dirty="0" smtClean="0"/>
              <a:t>Class </a:t>
            </a:r>
            <a:r>
              <a:rPr lang="en-US" dirty="0"/>
              <a:t>3</a:t>
            </a:r>
          </a:p>
        </p:txBody>
      </p:sp>
    </p:spTree>
    <p:extLst>
      <p:ext uri="{BB962C8B-B14F-4D97-AF65-F5344CB8AC3E}">
        <p14:creationId xmlns:p14="http://schemas.microsoft.com/office/powerpoint/2010/main" val="373334088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Teleological/Design Argument</a:t>
            </a:r>
            <a:endParaRPr lang="en-US" dirty="0"/>
          </a:p>
        </p:txBody>
      </p:sp>
      <p:sp>
        <p:nvSpPr>
          <p:cNvPr id="3" name="Content Placeholder 2"/>
          <p:cNvSpPr>
            <a:spLocks noGrp="1"/>
          </p:cNvSpPr>
          <p:nvPr>
            <p:ph sz="half" idx="1"/>
          </p:nvPr>
        </p:nvSpPr>
        <p:spPr/>
        <p:txBody>
          <a:bodyPr>
            <a:normAutofit fontScale="92500" lnSpcReduction="10000"/>
          </a:bodyPr>
          <a:lstStyle/>
          <a:p>
            <a:pPr marL="494100" indent="-457200">
              <a:buFont typeface="+mj-lt"/>
              <a:buAutoNum type="arabicPeriod"/>
            </a:pPr>
            <a:r>
              <a:rPr lang="en-US" dirty="0" smtClean="0"/>
              <a:t>Things in nature function for some purpose: the eye to see, leave to acquire nutrients for plants, etc. </a:t>
            </a:r>
          </a:p>
          <a:p>
            <a:pPr marL="494100" indent="-457200">
              <a:buFont typeface="+mj-lt"/>
              <a:buAutoNum type="arabicPeriod"/>
            </a:pPr>
            <a:r>
              <a:rPr lang="en-US" dirty="0" smtClean="0"/>
              <a:t>Things in nature are highly complex and sophisticated in achieving their functions. </a:t>
            </a:r>
          </a:p>
          <a:p>
            <a:pPr marL="494100" indent="-457200">
              <a:buFont typeface="+mj-lt"/>
              <a:buAutoNum type="arabicPeriod"/>
            </a:pPr>
            <a:r>
              <a:rPr lang="en-US" dirty="0" smtClean="0"/>
              <a:t>If complexity and purpose driven functions are part of organisms incapable of choosing their design and purpose, then the design and function must be provided by some designer. </a:t>
            </a:r>
          </a:p>
          <a:p>
            <a:pPr marL="494100" indent="-457200">
              <a:buFont typeface="+mj-lt"/>
              <a:buAutoNum type="arabicPeriod"/>
            </a:pPr>
            <a:r>
              <a:rPr lang="en-US" dirty="0" smtClean="0"/>
              <a:t>God is that designer. </a:t>
            </a:r>
          </a:p>
          <a:p>
            <a:pPr marL="494100" indent="-457200">
              <a:buFont typeface="+mj-lt"/>
              <a:buAutoNum type="arabicPeriod"/>
            </a:pPr>
            <a:r>
              <a:rPr lang="en-US" dirty="0" smtClean="0"/>
              <a:t>Therefore, God exists. </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5006" y="1989931"/>
            <a:ext cx="3400425" cy="3543300"/>
          </a:xfrm>
        </p:spPr>
      </p:pic>
    </p:spTree>
    <p:extLst>
      <p:ext uri="{BB962C8B-B14F-4D97-AF65-F5344CB8AC3E}">
        <p14:creationId xmlns:p14="http://schemas.microsoft.com/office/powerpoint/2010/main" val="1303716048"/>
      </p:ext>
    </p:extLst>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William Paley </a:t>
            </a:r>
            <a:r>
              <a:rPr lang="en-US" dirty="0" smtClean="0"/>
              <a:t>(1743 </a:t>
            </a:r>
            <a:r>
              <a:rPr lang="en-US" dirty="0"/>
              <a:t>– </a:t>
            </a:r>
            <a:r>
              <a:rPr lang="en-US" dirty="0" smtClean="0"/>
              <a:t>1805</a:t>
            </a:r>
            <a:r>
              <a:rPr lang="en-US" dirty="0"/>
              <a:t>) </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44382" y="1731963"/>
            <a:ext cx="3199398" cy="4059237"/>
          </a:xfrm>
        </p:spPr>
      </p:pic>
      <p:sp>
        <p:nvSpPr>
          <p:cNvPr id="4" name="Content Placeholder 3"/>
          <p:cNvSpPr>
            <a:spLocks noGrp="1"/>
          </p:cNvSpPr>
          <p:nvPr>
            <p:ph sz="half" idx="2"/>
          </p:nvPr>
        </p:nvSpPr>
        <p:spPr/>
        <p:txBody>
          <a:bodyPr/>
          <a:lstStyle/>
          <a:p>
            <a:r>
              <a:rPr lang="en-US" dirty="0" smtClean="0"/>
              <a:t>An </a:t>
            </a:r>
            <a:r>
              <a:rPr lang="en-US" dirty="0"/>
              <a:t>English clergyman, Christian apologist, philosopher, and utilitarian. </a:t>
            </a:r>
            <a:endParaRPr lang="en-US" dirty="0" smtClean="0"/>
          </a:p>
          <a:p>
            <a:r>
              <a:rPr lang="en-US" dirty="0" smtClean="0"/>
              <a:t>Best </a:t>
            </a:r>
            <a:r>
              <a:rPr lang="en-US" dirty="0"/>
              <a:t>known for his natural theology exposition of the teleological argument for the existence of God in his work Natural Theology or Evidences of the Existence and Attributes of the Deity, which made use of the watchmaker analogy.</a:t>
            </a:r>
          </a:p>
        </p:txBody>
      </p:sp>
    </p:spTree>
    <p:extLst>
      <p:ext uri="{BB962C8B-B14F-4D97-AF65-F5344CB8AC3E}">
        <p14:creationId xmlns:p14="http://schemas.microsoft.com/office/powerpoint/2010/main" val="2787351807"/>
      </p:ext>
    </p:extLst>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Watchmaker Analogy</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You’re walking along the beach one day and notice a watch in the sand. Suppose we don’t know that it is a watch at first, but after inspecting it we recognize that it’s a type of watch we’ve never encountered before. </a:t>
            </a:r>
          </a:p>
          <a:p>
            <a:r>
              <a:rPr lang="en-US" dirty="0" smtClean="0"/>
              <a:t>Paley asks us: When you see the watch, do you infer that it simply emerged from chance in the sand or that someone dropped it there? </a:t>
            </a:r>
          </a:p>
          <a:p>
            <a:pPr lvl="1"/>
            <a:r>
              <a:rPr lang="en-US" dirty="0" smtClean="0"/>
              <a:t>We assume someone has dropped it because it has a specific purpose and has a very complex design </a:t>
            </a:r>
            <a:r>
              <a:rPr lang="en-US" dirty="0"/>
              <a:t>s</a:t>
            </a:r>
            <a:r>
              <a:rPr lang="en-US" dirty="0" smtClean="0"/>
              <a:t>uited to achieving that purpose.</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95174" y="2184400"/>
            <a:ext cx="3988726" cy="3418907"/>
          </a:xfrm>
        </p:spPr>
      </p:pic>
    </p:spTree>
    <p:extLst>
      <p:ext uri="{BB962C8B-B14F-4D97-AF65-F5344CB8AC3E}">
        <p14:creationId xmlns:p14="http://schemas.microsoft.com/office/powerpoint/2010/main" val="224677226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Assessing the Analogy</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Analogue: Watch</a:t>
            </a:r>
          </a:p>
          <a:p>
            <a:pPr lvl="1"/>
            <a:r>
              <a:rPr lang="en-US" dirty="0" smtClean="0"/>
              <a:t>Complex</a:t>
            </a:r>
          </a:p>
          <a:p>
            <a:pPr lvl="1"/>
            <a:r>
              <a:rPr lang="en-US" dirty="0" smtClean="0"/>
              <a:t>Characteristics that seem specifically suited to it’s goals </a:t>
            </a:r>
          </a:p>
          <a:p>
            <a:pPr lvl="1"/>
            <a:r>
              <a:rPr lang="en-US" dirty="0" smtClean="0"/>
              <a:t>Has a maker. </a:t>
            </a:r>
          </a:p>
          <a:p>
            <a:r>
              <a:rPr lang="en-US" dirty="0" smtClean="0"/>
              <a:t>Primary Subject: Things in nature</a:t>
            </a:r>
          </a:p>
          <a:p>
            <a:pPr lvl="1"/>
            <a:r>
              <a:rPr lang="en-US" dirty="0" smtClean="0"/>
              <a:t>Complex</a:t>
            </a:r>
          </a:p>
          <a:p>
            <a:pPr lvl="1"/>
            <a:r>
              <a:rPr lang="en-US" dirty="0" smtClean="0"/>
              <a:t>Characteristics that seems specifically suited to survival. </a:t>
            </a:r>
          </a:p>
          <a:p>
            <a:r>
              <a:rPr lang="en-US" dirty="0" smtClean="0"/>
              <a:t>Conclusion: Things in nature have a creator. </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2363" y="2073011"/>
            <a:ext cx="5065712" cy="3377141"/>
          </a:xfrm>
        </p:spPr>
      </p:pic>
    </p:spTree>
    <p:extLst>
      <p:ext uri="{BB962C8B-B14F-4D97-AF65-F5344CB8AC3E}">
        <p14:creationId xmlns:p14="http://schemas.microsoft.com/office/powerpoint/2010/main" val="201104338"/>
      </p:ext>
    </p:extLst>
  </p:cSld>
  <p:clrMapOvr>
    <a:masterClrMapping/>
  </p:clrMapOvr>
  <p:transition spd="med">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Challenges to the Design Argument</a:t>
            </a:r>
            <a:endParaRPr lang="en-US" dirty="0"/>
          </a:p>
        </p:txBody>
      </p:sp>
      <p:sp>
        <p:nvSpPr>
          <p:cNvPr id="4" name="Content Placeholder 3"/>
          <p:cNvSpPr>
            <a:spLocks noGrp="1"/>
          </p:cNvSpPr>
          <p:nvPr>
            <p:ph sz="half" idx="1"/>
          </p:nvPr>
        </p:nvSpPr>
        <p:spPr/>
        <p:txBody>
          <a:bodyPr>
            <a:normAutofit fontScale="92500" lnSpcReduction="20000"/>
          </a:bodyPr>
          <a:lstStyle/>
          <a:p>
            <a:pPr marL="36900" indent="0">
              <a:buNone/>
            </a:pPr>
            <a:r>
              <a:rPr lang="en-US" dirty="0" smtClean="0"/>
              <a:t>The Faulty/Weak Analogy Fallacy</a:t>
            </a:r>
          </a:p>
          <a:p>
            <a:r>
              <a:rPr lang="en-US" dirty="0" smtClean="0"/>
              <a:t>An </a:t>
            </a:r>
            <a:r>
              <a:rPr lang="en-US" dirty="0"/>
              <a:t>analogy that is so loose and remote that there is virtually no support for the conclusion. </a:t>
            </a:r>
            <a:endParaRPr lang="en-US" dirty="0" smtClean="0"/>
          </a:p>
          <a:p>
            <a:pPr marL="871200" lvl="1" indent="-457200">
              <a:buFont typeface="+mj-lt"/>
              <a:buAutoNum type="arabicPeriod"/>
            </a:pPr>
            <a:r>
              <a:rPr lang="en-US" dirty="0"/>
              <a:t>The universe/nature is complex like a watch.</a:t>
            </a:r>
          </a:p>
          <a:p>
            <a:pPr marL="871200" lvl="1" indent="-457200">
              <a:buFont typeface="+mj-lt"/>
              <a:buAutoNum type="arabicPeriod"/>
            </a:pPr>
            <a:r>
              <a:rPr lang="en-US" dirty="0"/>
              <a:t>A watch has a designer. </a:t>
            </a:r>
          </a:p>
          <a:p>
            <a:pPr marL="871200" lvl="1" indent="-457200">
              <a:buFont typeface="+mj-lt"/>
              <a:buAutoNum type="arabicPeriod"/>
            </a:pPr>
            <a:r>
              <a:rPr lang="en-US" dirty="0"/>
              <a:t>Therefore, nature has a designer. </a:t>
            </a:r>
            <a:endParaRPr lang="en-US" dirty="0" smtClean="0"/>
          </a:p>
          <a:p>
            <a:r>
              <a:rPr lang="en-US" dirty="0" smtClean="0"/>
              <a:t>Similar Analogy</a:t>
            </a:r>
          </a:p>
          <a:p>
            <a:pPr marL="756900" lvl="1" indent="-342900">
              <a:buFont typeface="+mj-lt"/>
              <a:buAutoNum type="arabicPeriod"/>
            </a:pPr>
            <a:r>
              <a:rPr lang="en-US" dirty="0"/>
              <a:t>A kitten is like a lion.</a:t>
            </a:r>
          </a:p>
          <a:p>
            <a:pPr marL="756900" lvl="1" indent="-342900">
              <a:buFont typeface="+mj-lt"/>
              <a:buAutoNum type="arabicPeriod"/>
            </a:pPr>
            <a:r>
              <a:rPr lang="en-US" dirty="0"/>
              <a:t>Lions roar. </a:t>
            </a:r>
          </a:p>
          <a:p>
            <a:pPr marL="756900" lvl="1" indent="-342900">
              <a:buFont typeface="+mj-lt"/>
              <a:buAutoNum type="arabicPeriod"/>
            </a:pPr>
            <a:r>
              <a:rPr lang="en-US" dirty="0"/>
              <a:t>Therefore, kittens roar. </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18300" y="1744662"/>
            <a:ext cx="4046537" cy="4046537"/>
          </a:xfrm>
        </p:spPr>
      </p:pic>
    </p:spTree>
    <p:extLst>
      <p:ext uri="{BB962C8B-B14F-4D97-AF65-F5344CB8AC3E}">
        <p14:creationId xmlns:p14="http://schemas.microsoft.com/office/powerpoint/2010/main" val="4178428939"/>
      </p:ext>
    </p:extLst>
  </p:cSld>
  <p:clrMapOvr>
    <a:masterClrMapping/>
  </p:clrMapOvr>
  <p:transition spd="med">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Bigger Challenge the Design Argument</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It assumes a teleological explanation for the complexity in nature. </a:t>
            </a:r>
          </a:p>
          <a:p>
            <a:r>
              <a:rPr lang="en-US" dirty="0" smtClean="0"/>
              <a:t>Teleology: </a:t>
            </a:r>
          </a:p>
          <a:p>
            <a:pPr marL="450000" lvl="1" indent="0">
              <a:buNone/>
            </a:pPr>
            <a:r>
              <a:rPr lang="en-US" i="1" dirty="0" smtClean="0">
                <a:effectLst/>
              </a:rPr>
              <a:t>the </a:t>
            </a:r>
            <a:r>
              <a:rPr lang="en-US" i="1" dirty="0">
                <a:effectLst/>
              </a:rPr>
              <a:t>explanation of phenomena by the </a:t>
            </a:r>
            <a:r>
              <a:rPr lang="en-US" i="1" dirty="0" smtClean="0">
                <a:effectLst/>
              </a:rPr>
              <a:t>purpose, function, or end </a:t>
            </a:r>
            <a:r>
              <a:rPr lang="en-US" i="1" dirty="0">
                <a:effectLst/>
              </a:rPr>
              <a:t>they serve rather than by postulated causes</a:t>
            </a:r>
            <a:r>
              <a:rPr lang="en-US" i="1" dirty="0" smtClean="0">
                <a:effectLst/>
              </a:rPr>
              <a:t>.</a:t>
            </a:r>
          </a:p>
          <a:p>
            <a:r>
              <a:rPr lang="en-US" dirty="0" smtClean="0">
                <a:effectLst/>
              </a:rPr>
              <a:t>Teleology takes a “top-down” approach to explanation. But we now know, since Darwin’s discovery in biology that this get the order of explanation the wrong way round. </a:t>
            </a:r>
          </a:p>
          <a:p>
            <a:r>
              <a:rPr lang="en-US" dirty="0" smtClean="0">
                <a:effectLst/>
              </a:rPr>
              <a:t>Things in nature adapt to their surrounding or die; they are not designed to function towards some ultimate end. </a:t>
            </a:r>
            <a:endParaRPr lang="en-US" dirty="0">
              <a:effectLst/>
            </a:endParaRP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73059" y="1731963"/>
            <a:ext cx="2724320" cy="4059237"/>
          </a:xfrm>
        </p:spPr>
      </p:pic>
    </p:spTree>
    <p:extLst>
      <p:ext uri="{BB962C8B-B14F-4D97-AF65-F5344CB8AC3E}">
        <p14:creationId xmlns:p14="http://schemas.microsoft.com/office/powerpoint/2010/main" val="3644489343"/>
      </p:ext>
    </p:extLst>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Ontological Argument</a:t>
            </a:r>
            <a:endParaRPr lang="en-US" dirty="0"/>
          </a:p>
        </p:txBody>
      </p:sp>
      <p:sp>
        <p:nvSpPr>
          <p:cNvPr id="8" name="Content Placeholder 7"/>
          <p:cNvSpPr>
            <a:spLocks noGrp="1"/>
          </p:cNvSpPr>
          <p:nvPr>
            <p:ph sz="half" idx="1"/>
          </p:nvPr>
        </p:nvSpPr>
        <p:spPr/>
        <p:txBody>
          <a:bodyPr/>
          <a:lstStyle/>
          <a:p>
            <a:pPr marL="494100" indent="-457200">
              <a:buFont typeface="+mj-lt"/>
              <a:buAutoNum type="arabicPeriod"/>
            </a:pPr>
            <a:r>
              <a:rPr lang="en-US" dirty="0" smtClean="0"/>
              <a:t>God is that being of which nothing greater exists—God is a perfect being. </a:t>
            </a:r>
          </a:p>
          <a:p>
            <a:pPr marL="494100" indent="-457200">
              <a:buFont typeface="+mj-lt"/>
              <a:buAutoNum type="arabicPeriod"/>
            </a:pPr>
            <a:r>
              <a:rPr lang="en-US" dirty="0" smtClean="0"/>
              <a:t>A perfect being’s nature/essence is complete in every way—a being that lacks no attributes. </a:t>
            </a:r>
          </a:p>
          <a:p>
            <a:pPr marL="494100" indent="-457200">
              <a:buFont typeface="+mj-lt"/>
              <a:buAutoNum type="arabicPeriod"/>
            </a:pPr>
            <a:r>
              <a:rPr lang="en-US" dirty="0" smtClean="0"/>
              <a:t>Since we have the idea of a perfect being, that being </a:t>
            </a:r>
            <a:r>
              <a:rPr lang="en-US" i="1" dirty="0" smtClean="0"/>
              <a:t>must </a:t>
            </a:r>
            <a:r>
              <a:rPr lang="en-US" dirty="0" smtClean="0"/>
              <a:t>exist otherwise s/he would lack the attribute of existence.</a:t>
            </a:r>
          </a:p>
          <a:p>
            <a:pPr marL="494100" indent="-457200">
              <a:buFont typeface="+mj-lt"/>
              <a:buAutoNum type="arabicPeriod"/>
            </a:pPr>
            <a:r>
              <a:rPr lang="en-US" dirty="0" smtClean="0"/>
              <a:t>Therefore God exists.</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20719" y="2047081"/>
            <a:ext cx="3429000" cy="3429000"/>
          </a:xfrm>
        </p:spPr>
      </p:pic>
    </p:spTree>
    <p:extLst>
      <p:ext uri="{BB962C8B-B14F-4D97-AF65-F5344CB8AC3E}">
        <p14:creationId xmlns:p14="http://schemas.microsoft.com/office/powerpoint/2010/main" val="4056846390"/>
      </p:ext>
    </p:extLst>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Criticisms of the Ontological Argument</a:t>
            </a:r>
            <a:endParaRPr lang="en-US" dirty="0"/>
          </a:p>
        </p:txBody>
      </p:sp>
      <p:sp>
        <p:nvSpPr>
          <p:cNvPr id="9" name="Content Placeholder 8"/>
          <p:cNvSpPr>
            <a:spLocks noGrp="1"/>
          </p:cNvSpPr>
          <p:nvPr>
            <p:ph idx="1"/>
          </p:nvPr>
        </p:nvSpPr>
        <p:spPr/>
        <p:txBody>
          <a:bodyPr>
            <a:normAutofit lnSpcReduction="10000"/>
          </a:bodyPr>
          <a:lstStyle/>
          <a:p>
            <a:r>
              <a:rPr lang="en-US" dirty="0" smtClean="0"/>
              <a:t>Aquinas: </a:t>
            </a:r>
          </a:p>
          <a:p>
            <a:pPr lvl="1"/>
            <a:r>
              <a:rPr lang="en-US" dirty="0" smtClean="0"/>
              <a:t>Only God could make this argument because only God is in a position to understand his own essence. The ontological argument would only be meaningful to someone who understands the essence of God. </a:t>
            </a:r>
          </a:p>
          <a:p>
            <a:r>
              <a:rPr lang="en-US" dirty="0" smtClean="0"/>
              <a:t>Hume:</a:t>
            </a:r>
          </a:p>
          <a:p>
            <a:pPr lvl="1"/>
            <a:r>
              <a:rPr lang="en-US" dirty="0" smtClean="0"/>
              <a:t>The contradiction of any matter of fact is possible</a:t>
            </a:r>
            <a:r>
              <a:rPr lang="en-US" dirty="0"/>
              <a:t>. </a:t>
            </a:r>
            <a:r>
              <a:rPr lang="en-US" dirty="0" smtClean="0"/>
              <a:t>Nothing </a:t>
            </a:r>
            <a:r>
              <a:rPr lang="en-US" dirty="0"/>
              <a:t>is demonstrable, unless the contrary implies a contradiction. Nothing, that is distinctly conceivable, implies a contradiction. Whatever we conceive as existent, we can also conceive as non-existent. There is no being, therefore, whose non-existence implies a contradiction. Consequently there is no being, whose existence is demonstrable</a:t>
            </a:r>
            <a:r>
              <a:rPr lang="en-US" dirty="0" smtClean="0"/>
              <a:t>. (Dialogues Concerning Natural Religion) </a:t>
            </a:r>
          </a:p>
          <a:p>
            <a:r>
              <a:rPr lang="en-US" dirty="0" smtClean="0"/>
              <a:t>Russell:</a:t>
            </a:r>
          </a:p>
          <a:p>
            <a:pPr lvl="1"/>
            <a:r>
              <a:rPr lang="en-US" dirty="0" smtClean="0"/>
              <a:t>…the </a:t>
            </a:r>
            <a:r>
              <a:rPr lang="en-US" dirty="0"/>
              <a:t>essence of a person can be described and their existence still remain in question. </a:t>
            </a:r>
            <a:r>
              <a:rPr lang="en-US" dirty="0" smtClean="0"/>
              <a:t>(HWP)</a:t>
            </a:r>
          </a:p>
          <a:p>
            <a:pPr lvl="1"/>
            <a:endParaRPr lang="en-US" dirty="0"/>
          </a:p>
        </p:txBody>
      </p:sp>
    </p:spTree>
    <p:extLst>
      <p:ext uri="{BB962C8B-B14F-4D97-AF65-F5344CB8AC3E}">
        <p14:creationId xmlns:p14="http://schemas.microsoft.com/office/powerpoint/2010/main" val="32291494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arn(inVertical)">
                                      <p:cBhvr>
                                        <p:cTn id="7" dur="500"/>
                                        <p:tgtEl>
                                          <p:spTgt spid="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arn(inVertical)">
                                      <p:cBhvr>
                                        <p:cTn id="10" dur="500"/>
                                        <p:tgtEl>
                                          <p:spTgt spid="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barn(inVertical)">
                                      <p:cBhvr>
                                        <p:cTn id="15" dur="500"/>
                                        <p:tgtEl>
                                          <p:spTgt spid="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xEl>
                                              <p:pRg st="5" end="5"/>
                                            </p:txEl>
                                          </p:spTgt>
                                        </p:tgtEl>
                                        <p:attrNameLst>
                                          <p:attrName>style.visibility</p:attrName>
                                        </p:attrNameLst>
                                      </p:cBhvr>
                                      <p:to>
                                        <p:strVal val="visible"/>
                                      </p:to>
                                    </p:set>
                                    <p:animEffect transition="in" filter="barn(inVertical)">
                                      <p:cBhvr>
                                        <p:cTn id="18"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BIG Problem for the Ontological Argument</a:t>
            </a:r>
            <a:endParaRPr lang="en-US" dirty="0"/>
          </a:p>
        </p:txBody>
      </p:sp>
      <p:sp>
        <p:nvSpPr>
          <p:cNvPr id="3" name="Content Placeholder 2"/>
          <p:cNvSpPr>
            <a:spLocks noGrp="1"/>
          </p:cNvSpPr>
          <p:nvPr>
            <p:ph sz="half" idx="1"/>
          </p:nvPr>
        </p:nvSpPr>
        <p:spPr/>
        <p:txBody>
          <a:bodyPr>
            <a:normAutofit lnSpcReduction="10000"/>
          </a:bodyPr>
          <a:lstStyle/>
          <a:p>
            <a:pPr marL="36900" indent="0">
              <a:buNone/>
            </a:pPr>
            <a:r>
              <a:rPr lang="en-US" dirty="0" smtClean="0"/>
              <a:t>Kant:</a:t>
            </a:r>
          </a:p>
          <a:p>
            <a:pPr lvl="1"/>
            <a:r>
              <a:rPr lang="en-US" dirty="0" smtClean="0"/>
              <a:t>Existence is not a predicate. It is not an attribute that we give to something. </a:t>
            </a:r>
          </a:p>
          <a:p>
            <a:r>
              <a:rPr lang="en-US" dirty="0" smtClean="0"/>
              <a:t>Put another way: stipulating that something, call it X, exists, does not change anything about what it means to be X. </a:t>
            </a:r>
          </a:p>
          <a:p>
            <a:pPr lvl="1"/>
            <a:r>
              <a:rPr lang="en-US" dirty="0" smtClean="0"/>
              <a:t>What new attribute are we giving to the meaning of the term “triangle” to say it exists. Triangles are necessarily—in essence—a three sided geometrical shape. Adding “that exists” is adding nothing to what we mean by triangle. </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3619" y="2116931"/>
            <a:ext cx="2743200" cy="3289300"/>
          </a:xfrm>
        </p:spPr>
      </p:pic>
    </p:spTree>
    <p:extLst>
      <p:ext uri="{BB962C8B-B14F-4D97-AF65-F5344CB8AC3E}">
        <p14:creationId xmlns:p14="http://schemas.microsoft.com/office/powerpoint/2010/main" val="164933834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owyc-logo.jpg"/>
          <p:cNvPicPr>
            <a:picLocks noChangeAspect="1"/>
          </p:cNvPicPr>
          <p:nvPr/>
        </p:nvPicPr>
        <p:blipFill>
          <a:blip r:embed="rId2" cstate="print"/>
          <a:stretch>
            <a:fillRect/>
          </a:stretch>
        </p:blipFill>
        <p:spPr>
          <a:xfrm>
            <a:off x="2311400" y="431800"/>
            <a:ext cx="7958667" cy="5969000"/>
          </a:xfrm>
          <a:prstGeom prst="rect">
            <a:avLst/>
          </a:prstGeom>
        </p:spPr>
      </p:pic>
    </p:spTree>
    <p:extLst>
      <p:ext uri="{BB962C8B-B14F-4D97-AF65-F5344CB8AC3E}">
        <p14:creationId xmlns:p14="http://schemas.microsoft.com/office/powerpoint/2010/main" val="1933949347"/>
      </p:ext>
    </p:extLst>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half" idx="1"/>
          </p:nvPr>
        </p:nvSpPr>
        <p:spPr/>
        <p:txBody>
          <a:bodyPr/>
          <a:lstStyle/>
          <a:p>
            <a:r>
              <a:rPr lang="en-US" dirty="0" smtClean="0"/>
              <a:t>What do we mean by </a:t>
            </a:r>
            <a:r>
              <a:rPr lang="en-US" i="1" dirty="0" smtClean="0"/>
              <a:t>God</a:t>
            </a:r>
            <a:r>
              <a:rPr lang="en-US" dirty="0" smtClean="0"/>
              <a:t>?</a:t>
            </a:r>
          </a:p>
          <a:p>
            <a:r>
              <a:rPr lang="en-US" dirty="0" smtClean="0"/>
              <a:t>There are four traditional arguments for God’s existence</a:t>
            </a:r>
          </a:p>
          <a:p>
            <a:pPr marL="871200" lvl="1" indent="-457200">
              <a:buFont typeface="+mj-lt"/>
              <a:buAutoNum type="arabicPeriod"/>
            </a:pPr>
            <a:r>
              <a:rPr lang="en-US" dirty="0" smtClean="0"/>
              <a:t>The firs-cause Argument</a:t>
            </a:r>
          </a:p>
          <a:p>
            <a:pPr marL="871200" lvl="1" indent="-457200">
              <a:buFont typeface="+mj-lt"/>
              <a:buAutoNum type="arabicPeriod"/>
            </a:pPr>
            <a:r>
              <a:rPr lang="en-US" dirty="0" smtClean="0"/>
              <a:t>The Cosmological Argument</a:t>
            </a:r>
          </a:p>
          <a:p>
            <a:pPr marL="871200" lvl="1" indent="-457200">
              <a:buFont typeface="+mj-lt"/>
              <a:buAutoNum type="arabicPeriod"/>
            </a:pPr>
            <a:r>
              <a:rPr lang="en-US" dirty="0" smtClean="0"/>
              <a:t>The Teleological or Design Argument</a:t>
            </a:r>
          </a:p>
          <a:p>
            <a:pPr marL="871200" lvl="1" indent="-457200">
              <a:buFont typeface="+mj-lt"/>
              <a:buAutoNum type="arabicPeriod"/>
            </a:pPr>
            <a:r>
              <a:rPr lang="en-US" dirty="0" smtClean="0"/>
              <a:t>The </a:t>
            </a:r>
            <a:r>
              <a:rPr lang="en-US" dirty="0"/>
              <a:t>Ontological </a:t>
            </a:r>
            <a:r>
              <a:rPr lang="en-US" dirty="0" smtClean="0"/>
              <a:t>Argument</a:t>
            </a:r>
          </a:p>
          <a:p>
            <a:pPr marL="494100" indent="-457200"/>
            <a:r>
              <a:rPr lang="en-US" dirty="0" smtClean="0"/>
              <a:t>We will analyze each of these arguments today.</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9219" y="2047081"/>
            <a:ext cx="4572000" cy="3429000"/>
          </a:xfrm>
        </p:spPr>
      </p:pic>
    </p:spTree>
    <p:extLst>
      <p:ext uri="{BB962C8B-B14F-4D97-AF65-F5344CB8AC3E}">
        <p14:creationId xmlns:p14="http://schemas.microsoft.com/office/powerpoint/2010/main" val="1389507289"/>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Characteristics of God</a:t>
            </a:r>
            <a:endParaRPr lang="en-US" dirty="0"/>
          </a:p>
        </p:txBody>
      </p:sp>
      <p:sp>
        <p:nvSpPr>
          <p:cNvPr id="3" name="Content Placeholder 2"/>
          <p:cNvSpPr>
            <a:spLocks noGrp="1"/>
          </p:cNvSpPr>
          <p:nvPr>
            <p:ph sz="half" idx="1"/>
          </p:nvPr>
        </p:nvSpPr>
        <p:spPr/>
        <p:txBody>
          <a:bodyPr>
            <a:normAutofit/>
          </a:bodyPr>
          <a:lstStyle/>
          <a:p>
            <a:r>
              <a:rPr lang="en-US" sz="2400" dirty="0" smtClean="0"/>
              <a:t>In the three main mono theistic religions, God is said to have the following characteristics:</a:t>
            </a:r>
          </a:p>
          <a:p>
            <a:pPr lvl="1"/>
            <a:r>
              <a:rPr lang="en-US" sz="2000" dirty="0" smtClean="0"/>
              <a:t>Omnipotent – All Powerful</a:t>
            </a:r>
          </a:p>
          <a:p>
            <a:pPr lvl="1"/>
            <a:r>
              <a:rPr lang="en-US" sz="2000" dirty="0" smtClean="0"/>
              <a:t>Omniscient – All Knowing</a:t>
            </a:r>
          </a:p>
          <a:p>
            <a:pPr lvl="1"/>
            <a:r>
              <a:rPr lang="en-US" sz="2000" dirty="0" smtClean="0"/>
              <a:t>Omnibenevolent – All Good</a:t>
            </a:r>
          </a:p>
          <a:p>
            <a:pPr lvl="1"/>
            <a:r>
              <a:rPr lang="en-US" sz="2000" dirty="0" smtClean="0"/>
              <a:t>Creator of the world</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62578" y="1917700"/>
            <a:ext cx="4771838" cy="3708400"/>
          </a:xfrm>
        </p:spPr>
      </p:pic>
    </p:spTree>
    <p:extLst>
      <p:ext uri="{BB962C8B-B14F-4D97-AF65-F5344CB8AC3E}">
        <p14:creationId xmlns:p14="http://schemas.microsoft.com/office/powerpoint/2010/main" val="2486074598"/>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Thomas Aquinas (1225 – 1274)</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4301" y="1580050"/>
            <a:ext cx="3099090" cy="4312900"/>
          </a:xfrm>
        </p:spPr>
      </p:pic>
      <p:sp>
        <p:nvSpPr>
          <p:cNvPr id="4" name="Content Placeholder 3"/>
          <p:cNvSpPr>
            <a:spLocks noGrp="1"/>
          </p:cNvSpPr>
          <p:nvPr>
            <p:ph sz="half" idx="2"/>
          </p:nvPr>
        </p:nvSpPr>
        <p:spPr>
          <a:xfrm>
            <a:off x="5575300" y="1732449"/>
            <a:ext cx="5816600" cy="4058751"/>
          </a:xfrm>
        </p:spPr>
        <p:txBody>
          <a:bodyPr>
            <a:normAutofit fontScale="92500" lnSpcReduction="10000"/>
          </a:bodyPr>
          <a:lstStyle/>
          <a:p>
            <a:r>
              <a:rPr lang="en-US" sz="2400" dirty="0" smtClean="0"/>
              <a:t>Catholic Theologian and Philosopher</a:t>
            </a:r>
          </a:p>
          <a:p>
            <a:r>
              <a:rPr lang="en-US" sz="2400" dirty="0" smtClean="0"/>
              <a:t>Worked within the Aristotelian tradition</a:t>
            </a:r>
          </a:p>
          <a:p>
            <a:r>
              <a:rPr lang="en-US" sz="2400" dirty="0" smtClean="0"/>
              <a:t>His major work was </a:t>
            </a:r>
            <a:r>
              <a:rPr lang="en-US" sz="2400" i="1" dirty="0" smtClean="0"/>
              <a:t>Summa </a:t>
            </a:r>
            <a:r>
              <a:rPr lang="en-US" sz="2400" i="1" dirty="0" err="1" smtClean="0"/>
              <a:t>Theologica</a:t>
            </a:r>
            <a:endParaRPr lang="en-US" sz="2400" i="1" dirty="0" smtClean="0"/>
          </a:p>
          <a:p>
            <a:r>
              <a:rPr lang="en-US" sz="2400" dirty="0" smtClean="0"/>
              <a:t>Provides five proofs for God’s existence</a:t>
            </a:r>
          </a:p>
          <a:p>
            <a:pPr lvl="1"/>
            <a:r>
              <a:rPr lang="en-US" sz="2200" dirty="0" smtClean="0"/>
              <a:t>Motion (Unmoved mover)</a:t>
            </a:r>
          </a:p>
          <a:p>
            <a:pPr lvl="1"/>
            <a:r>
              <a:rPr lang="en-US" sz="2200" dirty="0" smtClean="0"/>
              <a:t>Efficient Cause (First Cause)</a:t>
            </a:r>
          </a:p>
          <a:p>
            <a:pPr lvl="1"/>
            <a:r>
              <a:rPr lang="en-US" sz="2200" dirty="0" smtClean="0"/>
              <a:t>Contingency </a:t>
            </a:r>
          </a:p>
          <a:p>
            <a:pPr lvl="1"/>
            <a:r>
              <a:rPr lang="en-US" sz="2200" dirty="0" smtClean="0"/>
              <a:t>Degree</a:t>
            </a:r>
          </a:p>
          <a:p>
            <a:pPr lvl="1"/>
            <a:r>
              <a:rPr lang="en-US" sz="2200" dirty="0" smtClean="0"/>
              <a:t>Teleology</a:t>
            </a:r>
          </a:p>
          <a:p>
            <a:pPr marL="450000" lvl="1" indent="0">
              <a:buNone/>
            </a:pPr>
            <a:endParaRPr lang="en-US" sz="2200" dirty="0" smtClean="0"/>
          </a:p>
        </p:txBody>
      </p:sp>
    </p:spTree>
    <p:extLst>
      <p:ext uri="{BB962C8B-B14F-4D97-AF65-F5344CB8AC3E}">
        <p14:creationId xmlns:p14="http://schemas.microsoft.com/office/powerpoint/2010/main" val="3664042724"/>
      </p:ext>
    </p:extLst>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Cosmological Argument 1:</a:t>
            </a:r>
            <a:br>
              <a:rPr lang="en-US" dirty="0" smtClean="0"/>
            </a:br>
            <a:r>
              <a:rPr lang="en-US" dirty="0" smtClean="0"/>
              <a:t>First Cause</a:t>
            </a:r>
            <a:endParaRPr lang="en-US" dirty="0"/>
          </a:p>
        </p:txBody>
      </p:sp>
      <p:sp>
        <p:nvSpPr>
          <p:cNvPr id="3" name="Content Placeholder 2"/>
          <p:cNvSpPr>
            <a:spLocks noGrp="1"/>
          </p:cNvSpPr>
          <p:nvPr>
            <p:ph sz="half" idx="1"/>
          </p:nvPr>
        </p:nvSpPr>
        <p:spPr/>
        <p:txBody>
          <a:bodyPr>
            <a:normAutofit fontScale="92500" lnSpcReduction="20000"/>
          </a:bodyPr>
          <a:lstStyle/>
          <a:p>
            <a:pPr marL="494100" indent="-457200">
              <a:buFont typeface="+mj-lt"/>
              <a:buAutoNum type="arabicPeriod"/>
            </a:pPr>
            <a:r>
              <a:rPr lang="en-US" dirty="0"/>
              <a:t>In the world we can see that things are caused. </a:t>
            </a:r>
            <a:endParaRPr lang="en-US" dirty="0" smtClean="0"/>
          </a:p>
          <a:p>
            <a:pPr marL="494100" indent="-457200">
              <a:buFont typeface="+mj-lt"/>
              <a:buAutoNum type="arabicPeriod"/>
            </a:pPr>
            <a:r>
              <a:rPr lang="en-US" dirty="0" smtClean="0"/>
              <a:t>It </a:t>
            </a:r>
            <a:r>
              <a:rPr lang="en-US" dirty="0"/>
              <a:t>is not possible for something to be the cause of itself, because this would entail that it exists prior to </a:t>
            </a:r>
            <a:r>
              <a:rPr lang="en-US" dirty="0" smtClean="0"/>
              <a:t>itself. </a:t>
            </a:r>
          </a:p>
          <a:p>
            <a:pPr marL="494100" indent="-457200">
              <a:buFont typeface="+mj-lt"/>
              <a:buAutoNum type="arabicPeriod"/>
            </a:pPr>
            <a:r>
              <a:rPr lang="en-US" dirty="0" smtClean="0"/>
              <a:t>If </a:t>
            </a:r>
            <a:r>
              <a:rPr lang="en-US" dirty="0"/>
              <a:t>that by which it is caused is </a:t>
            </a:r>
            <a:r>
              <a:rPr lang="en-US" i="1" dirty="0"/>
              <a:t>itself</a:t>
            </a:r>
            <a:r>
              <a:rPr lang="en-US" dirty="0"/>
              <a:t> caused, then it too must have a cause. </a:t>
            </a:r>
            <a:endParaRPr lang="en-US" dirty="0" smtClean="0"/>
          </a:p>
          <a:p>
            <a:pPr marL="494100" indent="-457200">
              <a:buFont typeface="+mj-lt"/>
              <a:buAutoNum type="arabicPeriod"/>
            </a:pPr>
            <a:r>
              <a:rPr lang="en-US" dirty="0" smtClean="0"/>
              <a:t>There </a:t>
            </a:r>
            <a:r>
              <a:rPr lang="en-US" dirty="0"/>
              <a:t>cannot be an infinitely long </a:t>
            </a:r>
            <a:r>
              <a:rPr lang="en-US" dirty="0" smtClean="0"/>
              <a:t>causal chain.</a:t>
            </a:r>
          </a:p>
          <a:p>
            <a:pPr marL="494100" indent="-457200">
              <a:buFont typeface="+mj-lt"/>
              <a:buAutoNum type="arabicPeriod"/>
            </a:pPr>
            <a:r>
              <a:rPr lang="en-US" dirty="0" smtClean="0"/>
              <a:t>Therefore </a:t>
            </a:r>
            <a:r>
              <a:rPr lang="en-US" dirty="0"/>
              <a:t>there must be a cause which is not itself caused by anything further. </a:t>
            </a:r>
            <a:endParaRPr lang="en-US" dirty="0" smtClean="0"/>
          </a:p>
          <a:p>
            <a:pPr marL="494100" indent="-457200">
              <a:buFont typeface="+mj-lt"/>
              <a:buAutoNum type="arabicPeriod"/>
            </a:pPr>
            <a:r>
              <a:rPr lang="en-US" dirty="0" smtClean="0"/>
              <a:t>The uncaused cause everyone </a:t>
            </a:r>
            <a:r>
              <a:rPr lang="en-US" dirty="0"/>
              <a:t>understands to be God.</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4390" y="2247900"/>
            <a:ext cx="4683419" cy="3149599"/>
          </a:xfrm>
        </p:spPr>
      </p:pic>
    </p:spTree>
    <p:extLst>
      <p:ext uri="{BB962C8B-B14F-4D97-AF65-F5344CB8AC3E}">
        <p14:creationId xmlns:p14="http://schemas.microsoft.com/office/powerpoint/2010/main" val="1724295828"/>
      </p:ext>
    </p:extLst>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Cosmological Argument 2:</a:t>
            </a:r>
            <a:r>
              <a:rPr lang="en-US" dirty="0"/>
              <a:t/>
            </a:r>
            <a:br>
              <a:rPr lang="en-US" dirty="0"/>
            </a:br>
            <a:r>
              <a:rPr lang="en-US" dirty="0"/>
              <a:t>The Argument from Contingency</a:t>
            </a:r>
          </a:p>
        </p:txBody>
      </p:sp>
      <p:sp>
        <p:nvSpPr>
          <p:cNvPr id="3" name="Content Placeholder 2"/>
          <p:cNvSpPr>
            <a:spLocks noGrp="1"/>
          </p:cNvSpPr>
          <p:nvPr>
            <p:ph sz="half" idx="1"/>
          </p:nvPr>
        </p:nvSpPr>
        <p:spPr/>
        <p:txBody>
          <a:bodyPr/>
          <a:lstStyle/>
          <a:p>
            <a:pPr marL="494100" indent="-457200">
              <a:buFont typeface="+mj-lt"/>
              <a:buAutoNum type="arabicPeriod"/>
            </a:pPr>
            <a:r>
              <a:rPr lang="en-US" dirty="0"/>
              <a:t>In the world we see things that are possible to be and possible not to be. </a:t>
            </a:r>
            <a:endParaRPr lang="en-US" dirty="0" smtClean="0"/>
          </a:p>
          <a:p>
            <a:pPr marL="494100" indent="-457200">
              <a:buFont typeface="+mj-lt"/>
              <a:buAutoNum type="arabicPeriod"/>
            </a:pPr>
            <a:r>
              <a:rPr lang="en-US" dirty="0" smtClean="0"/>
              <a:t>If </a:t>
            </a:r>
            <a:r>
              <a:rPr lang="en-US" dirty="0"/>
              <a:t>everything were contingent and thus capable of going out of existence, then, given infinite time, this possibility would be realized and nothing would exist now. </a:t>
            </a:r>
            <a:endParaRPr lang="en-US" dirty="0" smtClean="0"/>
          </a:p>
          <a:p>
            <a:pPr marL="494100" indent="-457200">
              <a:buFont typeface="+mj-lt"/>
              <a:buAutoNum type="arabicPeriod"/>
            </a:pPr>
            <a:r>
              <a:rPr lang="en-US" dirty="0" smtClean="0"/>
              <a:t>Things </a:t>
            </a:r>
            <a:r>
              <a:rPr lang="en-US" dirty="0"/>
              <a:t>clearly do exist now. </a:t>
            </a:r>
            <a:endParaRPr lang="en-US" dirty="0" smtClean="0"/>
          </a:p>
          <a:p>
            <a:pPr marL="494100" indent="-457200">
              <a:buFont typeface="+mj-lt"/>
              <a:buAutoNum type="arabicPeriod"/>
            </a:pPr>
            <a:r>
              <a:rPr lang="en-US" dirty="0" smtClean="0"/>
              <a:t>Therefore</a:t>
            </a:r>
            <a:r>
              <a:rPr lang="en-US" dirty="0"/>
              <a:t>, there must be something that is imperishable: a necessary </a:t>
            </a:r>
            <a:r>
              <a:rPr lang="en-US" dirty="0" smtClean="0"/>
              <a:t>being, which everyone </a:t>
            </a:r>
            <a:r>
              <a:rPr lang="en-US" dirty="0"/>
              <a:t>understands to be God</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771" y="2222500"/>
            <a:ext cx="4931330" cy="3073399"/>
          </a:xfrm>
        </p:spPr>
      </p:pic>
    </p:spTree>
    <p:extLst>
      <p:ext uri="{BB962C8B-B14F-4D97-AF65-F5344CB8AC3E}">
        <p14:creationId xmlns:p14="http://schemas.microsoft.com/office/powerpoint/2010/main" val="4217182039"/>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Basic Structure of the Cosmological Argument</a:t>
            </a:r>
            <a:endParaRPr lang="en-US" dirty="0"/>
          </a:p>
        </p:txBody>
      </p:sp>
      <p:sp>
        <p:nvSpPr>
          <p:cNvPr id="3" name="Content Placeholder 2"/>
          <p:cNvSpPr>
            <a:spLocks noGrp="1"/>
          </p:cNvSpPr>
          <p:nvPr>
            <p:ph sz="half" idx="1"/>
          </p:nvPr>
        </p:nvSpPr>
        <p:spPr>
          <a:xfrm>
            <a:off x="913794" y="2082800"/>
            <a:ext cx="5512405" cy="3975099"/>
          </a:xfrm>
        </p:spPr>
        <p:txBody>
          <a:bodyPr>
            <a:normAutofit/>
          </a:bodyPr>
          <a:lstStyle/>
          <a:p>
            <a:pPr marL="494100" indent="-457200">
              <a:buFont typeface="+mj-lt"/>
              <a:buAutoNum type="arabicPeriod"/>
            </a:pPr>
            <a:r>
              <a:rPr lang="en-US" sz="2800" dirty="0" smtClean="0"/>
              <a:t>Every event must have a cause.</a:t>
            </a:r>
          </a:p>
          <a:p>
            <a:pPr marL="494100" indent="-457200">
              <a:buFont typeface="+mj-lt"/>
              <a:buAutoNum type="arabicPeriod"/>
            </a:pPr>
            <a:r>
              <a:rPr lang="en-US" sz="2800" dirty="0" smtClean="0"/>
              <a:t>There cannot be infinite number of actual events. </a:t>
            </a:r>
          </a:p>
          <a:p>
            <a:pPr marL="494100" indent="-457200">
              <a:buFont typeface="+mj-lt"/>
              <a:buAutoNum type="arabicPeriod"/>
            </a:pPr>
            <a:r>
              <a:rPr lang="en-US" sz="2800" dirty="0" smtClean="0"/>
              <a:t>Thus, there must be a first cause. </a:t>
            </a:r>
          </a:p>
          <a:p>
            <a:pPr marL="494100" indent="-457200">
              <a:buFont typeface="+mj-lt"/>
              <a:buAutoNum type="arabicPeriod"/>
            </a:pPr>
            <a:r>
              <a:rPr lang="en-US" sz="2800" dirty="0" smtClean="0"/>
              <a:t>Therefore God exists. </a:t>
            </a:r>
            <a:endParaRPr lang="en-US" sz="28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5714" y="1803400"/>
            <a:ext cx="5203061" cy="3865131"/>
          </a:xfrm>
        </p:spPr>
      </p:pic>
    </p:spTree>
    <p:extLst>
      <p:ext uri="{BB962C8B-B14F-4D97-AF65-F5344CB8AC3E}">
        <p14:creationId xmlns:p14="http://schemas.microsoft.com/office/powerpoint/2010/main" val="1691894632"/>
      </p:ext>
    </p:extLst>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Challenge to the Cosmological Argument 1:</a:t>
            </a:r>
            <a:br>
              <a:rPr lang="en-US" dirty="0" smtClean="0"/>
            </a:br>
            <a:r>
              <a:rPr lang="en-US" dirty="0" smtClean="0"/>
              <a:t>Why not infinity? </a:t>
            </a:r>
            <a:endParaRPr lang="en-US" dirty="0"/>
          </a:p>
        </p:txBody>
      </p:sp>
      <p:sp>
        <p:nvSpPr>
          <p:cNvPr id="3" name="Content Placeholder 2"/>
          <p:cNvSpPr>
            <a:spLocks noGrp="1"/>
          </p:cNvSpPr>
          <p:nvPr>
            <p:ph sz="half" idx="1"/>
          </p:nvPr>
        </p:nvSpPr>
        <p:spPr>
          <a:xfrm>
            <a:off x="913795" y="2260599"/>
            <a:ext cx="5060497" cy="3530599"/>
          </a:xfrm>
        </p:spPr>
        <p:txBody>
          <a:bodyPr/>
          <a:lstStyle/>
          <a:p>
            <a:r>
              <a:rPr lang="en-US" dirty="0" smtClean="0"/>
              <a:t>This response denies the second premise of the basic argument. </a:t>
            </a:r>
          </a:p>
          <a:p>
            <a:r>
              <a:rPr lang="en-US" dirty="0" smtClean="0"/>
              <a:t>Math and physics successfully employ the concept of infinity - ∞ - often. </a:t>
            </a:r>
          </a:p>
          <a:p>
            <a:r>
              <a:rPr lang="en-US" dirty="0" smtClean="0"/>
              <a:t>There is no logical reason to think that there cannot be an infinite chain of events or a closed causal loop </a:t>
            </a:r>
            <a:r>
              <a:rPr lang="en-US" dirty="0" smtClean="0"/>
              <a:t>that </a:t>
            </a:r>
            <a:r>
              <a:rPr lang="en-US" dirty="0" smtClean="0"/>
              <a:t>continues, from our perspective, forever. </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2363" y="1746810"/>
            <a:ext cx="5065712" cy="4029543"/>
          </a:xfrm>
        </p:spPr>
      </p:pic>
    </p:spTree>
    <p:extLst>
      <p:ext uri="{BB962C8B-B14F-4D97-AF65-F5344CB8AC3E}">
        <p14:creationId xmlns:p14="http://schemas.microsoft.com/office/powerpoint/2010/main" val="3179053460"/>
      </p:ext>
    </p:extLst>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This response rejects the relevance of the premises to the conclusion. </a:t>
            </a:r>
          </a:p>
          <a:p>
            <a:r>
              <a:rPr lang="en-US" dirty="0" smtClean="0"/>
              <a:t>Explaining the first cause by inferring that it must be God can be challenged by presenting alternative and equally plausible explanations. </a:t>
            </a:r>
          </a:p>
          <a:p>
            <a:pPr lvl="1"/>
            <a:r>
              <a:rPr lang="en-US" dirty="0" smtClean="0"/>
              <a:t>Big bang</a:t>
            </a:r>
          </a:p>
          <a:p>
            <a:r>
              <a:rPr lang="en-US" dirty="0" smtClean="0"/>
              <a:t>If God can be self-caused, why can’t the world be self caused? </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51797" y="1821349"/>
            <a:ext cx="4584059" cy="3862885"/>
          </a:xfrm>
        </p:spPr>
      </p:pic>
      <p:sp>
        <p:nvSpPr>
          <p:cNvPr id="5" name="Title 1"/>
          <p:cNvSpPr>
            <a:spLocks noGrp="1"/>
          </p:cNvSpPr>
          <p:nvPr>
            <p:ph type="title"/>
          </p:nvPr>
        </p:nvSpPr>
        <p:spPr/>
        <p:txBody>
          <a:bodyPr>
            <a:normAutofit fontScale="90000"/>
          </a:bodyPr>
          <a:lstStyle/>
          <a:p>
            <a:pPr algn="l"/>
            <a:r>
              <a:rPr lang="en-US" dirty="0" smtClean="0"/>
              <a:t>Challenge to the Cosmological Argument 2:</a:t>
            </a:r>
            <a:br>
              <a:rPr lang="en-US" dirty="0" smtClean="0"/>
            </a:br>
            <a:r>
              <a:rPr lang="en-US" dirty="0" smtClean="0"/>
              <a:t>Why must God be the first cause? </a:t>
            </a:r>
            <a:endParaRPr lang="en-US" dirty="0"/>
          </a:p>
        </p:txBody>
      </p:sp>
    </p:spTree>
    <p:extLst>
      <p:ext uri="{BB962C8B-B14F-4D97-AF65-F5344CB8AC3E}">
        <p14:creationId xmlns:p14="http://schemas.microsoft.com/office/powerpoint/2010/main" val="437074199"/>
      </p:ext>
    </p:extLst>
  </p:cSld>
  <p:clrMapOvr>
    <a:masterClrMapping/>
  </p:clrMapOvr>
  <p:transition spd="med">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214</TotalTime>
  <Words>1187</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Calisto MT</vt:lpstr>
      <vt:lpstr>Trebuchet MS</vt:lpstr>
      <vt:lpstr>Wingdings 2</vt:lpstr>
      <vt:lpstr>Slate</vt:lpstr>
      <vt:lpstr>Philosophy of Religion: Arguments for God’s existence</vt:lpstr>
      <vt:lpstr>Overview</vt:lpstr>
      <vt:lpstr>Characteristics of God</vt:lpstr>
      <vt:lpstr>Thomas Aquinas (1225 – 1274)</vt:lpstr>
      <vt:lpstr>Cosmological Argument 1: First Cause</vt:lpstr>
      <vt:lpstr>Cosmological Argument 2: The Argument from Contingency</vt:lpstr>
      <vt:lpstr>The Basic Structure of the Cosmological Argument</vt:lpstr>
      <vt:lpstr>Challenge to the Cosmological Argument 1: Why not infinity? </vt:lpstr>
      <vt:lpstr>Challenge to the Cosmological Argument 2: Why must God be the first cause? </vt:lpstr>
      <vt:lpstr>The Teleological/Design Argument</vt:lpstr>
      <vt:lpstr>William Paley (1743 – 1805) </vt:lpstr>
      <vt:lpstr>The Watchmaker Analogy</vt:lpstr>
      <vt:lpstr>Assessing the Analogy</vt:lpstr>
      <vt:lpstr>Challenges to the Design Argument</vt:lpstr>
      <vt:lpstr>Bigger Challenge the Design Argument</vt:lpstr>
      <vt:lpstr>The Ontological Argument</vt:lpstr>
      <vt:lpstr>Criticisms of the Ontological Argument</vt:lpstr>
      <vt:lpstr>The BIG Problem for the Ontological Argument</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Philosophy of Religion: Arguments for God’s existence</dc:title>
  <dc:creator>Dustin Olson</dc:creator>
  <cp:lastModifiedBy>Dustin Olson</cp:lastModifiedBy>
  <cp:revision>26</cp:revision>
  <dcterms:created xsi:type="dcterms:W3CDTF">2017-10-03T14:02:16Z</dcterms:created>
  <dcterms:modified xsi:type="dcterms:W3CDTF">2019-05-08T15:35:44Z</dcterms:modified>
</cp:coreProperties>
</file>