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1"/>
  </p:notesMasterIdLst>
  <p:sldIdLst>
    <p:sldId id="256" r:id="rId2"/>
    <p:sldId id="258" r:id="rId3"/>
    <p:sldId id="271" r:id="rId4"/>
    <p:sldId id="272" r:id="rId5"/>
    <p:sldId id="259" r:id="rId6"/>
    <p:sldId id="278" r:id="rId7"/>
    <p:sldId id="261" r:id="rId8"/>
    <p:sldId id="273" r:id="rId9"/>
    <p:sldId id="274" r:id="rId10"/>
    <p:sldId id="260" r:id="rId11"/>
    <p:sldId id="262" r:id="rId12"/>
    <p:sldId id="264" r:id="rId13"/>
    <p:sldId id="265" r:id="rId14"/>
    <p:sldId id="263" r:id="rId15"/>
    <p:sldId id="280" r:id="rId16"/>
    <p:sldId id="266" r:id="rId17"/>
    <p:sldId id="275" r:id="rId18"/>
    <p:sldId id="277"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A3914D-B3B1-400F-821A-2C566B675423}" type="datetimeFigureOut">
              <a:rPr lang="en-CA" smtClean="0"/>
              <a:t>2019-09-12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769417-2054-4101-A4F3-8919E00ABE45}" type="slidenum">
              <a:rPr lang="en-CA" smtClean="0"/>
              <a:t>‹#›</a:t>
            </a:fld>
            <a:endParaRPr lang="en-CA"/>
          </a:p>
        </p:txBody>
      </p:sp>
    </p:spTree>
    <p:extLst>
      <p:ext uri="{BB962C8B-B14F-4D97-AF65-F5344CB8AC3E}">
        <p14:creationId xmlns:p14="http://schemas.microsoft.com/office/powerpoint/2010/main" val="1874405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3D95C246-5DDA-4BBB-831B-E4A6190AEF01}" type="slidenum">
              <a:rPr lang="en-US" altLang="en-US"/>
              <a:pPr eaLnBrk="1" hangingPunct="1">
                <a:spcBef>
                  <a:spcPct val="0"/>
                </a:spcBef>
              </a:pPr>
              <a:t>6</a:t>
            </a:fld>
            <a:endParaRPr lang="en-US" altLang="en-US"/>
          </a:p>
        </p:txBody>
      </p:sp>
      <p:sp>
        <p:nvSpPr>
          <p:cNvPr id="399363" name="Rectangle 2"/>
          <p:cNvSpPr>
            <a:spLocks noGrp="1" noRot="1" noChangeAspect="1" noChangeArrowheads="1" noTextEdit="1"/>
          </p:cNvSpPr>
          <p:nvPr>
            <p:ph type="sldImg"/>
          </p:nvPr>
        </p:nvSpPr>
        <p:spPr>
          <a:ln/>
        </p:spPr>
      </p:sp>
      <p:sp>
        <p:nvSpPr>
          <p:cNvPr id="399364" name="Rectangle 3"/>
          <p:cNvSpPr>
            <a:spLocks noGrp="1" noChangeArrowheads="1"/>
          </p:cNvSpPr>
          <p:nvPr>
            <p:ph type="body" idx="1"/>
          </p:nvPr>
        </p:nvSpPr>
        <p:spPr>
          <a:xfrm>
            <a:off x="914400" y="4422775"/>
            <a:ext cx="5029200" cy="419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087458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49CDAA2D-4130-4859-BBAD-D0A8FA7AF73F}" type="slidenum">
              <a:rPr lang="en-US" altLang="en-US"/>
              <a:pPr eaLnBrk="1" hangingPunct="1">
                <a:spcBef>
                  <a:spcPct val="0"/>
                </a:spcBef>
              </a:pPr>
              <a:t>9</a:t>
            </a:fld>
            <a:endParaRPr lang="en-US" altLang="en-US"/>
          </a:p>
        </p:txBody>
      </p:sp>
      <p:sp>
        <p:nvSpPr>
          <p:cNvPr id="388099" name="Rectangle 2"/>
          <p:cNvSpPr>
            <a:spLocks noGrp="1" noRot="1" noChangeAspect="1" noChangeArrowheads="1" noTextEdit="1"/>
          </p:cNvSpPr>
          <p:nvPr>
            <p:ph type="sldImg"/>
          </p:nvPr>
        </p:nvSpPr>
        <p:spPr>
          <a:ln/>
        </p:spPr>
      </p:sp>
      <p:sp>
        <p:nvSpPr>
          <p:cNvPr id="388100" name="Rectangle 3"/>
          <p:cNvSpPr>
            <a:spLocks noGrp="1" noChangeArrowheads="1"/>
          </p:cNvSpPr>
          <p:nvPr>
            <p:ph type="body" idx="1"/>
          </p:nvPr>
        </p:nvSpPr>
        <p:spPr>
          <a:xfrm>
            <a:off x="914400" y="4422775"/>
            <a:ext cx="5029200" cy="419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173431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57B9193E-E72F-4554-A5A5-26D31E419C90}" type="slidenum">
              <a:rPr lang="en-US" altLang="en-US"/>
              <a:pPr eaLnBrk="1" hangingPunct="1">
                <a:spcBef>
                  <a:spcPct val="0"/>
                </a:spcBef>
              </a:pPr>
              <a:t>17</a:t>
            </a:fld>
            <a:endParaRPr lang="en-US" altLang="en-US"/>
          </a:p>
        </p:txBody>
      </p:sp>
      <p:sp>
        <p:nvSpPr>
          <p:cNvPr id="396291" name="Rectangle 2"/>
          <p:cNvSpPr>
            <a:spLocks noGrp="1" noRot="1" noChangeAspect="1" noChangeArrowheads="1" noTextEdit="1"/>
          </p:cNvSpPr>
          <p:nvPr>
            <p:ph type="sldImg"/>
          </p:nvPr>
        </p:nvSpPr>
        <p:spPr>
          <a:ln/>
        </p:spPr>
      </p:sp>
      <p:sp>
        <p:nvSpPr>
          <p:cNvPr id="396292" name="Rectangle 3"/>
          <p:cNvSpPr>
            <a:spLocks noGrp="1" noChangeArrowheads="1"/>
          </p:cNvSpPr>
          <p:nvPr>
            <p:ph type="body" idx="1"/>
          </p:nvPr>
        </p:nvSpPr>
        <p:spPr>
          <a:xfrm>
            <a:off x="914400" y="4422775"/>
            <a:ext cx="5029200" cy="419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390274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394B47AD-C65F-487D-951A-40CC1C236EBC}" type="slidenum">
              <a:rPr lang="en-US" altLang="en-US"/>
              <a:pPr eaLnBrk="1" hangingPunct="1">
                <a:spcBef>
                  <a:spcPct val="0"/>
                </a:spcBef>
              </a:pPr>
              <a:t>18</a:t>
            </a:fld>
            <a:endParaRPr lang="en-US" altLang="en-US"/>
          </a:p>
        </p:txBody>
      </p:sp>
      <p:sp>
        <p:nvSpPr>
          <p:cNvPr id="398339" name="Rectangle 2"/>
          <p:cNvSpPr>
            <a:spLocks noGrp="1" noRot="1" noChangeAspect="1" noChangeArrowheads="1" noTextEdit="1"/>
          </p:cNvSpPr>
          <p:nvPr>
            <p:ph type="sldImg"/>
          </p:nvPr>
        </p:nvSpPr>
        <p:spPr>
          <a:ln/>
        </p:spPr>
      </p:sp>
      <p:sp>
        <p:nvSpPr>
          <p:cNvPr id="398340" name="Rectangle 3"/>
          <p:cNvSpPr>
            <a:spLocks noGrp="1" noChangeArrowheads="1"/>
          </p:cNvSpPr>
          <p:nvPr>
            <p:ph type="body" idx="1"/>
          </p:nvPr>
        </p:nvSpPr>
        <p:spPr>
          <a:xfrm>
            <a:off x="914400" y="4422775"/>
            <a:ext cx="5029200" cy="419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86395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E22DEDC-A74A-4AB5-A2F6-4CEB4F73420B}"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E4D0B-C73B-43CD-9A8F-55F1C785C458}" type="slidenum">
              <a:rPr lang="en-US" smtClean="0"/>
              <a:t>‹#›</a:t>
            </a:fld>
            <a:endParaRPr lang="en-US"/>
          </a:p>
        </p:txBody>
      </p:sp>
    </p:spTree>
    <p:extLst>
      <p:ext uri="{BB962C8B-B14F-4D97-AF65-F5344CB8AC3E}">
        <p14:creationId xmlns:p14="http://schemas.microsoft.com/office/powerpoint/2010/main" val="4283498357"/>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22DEDC-A74A-4AB5-A2F6-4CEB4F73420B}"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3E4D0B-C73B-43CD-9A8F-55F1C785C458}" type="slidenum">
              <a:rPr lang="en-US" smtClean="0"/>
              <a:t>‹#›</a:t>
            </a:fld>
            <a:endParaRPr lang="en-US"/>
          </a:p>
        </p:txBody>
      </p:sp>
    </p:spTree>
    <p:extLst>
      <p:ext uri="{BB962C8B-B14F-4D97-AF65-F5344CB8AC3E}">
        <p14:creationId xmlns:p14="http://schemas.microsoft.com/office/powerpoint/2010/main" val="3486574366"/>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22DEDC-A74A-4AB5-A2F6-4CEB4F73420B}"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3E4D0B-C73B-43CD-9A8F-55F1C785C458}" type="slidenum">
              <a:rPr lang="en-US" smtClean="0"/>
              <a:t>‹#›</a:t>
            </a:fld>
            <a:endParaRPr lang="en-US"/>
          </a:p>
        </p:txBody>
      </p:sp>
    </p:spTree>
    <p:extLst>
      <p:ext uri="{BB962C8B-B14F-4D97-AF65-F5344CB8AC3E}">
        <p14:creationId xmlns:p14="http://schemas.microsoft.com/office/powerpoint/2010/main" val="2919568840"/>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22DEDC-A74A-4AB5-A2F6-4CEB4F73420B}"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3E4D0B-C73B-43CD-9A8F-55F1C785C458}"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69044363"/>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22DEDC-A74A-4AB5-A2F6-4CEB4F73420B}"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3E4D0B-C73B-43CD-9A8F-55F1C785C458}" type="slidenum">
              <a:rPr lang="en-US" smtClean="0"/>
              <a:t>‹#›</a:t>
            </a:fld>
            <a:endParaRPr lang="en-US"/>
          </a:p>
        </p:txBody>
      </p:sp>
    </p:spTree>
    <p:extLst>
      <p:ext uri="{BB962C8B-B14F-4D97-AF65-F5344CB8AC3E}">
        <p14:creationId xmlns:p14="http://schemas.microsoft.com/office/powerpoint/2010/main" val="2274785787"/>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E22DEDC-A74A-4AB5-A2F6-4CEB4F73420B}" type="datetimeFigureOut">
              <a:rPr lang="en-US" smtClean="0"/>
              <a:t>9/12/2019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3E4D0B-C73B-43CD-9A8F-55F1C785C458}" type="slidenum">
              <a:rPr lang="en-US" smtClean="0"/>
              <a:t>‹#›</a:t>
            </a:fld>
            <a:endParaRPr lang="en-US"/>
          </a:p>
        </p:txBody>
      </p:sp>
    </p:spTree>
    <p:extLst>
      <p:ext uri="{BB962C8B-B14F-4D97-AF65-F5344CB8AC3E}">
        <p14:creationId xmlns:p14="http://schemas.microsoft.com/office/powerpoint/2010/main" val="1203453257"/>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E22DEDC-A74A-4AB5-A2F6-4CEB4F73420B}" type="datetimeFigureOut">
              <a:rPr lang="en-US" smtClean="0"/>
              <a:t>9/12/2019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3E4D0B-C73B-43CD-9A8F-55F1C785C458}" type="slidenum">
              <a:rPr lang="en-US" smtClean="0"/>
              <a:t>‹#›</a:t>
            </a:fld>
            <a:endParaRPr lang="en-US"/>
          </a:p>
        </p:txBody>
      </p:sp>
    </p:spTree>
    <p:extLst>
      <p:ext uri="{BB962C8B-B14F-4D97-AF65-F5344CB8AC3E}">
        <p14:creationId xmlns:p14="http://schemas.microsoft.com/office/powerpoint/2010/main" val="2997506226"/>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2DEDC-A74A-4AB5-A2F6-4CEB4F73420B}"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E4D0B-C73B-43CD-9A8F-55F1C785C458}" type="slidenum">
              <a:rPr lang="en-US" smtClean="0"/>
              <a:t>‹#›</a:t>
            </a:fld>
            <a:endParaRPr lang="en-US"/>
          </a:p>
        </p:txBody>
      </p:sp>
    </p:spTree>
    <p:extLst>
      <p:ext uri="{BB962C8B-B14F-4D97-AF65-F5344CB8AC3E}">
        <p14:creationId xmlns:p14="http://schemas.microsoft.com/office/powerpoint/2010/main" val="782350492"/>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2DEDC-A74A-4AB5-A2F6-4CEB4F73420B}"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E4D0B-C73B-43CD-9A8F-55F1C785C458}" type="slidenum">
              <a:rPr lang="en-US" smtClean="0"/>
              <a:t>‹#›</a:t>
            </a:fld>
            <a:endParaRPr lang="en-US"/>
          </a:p>
        </p:txBody>
      </p:sp>
    </p:spTree>
    <p:extLst>
      <p:ext uri="{BB962C8B-B14F-4D97-AF65-F5344CB8AC3E}">
        <p14:creationId xmlns:p14="http://schemas.microsoft.com/office/powerpoint/2010/main" val="397983949"/>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2DEDC-A74A-4AB5-A2F6-4CEB4F73420B}"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E4D0B-C73B-43CD-9A8F-55F1C785C458}" type="slidenum">
              <a:rPr lang="en-US" smtClean="0"/>
              <a:t>‹#›</a:t>
            </a:fld>
            <a:endParaRPr lang="en-US"/>
          </a:p>
        </p:txBody>
      </p:sp>
    </p:spTree>
    <p:extLst>
      <p:ext uri="{BB962C8B-B14F-4D97-AF65-F5344CB8AC3E}">
        <p14:creationId xmlns:p14="http://schemas.microsoft.com/office/powerpoint/2010/main" val="3177015025"/>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22DEDC-A74A-4AB5-A2F6-4CEB4F73420B}" type="datetimeFigureOut">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E4D0B-C73B-43CD-9A8F-55F1C785C458}" type="slidenum">
              <a:rPr lang="en-US" smtClean="0"/>
              <a:t>‹#›</a:t>
            </a:fld>
            <a:endParaRPr lang="en-US"/>
          </a:p>
        </p:txBody>
      </p:sp>
    </p:spTree>
    <p:extLst>
      <p:ext uri="{BB962C8B-B14F-4D97-AF65-F5344CB8AC3E}">
        <p14:creationId xmlns:p14="http://schemas.microsoft.com/office/powerpoint/2010/main" val="760697402"/>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22DEDC-A74A-4AB5-A2F6-4CEB4F73420B}"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3E4D0B-C73B-43CD-9A8F-55F1C785C458}" type="slidenum">
              <a:rPr lang="en-US" smtClean="0"/>
              <a:t>‹#›</a:t>
            </a:fld>
            <a:endParaRPr lang="en-US"/>
          </a:p>
        </p:txBody>
      </p:sp>
    </p:spTree>
    <p:extLst>
      <p:ext uri="{BB962C8B-B14F-4D97-AF65-F5344CB8AC3E}">
        <p14:creationId xmlns:p14="http://schemas.microsoft.com/office/powerpoint/2010/main" val="3031357122"/>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22DEDC-A74A-4AB5-A2F6-4CEB4F73420B}" type="datetimeFigureOut">
              <a:rPr lang="en-US" smtClean="0"/>
              <a:t>9/12/2019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3E4D0B-C73B-43CD-9A8F-55F1C785C458}" type="slidenum">
              <a:rPr lang="en-US" smtClean="0"/>
              <a:t>‹#›</a:t>
            </a:fld>
            <a:endParaRPr lang="en-US"/>
          </a:p>
        </p:txBody>
      </p:sp>
    </p:spTree>
    <p:extLst>
      <p:ext uri="{BB962C8B-B14F-4D97-AF65-F5344CB8AC3E}">
        <p14:creationId xmlns:p14="http://schemas.microsoft.com/office/powerpoint/2010/main" val="1263899565"/>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22DEDC-A74A-4AB5-A2F6-4CEB4F73420B}" type="datetimeFigureOut">
              <a:rPr lang="en-US" smtClean="0"/>
              <a:t>9/12/2019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3E4D0B-C73B-43CD-9A8F-55F1C785C458}" type="slidenum">
              <a:rPr lang="en-US" smtClean="0"/>
              <a:t>‹#›</a:t>
            </a:fld>
            <a:endParaRPr lang="en-US"/>
          </a:p>
        </p:txBody>
      </p:sp>
    </p:spTree>
    <p:extLst>
      <p:ext uri="{BB962C8B-B14F-4D97-AF65-F5344CB8AC3E}">
        <p14:creationId xmlns:p14="http://schemas.microsoft.com/office/powerpoint/2010/main" val="610378787"/>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22DEDC-A74A-4AB5-A2F6-4CEB4F73420B}" type="datetimeFigureOut">
              <a:rPr lang="en-US" smtClean="0"/>
              <a:t>9/12/2019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3E4D0B-C73B-43CD-9A8F-55F1C785C458}" type="slidenum">
              <a:rPr lang="en-US" smtClean="0"/>
              <a:t>‹#›</a:t>
            </a:fld>
            <a:endParaRPr lang="en-US"/>
          </a:p>
        </p:txBody>
      </p:sp>
    </p:spTree>
    <p:extLst>
      <p:ext uri="{BB962C8B-B14F-4D97-AF65-F5344CB8AC3E}">
        <p14:creationId xmlns:p14="http://schemas.microsoft.com/office/powerpoint/2010/main" val="1148739443"/>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22DEDC-A74A-4AB5-A2F6-4CEB4F73420B}"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3E4D0B-C73B-43CD-9A8F-55F1C785C458}" type="slidenum">
              <a:rPr lang="en-US" smtClean="0"/>
              <a:t>‹#›</a:t>
            </a:fld>
            <a:endParaRPr lang="en-US"/>
          </a:p>
        </p:txBody>
      </p:sp>
    </p:spTree>
    <p:extLst>
      <p:ext uri="{BB962C8B-B14F-4D97-AF65-F5344CB8AC3E}">
        <p14:creationId xmlns:p14="http://schemas.microsoft.com/office/powerpoint/2010/main" val="1149678840"/>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22DEDC-A74A-4AB5-A2F6-4CEB4F73420B}" type="datetimeFigureOut">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3E4D0B-C73B-43CD-9A8F-55F1C785C458}" type="slidenum">
              <a:rPr lang="en-US" smtClean="0"/>
              <a:t>‹#›</a:t>
            </a:fld>
            <a:endParaRPr lang="en-US"/>
          </a:p>
        </p:txBody>
      </p:sp>
    </p:spTree>
    <p:extLst>
      <p:ext uri="{BB962C8B-B14F-4D97-AF65-F5344CB8AC3E}">
        <p14:creationId xmlns:p14="http://schemas.microsoft.com/office/powerpoint/2010/main" val="2679186866"/>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E22DEDC-A74A-4AB5-A2F6-4CEB4F73420B}" type="datetimeFigureOut">
              <a:rPr lang="en-US" smtClean="0"/>
              <a:t>9/12/2019</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43E4D0B-C73B-43CD-9A8F-55F1C785C458}" type="slidenum">
              <a:rPr lang="en-US" smtClean="0"/>
              <a:t>‹#›</a:t>
            </a:fld>
            <a:endParaRPr lang="en-US"/>
          </a:p>
        </p:txBody>
      </p:sp>
    </p:spTree>
    <p:extLst>
      <p:ext uri="{BB962C8B-B14F-4D97-AF65-F5344CB8AC3E}">
        <p14:creationId xmlns:p14="http://schemas.microsoft.com/office/powerpoint/2010/main" val="234553837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ransition spd="slow">
    <p:push dir="u"/>
  </p:transition>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Argument from Evil and </a:t>
            </a:r>
            <a:r>
              <a:rPr lang="en-US" smtClean="0"/>
              <a:t>Other Challenges </a:t>
            </a:r>
            <a:r>
              <a:rPr lang="en-US" dirty="0" smtClean="0"/>
              <a:t>to God’s Existence </a:t>
            </a:r>
            <a:endParaRPr lang="en-US" dirty="0"/>
          </a:p>
        </p:txBody>
      </p:sp>
      <p:sp>
        <p:nvSpPr>
          <p:cNvPr id="3" name="Subtitle 2"/>
          <p:cNvSpPr>
            <a:spLocks noGrp="1"/>
          </p:cNvSpPr>
          <p:nvPr>
            <p:ph type="subTitle" idx="1"/>
          </p:nvPr>
        </p:nvSpPr>
        <p:spPr>
          <a:xfrm>
            <a:off x="1370693" y="3598339"/>
            <a:ext cx="9440034" cy="1418161"/>
          </a:xfrm>
        </p:spPr>
        <p:txBody>
          <a:bodyPr>
            <a:normAutofit/>
          </a:bodyPr>
          <a:lstStyle/>
          <a:p>
            <a:r>
              <a:rPr lang="en-US" sz="2100" dirty="0" smtClean="0"/>
              <a:t>Introduction to Philosophy</a:t>
            </a:r>
          </a:p>
          <a:p>
            <a:r>
              <a:rPr lang="en-US" sz="2100" dirty="0" smtClean="0"/>
              <a:t>Philosophy 100</a:t>
            </a:r>
          </a:p>
          <a:p>
            <a:r>
              <a:rPr lang="en-US" sz="2100" dirty="0" smtClean="0"/>
              <a:t>Class 4</a:t>
            </a:r>
          </a:p>
          <a:p>
            <a:endParaRPr lang="en-US" dirty="0"/>
          </a:p>
        </p:txBody>
      </p:sp>
    </p:spTree>
    <p:extLst>
      <p:ext uri="{BB962C8B-B14F-4D97-AF65-F5344CB8AC3E}">
        <p14:creationId xmlns:p14="http://schemas.microsoft.com/office/powerpoint/2010/main" val="424164485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Theodicy: </a:t>
            </a:r>
            <a:r>
              <a:rPr lang="en-US" dirty="0"/>
              <a:t>Why God allows Evil and Suffering</a:t>
            </a:r>
          </a:p>
        </p:txBody>
      </p:sp>
      <p:sp>
        <p:nvSpPr>
          <p:cNvPr id="3" name="Content Placeholder 2"/>
          <p:cNvSpPr>
            <a:spLocks noGrp="1"/>
          </p:cNvSpPr>
          <p:nvPr>
            <p:ph sz="half" idx="1"/>
          </p:nvPr>
        </p:nvSpPr>
        <p:spPr>
          <a:xfrm>
            <a:off x="913795" y="2412999"/>
            <a:ext cx="5537805" cy="3378199"/>
          </a:xfrm>
        </p:spPr>
        <p:txBody>
          <a:bodyPr>
            <a:normAutofit/>
          </a:bodyPr>
          <a:lstStyle/>
          <a:p>
            <a:r>
              <a:rPr lang="en-US" sz="2400" dirty="0" smtClean="0"/>
              <a:t>A </a:t>
            </a:r>
            <a:r>
              <a:rPr lang="en-US" sz="2400" i="1" dirty="0" smtClean="0"/>
              <a:t>Theodicy</a:t>
            </a:r>
            <a:r>
              <a:rPr lang="en-US" sz="2400" dirty="0" smtClean="0"/>
              <a:t> is an explanation for why God allows for evil and suffering. </a:t>
            </a:r>
          </a:p>
          <a:p>
            <a:r>
              <a:rPr lang="en-US" sz="2400" dirty="0" smtClean="0"/>
              <a:t>Essentially a theodicy is a response to the problem of evil. </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83999" y="1719263"/>
            <a:ext cx="3546666" cy="4427537"/>
          </a:xfrm>
        </p:spPr>
      </p:pic>
    </p:spTree>
    <p:extLst>
      <p:ext uri="{BB962C8B-B14F-4D97-AF65-F5344CB8AC3E}">
        <p14:creationId xmlns:p14="http://schemas.microsoft.com/office/powerpoint/2010/main" val="3634896534"/>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Theodicy:</a:t>
            </a:r>
            <a:endParaRPr lang="en-US" dirty="0"/>
          </a:p>
        </p:txBody>
      </p:sp>
      <p:sp>
        <p:nvSpPr>
          <p:cNvPr id="3" name="Content Placeholder 2"/>
          <p:cNvSpPr>
            <a:spLocks noGrp="1"/>
          </p:cNvSpPr>
          <p:nvPr>
            <p:ph idx="1"/>
          </p:nvPr>
        </p:nvSpPr>
        <p:spPr>
          <a:xfrm>
            <a:off x="913795" y="1681649"/>
            <a:ext cx="10353762" cy="4058751"/>
          </a:xfrm>
        </p:spPr>
        <p:txBody>
          <a:bodyPr>
            <a:noAutofit/>
          </a:bodyPr>
          <a:lstStyle/>
          <a:p>
            <a:r>
              <a:rPr lang="en-US" sz="2800" dirty="0" smtClean="0"/>
              <a:t>We must first ask: What kind of good would a theistic God provide? </a:t>
            </a:r>
          </a:p>
          <a:p>
            <a:pPr lvl="1"/>
            <a:r>
              <a:rPr lang="en-US" sz="2400" dirty="0" smtClean="0"/>
              <a:t>Deep goods, not merely thrills and pleasures. </a:t>
            </a:r>
          </a:p>
          <a:p>
            <a:pPr lvl="2"/>
            <a:r>
              <a:rPr lang="en-US" sz="2000" dirty="0" smtClean="0"/>
              <a:t>Significant </a:t>
            </a:r>
            <a:r>
              <a:rPr lang="en-US" sz="2000" dirty="0"/>
              <a:t>freedom and responsibility </a:t>
            </a:r>
            <a:endParaRPr lang="en-US" sz="2000" dirty="0" smtClean="0"/>
          </a:p>
          <a:p>
            <a:pPr lvl="3"/>
            <a:r>
              <a:rPr lang="en-US" sz="1800" dirty="0" smtClean="0"/>
              <a:t>for ourselves</a:t>
            </a:r>
            <a:endParaRPr lang="en-US" sz="1800" dirty="0"/>
          </a:p>
          <a:p>
            <a:pPr lvl="3"/>
            <a:r>
              <a:rPr lang="en-US" sz="1800" dirty="0" smtClean="0"/>
              <a:t>for others</a:t>
            </a:r>
          </a:p>
          <a:p>
            <a:pPr lvl="3"/>
            <a:r>
              <a:rPr lang="en-US" sz="1800" dirty="0" smtClean="0"/>
              <a:t>for </a:t>
            </a:r>
            <a:r>
              <a:rPr lang="en-US" sz="1800" dirty="0"/>
              <a:t>the world in which they </a:t>
            </a:r>
            <a:r>
              <a:rPr lang="en-US" sz="1800" dirty="0" smtClean="0"/>
              <a:t>live</a:t>
            </a:r>
          </a:p>
          <a:p>
            <a:pPr lvl="2"/>
            <a:r>
              <a:rPr lang="en-US" sz="2000" dirty="0" smtClean="0"/>
              <a:t>Valuable lives</a:t>
            </a:r>
          </a:p>
          <a:p>
            <a:pPr lvl="3"/>
            <a:r>
              <a:rPr lang="en-US" sz="1800" dirty="0" smtClean="0"/>
              <a:t>being </a:t>
            </a:r>
            <a:r>
              <a:rPr lang="en-US" sz="1800" dirty="0"/>
              <a:t>of significant use to </a:t>
            </a:r>
            <a:r>
              <a:rPr lang="en-US" sz="1800" dirty="0" smtClean="0"/>
              <a:t>ourselves</a:t>
            </a:r>
          </a:p>
          <a:p>
            <a:pPr lvl="3"/>
            <a:r>
              <a:rPr lang="en-US" sz="1800" dirty="0" smtClean="0"/>
              <a:t>being </a:t>
            </a:r>
            <a:r>
              <a:rPr lang="en-US" sz="1800" dirty="0"/>
              <a:t>of significant use to each other</a:t>
            </a:r>
          </a:p>
        </p:txBody>
      </p:sp>
    </p:spTree>
    <p:extLst>
      <p:ext uri="{BB962C8B-B14F-4D97-AF65-F5344CB8AC3E}">
        <p14:creationId xmlns:p14="http://schemas.microsoft.com/office/powerpoint/2010/main" val="3206875964"/>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pPr algn="l"/>
            <a:r>
              <a:rPr lang="en-US" dirty="0" smtClean="0"/>
              <a:t>Why moral evil? </a:t>
            </a:r>
            <a:endParaRPr lang="en-US" dirty="0"/>
          </a:p>
        </p:txBody>
      </p:sp>
      <p:sp>
        <p:nvSpPr>
          <p:cNvPr id="8" name="Content Placeholder 7"/>
          <p:cNvSpPr>
            <a:spLocks noGrp="1"/>
          </p:cNvSpPr>
          <p:nvPr>
            <p:ph sz="half" idx="1"/>
          </p:nvPr>
        </p:nvSpPr>
        <p:spPr/>
        <p:txBody>
          <a:bodyPr/>
          <a:lstStyle/>
          <a:p>
            <a:r>
              <a:rPr lang="en-US" dirty="0" smtClean="0"/>
              <a:t>We need freewill to achieve those deep goods that a theistic God would want for us. </a:t>
            </a:r>
          </a:p>
          <a:p>
            <a:r>
              <a:rPr lang="en-US" dirty="0" smtClean="0"/>
              <a:t>Allowing us freewill logically requires that we can choose and be tempted to do wrong. If we were never tempted to do bad, we wouldn’t be significantly free. </a:t>
            </a:r>
          </a:p>
          <a:p>
            <a:r>
              <a:rPr lang="en-US" dirty="0" smtClean="0"/>
              <a:t>We need to be able to form our own lives and characters. (A high good)</a:t>
            </a:r>
          </a:p>
          <a:p>
            <a:r>
              <a:rPr lang="en-US" dirty="0" smtClean="0"/>
              <a:t>Lives with significant freedom are more valuable than lives without freedom </a:t>
            </a:r>
            <a:endParaRPr lang="en-US" dirty="0"/>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20231" y="2222499"/>
            <a:ext cx="4101769" cy="3072367"/>
          </a:xfrm>
        </p:spPr>
      </p:pic>
    </p:spTree>
    <p:extLst>
      <p:ext uri="{BB962C8B-B14F-4D97-AF65-F5344CB8AC3E}">
        <p14:creationId xmlns:p14="http://schemas.microsoft.com/office/powerpoint/2010/main" val="2171864254"/>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Why natural evil</a:t>
            </a:r>
            <a:r>
              <a:rPr lang="en-US" dirty="0"/>
              <a:t>? </a:t>
            </a:r>
          </a:p>
        </p:txBody>
      </p:sp>
      <p:sp>
        <p:nvSpPr>
          <p:cNvPr id="3" name="Content Placeholder 2"/>
          <p:cNvSpPr>
            <a:spLocks noGrp="1"/>
          </p:cNvSpPr>
          <p:nvPr>
            <p:ph sz="half" idx="1"/>
          </p:nvPr>
        </p:nvSpPr>
        <p:spPr/>
        <p:txBody>
          <a:bodyPr/>
          <a:lstStyle/>
          <a:p>
            <a:r>
              <a:rPr lang="en-US" dirty="0" smtClean="0"/>
              <a:t>A world that is uniform according to laws of nature is the best way for people to recognize the consequences of their actions. </a:t>
            </a:r>
          </a:p>
          <a:p>
            <a:pPr lvl="1"/>
            <a:r>
              <a:rPr lang="en-US" dirty="0" smtClean="0"/>
              <a:t>This type of world requires evil because if God were to intervene all the time to prevent the evil, the laws would cease to be laws.</a:t>
            </a:r>
          </a:p>
          <a:p>
            <a:r>
              <a:rPr lang="en-US" dirty="0" smtClean="0"/>
              <a:t>A world with natural evil creates the range of choices for those within it. </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84541" y="2032000"/>
            <a:ext cx="4433921" cy="3098800"/>
          </a:xfrm>
        </p:spPr>
      </p:pic>
    </p:spTree>
    <p:extLst>
      <p:ext uri="{BB962C8B-B14F-4D97-AF65-F5344CB8AC3E}">
        <p14:creationId xmlns:p14="http://schemas.microsoft.com/office/powerpoint/2010/main" val="2268567937"/>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l"/>
            <a:r>
              <a:rPr lang="en-US" dirty="0" smtClean="0"/>
              <a:t>A General Theodicy</a:t>
            </a:r>
            <a:endParaRPr lang="en-US" dirty="0"/>
          </a:p>
        </p:txBody>
      </p:sp>
      <p:sp>
        <p:nvSpPr>
          <p:cNvPr id="8" name="Content Placeholder 7"/>
          <p:cNvSpPr>
            <a:spLocks noGrp="1"/>
          </p:cNvSpPr>
          <p:nvPr>
            <p:ph idx="1"/>
          </p:nvPr>
        </p:nvSpPr>
        <p:spPr/>
        <p:txBody>
          <a:bodyPr>
            <a:normAutofit fontScale="92500"/>
          </a:bodyPr>
          <a:lstStyle/>
          <a:p>
            <a:pPr marL="36900" indent="0">
              <a:buNone/>
            </a:pPr>
            <a:r>
              <a:rPr lang="en-US" sz="3200" dirty="0"/>
              <a:t>God cannot – logically cannot </a:t>
            </a:r>
            <a:r>
              <a:rPr lang="en-US" sz="3200" dirty="0" smtClean="0"/>
              <a:t>– give </a:t>
            </a:r>
            <a:r>
              <a:rPr lang="en-US" sz="3200" dirty="0"/>
              <a:t>us the goods of significant freedom, responsibility and usefulness without thereby allowing for the possibility of lots of moral and natural evil. This is why he has allowed the evil in our world to occur. </a:t>
            </a:r>
            <a:endParaRPr lang="en-US" sz="3200" dirty="0" smtClean="0"/>
          </a:p>
          <a:p>
            <a:pPr marL="36900" indent="0">
              <a:spcBef>
                <a:spcPts val="1200"/>
              </a:spcBef>
              <a:buNone/>
            </a:pPr>
            <a:r>
              <a:rPr lang="en-US" sz="3200" dirty="0" smtClean="0"/>
              <a:t>God is the creator. We’re in no position to know what’s best for us. Just as a parent sometimes has to allow a child suffer for its own good, God allows us to suffer for our own good. </a:t>
            </a:r>
          </a:p>
          <a:p>
            <a:pPr marL="36900" indent="0">
              <a:buNone/>
            </a:pPr>
            <a:endParaRPr lang="en-US" dirty="0"/>
          </a:p>
        </p:txBody>
      </p:sp>
    </p:spTree>
    <p:extLst>
      <p:ext uri="{BB962C8B-B14F-4D97-AF65-F5344CB8AC3E}">
        <p14:creationId xmlns:p14="http://schemas.microsoft.com/office/powerpoint/2010/main" val="510688385"/>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to the Character-Building Theodicy</a:t>
            </a:r>
            <a:endParaRPr lang="en-CA" dirty="0"/>
          </a:p>
        </p:txBody>
      </p:sp>
      <p:sp>
        <p:nvSpPr>
          <p:cNvPr id="3" name="Content Placeholder 2"/>
          <p:cNvSpPr>
            <a:spLocks noGrp="1"/>
          </p:cNvSpPr>
          <p:nvPr>
            <p:ph sz="half" idx="1"/>
          </p:nvPr>
        </p:nvSpPr>
        <p:spPr>
          <a:xfrm>
            <a:off x="913795" y="1732449"/>
            <a:ext cx="5427773" cy="4058750"/>
          </a:xfrm>
        </p:spPr>
        <p:txBody>
          <a:bodyPr>
            <a:normAutofit lnSpcReduction="10000"/>
          </a:bodyPr>
          <a:lstStyle/>
          <a:p>
            <a:pPr marL="631350" indent="-514350">
              <a:spcBef>
                <a:spcPts val="0"/>
              </a:spcBef>
              <a:buFont typeface="+mj-lt"/>
              <a:buAutoNum type="arabicPeriod"/>
              <a:defRPr/>
            </a:pPr>
            <a:r>
              <a:rPr lang="en-US" sz="3200" dirty="0" smtClean="0"/>
              <a:t>Lots </a:t>
            </a:r>
            <a:r>
              <a:rPr lang="en-US" sz="3200" dirty="0"/>
              <a:t>of suffering does not build </a:t>
            </a:r>
            <a:r>
              <a:rPr lang="en-US" sz="3200" dirty="0" smtClean="0"/>
              <a:t>character</a:t>
            </a:r>
          </a:p>
          <a:p>
            <a:pPr marL="1160100" lvl="3" indent="0">
              <a:spcBef>
                <a:spcPts val="0"/>
              </a:spcBef>
              <a:buNone/>
              <a:defRPr/>
            </a:pPr>
            <a:r>
              <a:rPr lang="en-US" sz="2000" dirty="0" smtClean="0"/>
              <a:t>Babies </a:t>
            </a:r>
            <a:r>
              <a:rPr lang="en-US" sz="2000" dirty="0"/>
              <a:t>who starve to death or die of painful cancer do not develop good character </a:t>
            </a:r>
            <a:r>
              <a:rPr lang="en-US" sz="2000" dirty="0" smtClean="0"/>
              <a:t>traits. </a:t>
            </a:r>
            <a:endParaRPr lang="en-US" sz="2000" dirty="0"/>
          </a:p>
          <a:p>
            <a:pPr marL="777400" indent="-660400">
              <a:spcBef>
                <a:spcPts val="0"/>
              </a:spcBef>
              <a:buFont typeface="+mj-lt"/>
              <a:buAutoNum type="arabicPeriod"/>
              <a:defRPr/>
            </a:pPr>
            <a:r>
              <a:rPr lang="en-US" sz="3200" dirty="0" smtClean="0"/>
              <a:t>An </a:t>
            </a:r>
            <a:r>
              <a:rPr lang="en-US" sz="3200" dirty="0"/>
              <a:t>omnipotent God could provide people with good character in much less painful ways</a:t>
            </a:r>
          </a:p>
          <a:p>
            <a:endParaRPr lang="en-CA"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62856" y="2155475"/>
            <a:ext cx="4787301" cy="3212698"/>
          </a:xfrm>
        </p:spPr>
      </p:pic>
    </p:spTree>
    <p:extLst>
      <p:ext uri="{BB962C8B-B14F-4D97-AF65-F5344CB8AC3E}">
        <p14:creationId xmlns:p14="http://schemas.microsoft.com/office/powerpoint/2010/main" val="1894182201"/>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Challenges to the Freewill Theodicy</a:t>
            </a:r>
            <a:endParaRPr lang="en-US" dirty="0"/>
          </a:p>
        </p:txBody>
      </p:sp>
      <p:sp>
        <p:nvSpPr>
          <p:cNvPr id="3" name="Content Placeholder 2"/>
          <p:cNvSpPr>
            <a:spLocks noGrp="1"/>
          </p:cNvSpPr>
          <p:nvPr>
            <p:ph sz="half" idx="1"/>
          </p:nvPr>
        </p:nvSpPr>
        <p:spPr/>
        <p:txBody>
          <a:bodyPr/>
          <a:lstStyle/>
          <a:p>
            <a:pPr marL="494100" indent="-457200">
              <a:buFont typeface="+mj-lt"/>
              <a:buAutoNum type="arabicPeriod"/>
            </a:pPr>
            <a:r>
              <a:rPr lang="en-US" dirty="0" smtClean="0"/>
              <a:t>God could have given us free choice but set up the system such that we never did the bad thing. </a:t>
            </a:r>
          </a:p>
          <a:p>
            <a:pPr marL="494100" indent="-457200">
              <a:buFont typeface="+mj-lt"/>
              <a:buAutoNum type="arabicPeriod"/>
            </a:pPr>
            <a:r>
              <a:rPr lang="en-US" dirty="0" smtClean="0"/>
              <a:t>Why </a:t>
            </a:r>
            <a:r>
              <a:rPr lang="en-US" i="1" dirty="0" smtClean="0"/>
              <a:t>so much</a:t>
            </a:r>
            <a:r>
              <a:rPr lang="en-US" dirty="0" smtClean="0"/>
              <a:t> evil and suffering? If there is even one superfluous gratuitous case of suffering, then the problem of evil still applies. Would one less (insert horrible thing here) in the world really matter to my freedom? </a:t>
            </a:r>
          </a:p>
          <a:p>
            <a:pPr marL="494100" indent="-457200">
              <a:buFont typeface="+mj-lt"/>
              <a:buAutoNum type="arabicPeriod"/>
            </a:pP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8801" y="1732449"/>
            <a:ext cx="5029199" cy="3809999"/>
          </a:xfrm>
        </p:spPr>
      </p:pic>
    </p:spTree>
    <p:extLst>
      <p:ext uri="{BB962C8B-B14F-4D97-AF65-F5344CB8AC3E}">
        <p14:creationId xmlns:p14="http://schemas.microsoft.com/office/powerpoint/2010/main" val="7767947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3" name="Rectangle 2"/>
          <p:cNvSpPr>
            <a:spLocks noGrp="1" noChangeArrowheads="1"/>
          </p:cNvSpPr>
          <p:nvPr>
            <p:ph type="title"/>
          </p:nvPr>
        </p:nvSpPr>
        <p:spPr/>
        <p:txBody>
          <a:bodyPr/>
          <a:lstStyle/>
          <a:p>
            <a:r>
              <a:rPr lang="en-US" smtClean="0"/>
              <a:t>Skeptical Theism</a:t>
            </a:r>
            <a:endParaRPr lang="en-US" altLang="en-US" dirty="0"/>
          </a:p>
        </p:txBody>
      </p:sp>
      <p:sp>
        <p:nvSpPr>
          <p:cNvPr id="361475" name="Rectangle 3"/>
          <p:cNvSpPr>
            <a:spLocks noGrp="1" noChangeArrowheads="1"/>
          </p:cNvSpPr>
          <p:nvPr>
            <p:ph type="body" idx="1"/>
          </p:nvPr>
        </p:nvSpPr>
        <p:spPr>
          <a:xfrm>
            <a:off x="913795" y="1732449"/>
            <a:ext cx="10353762" cy="4350851"/>
          </a:xfrm>
        </p:spPr>
        <p:txBody>
          <a:bodyPr>
            <a:normAutofit fontScale="92500" lnSpcReduction="20000"/>
          </a:bodyPr>
          <a:lstStyle/>
          <a:p>
            <a:pPr marL="36900" indent="0">
              <a:buNone/>
            </a:pPr>
            <a:r>
              <a:rPr lang="en-US" sz="2600" dirty="0" smtClean="0"/>
              <a:t>We should not expect to be able to understand God’s reasons for allowing suffering.</a:t>
            </a:r>
          </a:p>
          <a:p>
            <a:pPr marL="415800" indent="-342900">
              <a:buFont typeface="+mj-lt"/>
              <a:buAutoNum type="arabicPeriod"/>
            </a:pPr>
            <a:r>
              <a:rPr lang="en-US" sz="2400" dirty="0" smtClean="0"/>
              <a:t>The analogy with a child (or a pet)</a:t>
            </a:r>
          </a:p>
          <a:p>
            <a:pPr lvl="1"/>
            <a:r>
              <a:rPr lang="en-US" sz="2000" dirty="0" smtClean="0"/>
              <a:t>Your dog is simply incapable of understanding why you take him to the vet</a:t>
            </a:r>
          </a:p>
          <a:p>
            <a:pPr lvl="1"/>
            <a:r>
              <a:rPr lang="en-US" sz="2000" dirty="0" smtClean="0"/>
              <a:t>We, like dogs or little children, are not capable of understanding God’s reasons</a:t>
            </a:r>
          </a:p>
          <a:p>
            <a:pPr marL="415800" indent="-342900">
              <a:buFont typeface="+mj-lt"/>
              <a:buAutoNum type="arabicPeriod"/>
            </a:pPr>
            <a:r>
              <a:rPr lang="en-US" sz="2400" dirty="0" smtClean="0"/>
              <a:t>We have very limited understanding of the pattern of cause &amp; effect in history</a:t>
            </a:r>
          </a:p>
          <a:p>
            <a:pPr lvl="1"/>
            <a:r>
              <a:rPr lang="en-US" sz="2000" dirty="0" smtClean="0"/>
              <a:t>So perhaps the 2010 earthquake in Haiti, or the holocaust, had (or will have) very good consequences that we cannot understand</a:t>
            </a:r>
          </a:p>
          <a:p>
            <a:pPr marL="469800" indent="-342900">
              <a:buFont typeface="+mj-lt"/>
              <a:buAutoNum type="arabicPeriod"/>
            </a:pPr>
            <a:r>
              <a:rPr lang="en-US" sz="2400" dirty="0" smtClean="0"/>
              <a:t>We </a:t>
            </a:r>
            <a:r>
              <a:rPr lang="en-US" sz="2400" dirty="0"/>
              <a:t>have limited understanding of what is really morally important or valuable</a:t>
            </a:r>
          </a:p>
          <a:p>
            <a:pPr lvl="1"/>
            <a:r>
              <a:rPr lang="en-US" sz="2000" dirty="0"/>
              <a:t>So perhaps we don’t understand the value of the suffering caused by cancer, tsunamis, etc. etc.  </a:t>
            </a:r>
          </a:p>
          <a:p>
            <a:pPr marL="810000" lvl="2" indent="0">
              <a:buNone/>
            </a:pPr>
            <a:r>
              <a:rPr lang="en-US" dirty="0" smtClean="0"/>
              <a:t> </a:t>
            </a:r>
          </a:p>
        </p:txBody>
      </p:sp>
    </p:spTree>
    <p:extLst>
      <p:ext uri="{BB962C8B-B14F-4D97-AF65-F5344CB8AC3E}">
        <p14:creationId xmlns:p14="http://schemas.microsoft.com/office/powerpoint/2010/main" val="37123270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1475">
                                            <p:txEl>
                                              <p:pRg st="1" end="1"/>
                                            </p:txEl>
                                          </p:spTgt>
                                        </p:tgtEl>
                                        <p:attrNameLst>
                                          <p:attrName>style.visibility</p:attrName>
                                        </p:attrNameLst>
                                      </p:cBhvr>
                                      <p:to>
                                        <p:strVal val="visible"/>
                                      </p:to>
                                    </p:set>
                                    <p:anim calcmode="lin" valueType="num">
                                      <p:cBhvr additive="base">
                                        <p:cTn id="7" dur="500" fill="hold"/>
                                        <p:tgtEl>
                                          <p:spTgt spid="36147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14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1475">
                                            <p:txEl>
                                              <p:pRg st="2" end="2"/>
                                            </p:txEl>
                                          </p:spTgt>
                                        </p:tgtEl>
                                        <p:attrNameLst>
                                          <p:attrName>style.visibility</p:attrName>
                                        </p:attrNameLst>
                                      </p:cBhvr>
                                      <p:to>
                                        <p:strVal val="visible"/>
                                      </p:to>
                                    </p:set>
                                    <p:anim calcmode="lin" valueType="num">
                                      <p:cBhvr additive="base">
                                        <p:cTn id="13" dur="500" fill="hold"/>
                                        <p:tgtEl>
                                          <p:spTgt spid="36147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14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1475">
                                            <p:txEl>
                                              <p:pRg st="3" end="3"/>
                                            </p:txEl>
                                          </p:spTgt>
                                        </p:tgtEl>
                                        <p:attrNameLst>
                                          <p:attrName>style.visibility</p:attrName>
                                        </p:attrNameLst>
                                      </p:cBhvr>
                                      <p:to>
                                        <p:strVal val="visible"/>
                                      </p:to>
                                    </p:set>
                                    <p:anim calcmode="lin" valueType="num">
                                      <p:cBhvr additive="base">
                                        <p:cTn id="19" dur="500" fill="hold"/>
                                        <p:tgtEl>
                                          <p:spTgt spid="36147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14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61475">
                                            <p:txEl>
                                              <p:pRg st="4" end="4"/>
                                            </p:txEl>
                                          </p:spTgt>
                                        </p:tgtEl>
                                        <p:attrNameLst>
                                          <p:attrName>style.visibility</p:attrName>
                                        </p:attrNameLst>
                                      </p:cBhvr>
                                      <p:to>
                                        <p:strVal val="visible"/>
                                      </p:to>
                                    </p:set>
                                    <p:anim calcmode="lin" valueType="num">
                                      <p:cBhvr additive="base">
                                        <p:cTn id="25" dur="500" fill="hold"/>
                                        <p:tgtEl>
                                          <p:spTgt spid="36147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14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61475">
                                            <p:txEl>
                                              <p:pRg st="5" end="5"/>
                                            </p:txEl>
                                          </p:spTgt>
                                        </p:tgtEl>
                                        <p:attrNameLst>
                                          <p:attrName>style.visibility</p:attrName>
                                        </p:attrNameLst>
                                      </p:cBhvr>
                                      <p:to>
                                        <p:strVal val="visible"/>
                                      </p:to>
                                    </p:set>
                                    <p:anim calcmode="lin" valueType="num">
                                      <p:cBhvr additive="base">
                                        <p:cTn id="31" dur="500" fill="hold"/>
                                        <p:tgtEl>
                                          <p:spTgt spid="36147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147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61475">
                                            <p:txEl>
                                              <p:pRg st="6" end="6"/>
                                            </p:txEl>
                                          </p:spTgt>
                                        </p:tgtEl>
                                        <p:attrNameLst>
                                          <p:attrName>style.visibility</p:attrName>
                                        </p:attrNameLst>
                                      </p:cBhvr>
                                      <p:to>
                                        <p:strVal val="visible"/>
                                      </p:to>
                                    </p:set>
                                    <p:anim calcmode="lin" valueType="num">
                                      <p:cBhvr additive="base">
                                        <p:cTn id="37" dur="500" fill="hold"/>
                                        <p:tgtEl>
                                          <p:spTgt spid="36147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6147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61475">
                                            <p:txEl>
                                              <p:pRg st="7" end="7"/>
                                            </p:txEl>
                                          </p:spTgt>
                                        </p:tgtEl>
                                        <p:attrNameLst>
                                          <p:attrName>style.visibility</p:attrName>
                                        </p:attrNameLst>
                                      </p:cBhvr>
                                      <p:to>
                                        <p:strVal val="visible"/>
                                      </p:to>
                                    </p:set>
                                    <p:anim calcmode="lin" valueType="num">
                                      <p:cBhvr additive="base">
                                        <p:cTn id="43" dur="500" fill="hold"/>
                                        <p:tgtEl>
                                          <p:spTgt spid="36147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6147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61475">
                                            <p:txEl>
                                              <p:pRg st="8" end="8"/>
                                            </p:txEl>
                                          </p:spTgt>
                                        </p:tgtEl>
                                        <p:attrNameLst>
                                          <p:attrName>style.visibility</p:attrName>
                                        </p:attrNameLst>
                                      </p:cBhvr>
                                      <p:to>
                                        <p:strVal val="visible"/>
                                      </p:to>
                                    </p:set>
                                    <p:anim calcmode="lin" valueType="num">
                                      <p:cBhvr additive="base">
                                        <p:cTn id="49" dur="500" fill="hold"/>
                                        <p:tgtEl>
                                          <p:spTgt spid="36147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6147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61" name="Rectangle 2"/>
          <p:cNvSpPr>
            <a:spLocks noGrp="1" noChangeArrowheads="1"/>
          </p:cNvSpPr>
          <p:nvPr>
            <p:ph type="title"/>
          </p:nvPr>
        </p:nvSpPr>
        <p:spPr/>
        <p:txBody>
          <a:bodyPr>
            <a:normAutofit/>
          </a:bodyPr>
          <a:lstStyle/>
          <a:p>
            <a:r>
              <a:rPr lang="en-US" dirty="0"/>
              <a:t>Reply to the </a:t>
            </a:r>
            <a:r>
              <a:rPr lang="en-US" dirty="0" smtClean="0"/>
              <a:t>Skeptical Theist</a:t>
            </a:r>
            <a:endParaRPr lang="en-US" altLang="en-US" dirty="0"/>
          </a:p>
        </p:txBody>
      </p:sp>
      <p:sp>
        <p:nvSpPr>
          <p:cNvPr id="361475" name="Rectangle 3"/>
          <p:cNvSpPr>
            <a:spLocks noGrp="1" noChangeArrowheads="1"/>
          </p:cNvSpPr>
          <p:nvPr>
            <p:ph type="body" idx="1"/>
          </p:nvPr>
        </p:nvSpPr>
        <p:spPr/>
        <p:txBody>
          <a:bodyPr>
            <a:normAutofit/>
          </a:bodyPr>
          <a:lstStyle/>
          <a:p>
            <a:pPr marL="72900" indent="0">
              <a:buNone/>
            </a:pPr>
            <a:r>
              <a:rPr lang="en-US" sz="2400" dirty="0" smtClean="0"/>
              <a:t>If we are THAT ignorant about value, cause and effect, we have no idea how to act. </a:t>
            </a:r>
          </a:p>
          <a:p>
            <a:pPr lvl="1"/>
            <a:r>
              <a:rPr lang="en-US" sz="2000" dirty="0" smtClean="0"/>
              <a:t>We don’t know whether to help sick children or to torture them!</a:t>
            </a:r>
          </a:p>
          <a:p>
            <a:pPr lvl="1"/>
            <a:r>
              <a:rPr lang="en-US" sz="2000" dirty="0" smtClean="0"/>
              <a:t>If skeptical theism is true, it leads to moral paralysis</a:t>
            </a:r>
          </a:p>
        </p:txBody>
      </p:sp>
    </p:spTree>
    <p:extLst>
      <p:ext uri="{BB962C8B-B14F-4D97-AF65-F5344CB8AC3E}">
        <p14:creationId xmlns:p14="http://schemas.microsoft.com/office/powerpoint/2010/main" val="19011920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361475">
                                            <p:txEl>
                                              <p:pRg st="0" end="0"/>
                                            </p:txEl>
                                          </p:spTgt>
                                        </p:tgtEl>
                                        <p:attrNameLst>
                                          <p:attrName>style.visibility</p:attrName>
                                        </p:attrNameLst>
                                      </p:cBhvr>
                                      <p:to>
                                        <p:strVal val="visible"/>
                                      </p:to>
                                    </p:set>
                                    <p:anim calcmode="lin" valueType="num">
                                      <p:cBhvr additive="base">
                                        <p:cTn id="7" dur="500" fill="hold"/>
                                        <p:tgtEl>
                                          <p:spTgt spid="3614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14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61475">
                                            <p:txEl>
                                              <p:pRg st="1" end="1"/>
                                            </p:txEl>
                                          </p:spTgt>
                                        </p:tgtEl>
                                        <p:attrNameLst>
                                          <p:attrName>style.visibility</p:attrName>
                                        </p:attrNameLst>
                                      </p:cBhvr>
                                      <p:to>
                                        <p:strVal val="visible"/>
                                      </p:to>
                                    </p:set>
                                    <p:anim calcmode="lin" valueType="num">
                                      <p:cBhvr additive="base">
                                        <p:cTn id="13" dur="500" fill="hold"/>
                                        <p:tgtEl>
                                          <p:spTgt spid="3614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14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61475">
                                            <p:txEl>
                                              <p:pRg st="2" end="2"/>
                                            </p:txEl>
                                          </p:spTgt>
                                        </p:tgtEl>
                                        <p:attrNameLst>
                                          <p:attrName>style.visibility</p:attrName>
                                        </p:attrNameLst>
                                      </p:cBhvr>
                                      <p:to>
                                        <p:strVal val="visible"/>
                                      </p:to>
                                    </p:set>
                                    <p:anim calcmode="lin" valueType="num">
                                      <p:cBhvr additive="base">
                                        <p:cTn id="19" dur="500" fill="hold"/>
                                        <p:tgtEl>
                                          <p:spTgt spid="3614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147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b.jpg"/>
          <p:cNvPicPr>
            <a:picLocks noChangeAspect="1"/>
          </p:cNvPicPr>
          <p:nvPr/>
        </p:nvPicPr>
        <p:blipFill>
          <a:blip r:embed="rId2" cstate="print"/>
          <a:stretch>
            <a:fillRect/>
          </a:stretch>
        </p:blipFill>
        <p:spPr>
          <a:xfrm>
            <a:off x="3733800" y="609601"/>
            <a:ext cx="4419600" cy="5476875"/>
          </a:xfrm>
          <a:prstGeom prst="rect">
            <a:avLst/>
          </a:prstGeom>
        </p:spPr>
      </p:pic>
    </p:spTree>
    <p:extLst>
      <p:ext uri="{BB962C8B-B14F-4D97-AF65-F5344CB8AC3E}">
        <p14:creationId xmlns:p14="http://schemas.microsoft.com/office/powerpoint/2010/main" val="201412913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Review: God’s Characteristics</a:t>
            </a:r>
            <a:endParaRPr lang="en-US" dirty="0"/>
          </a:p>
        </p:txBody>
      </p:sp>
      <p:sp>
        <p:nvSpPr>
          <p:cNvPr id="3" name="Content Placeholder 2"/>
          <p:cNvSpPr>
            <a:spLocks noGrp="1"/>
          </p:cNvSpPr>
          <p:nvPr>
            <p:ph sz="half" idx="1"/>
          </p:nvPr>
        </p:nvSpPr>
        <p:spPr/>
        <p:txBody>
          <a:bodyPr>
            <a:normAutofit/>
          </a:bodyPr>
          <a:lstStyle/>
          <a:p>
            <a:r>
              <a:rPr lang="en-US" sz="2400" dirty="0" smtClean="0"/>
              <a:t>In the three main mono theistic religions, God is said to have the following characteristics:</a:t>
            </a:r>
          </a:p>
          <a:p>
            <a:pPr lvl="1"/>
            <a:r>
              <a:rPr lang="en-US" sz="2000" dirty="0" smtClean="0"/>
              <a:t>Omnipotent – All Powerful</a:t>
            </a:r>
          </a:p>
          <a:p>
            <a:pPr lvl="1"/>
            <a:r>
              <a:rPr lang="en-US" sz="2000" dirty="0" smtClean="0"/>
              <a:t>Omniscient – All Knowing</a:t>
            </a:r>
          </a:p>
          <a:p>
            <a:pPr lvl="1"/>
            <a:r>
              <a:rPr lang="en-US" sz="2000" dirty="0" smtClean="0"/>
              <a:t>Omnibenevolent – All Good</a:t>
            </a:r>
          </a:p>
          <a:p>
            <a:pPr lvl="1"/>
            <a:r>
              <a:rPr lang="en-US" sz="2000" dirty="0" smtClean="0"/>
              <a:t>Creator of the world</a:t>
            </a:r>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362578" y="1917700"/>
            <a:ext cx="4771838" cy="3708400"/>
          </a:xfrm>
        </p:spPr>
      </p:pic>
    </p:spTree>
    <p:extLst>
      <p:ext uri="{BB962C8B-B14F-4D97-AF65-F5344CB8AC3E}">
        <p14:creationId xmlns:p14="http://schemas.microsoft.com/office/powerpoint/2010/main" val="43460365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Overview</a:t>
            </a:r>
            <a:endParaRPr lang="en-CA" dirty="0"/>
          </a:p>
        </p:txBody>
      </p:sp>
      <p:sp>
        <p:nvSpPr>
          <p:cNvPr id="6" name="Content Placeholder 5"/>
          <p:cNvSpPr>
            <a:spLocks noGrp="1"/>
          </p:cNvSpPr>
          <p:nvPr>
            <p:ph sz="half" idx="1"/>
          </p:nvPr>
        </p:nvSpPr>
        <p:spPr>
          <a:xfrm>
            <a:off x="913795" y="2082799"/>
            <a:ext cx="5060497" cy="3708399"/>
          </a:xfrm>
        </p:spPr>
        <p:txBody>
          <a:bodyPr/>
          <a:lstStyle/>
          <a:p>
            <a:r>
              <a:rPr lang="en-US" dirty="0" smtClean="0"/>
              <a:t>Three logical challenges to the traditional conception of God. </a:t>
            </a:r>
          </a:p>
          <a:p>
            <a:r>
              <a:rPr lang="en-US" dirty="0" smtClean="0"/>
              <a:t>The Logical Argument from Evil</a:t>
            </a:r>
          </a:p>
          <a:p>
            <a:r>
              <a:rPr lang="en-US" dirty="0"/>
              <a:t>The empirical basis for the challenge from evil. </a:t>
            </a:r>
          </a:p>
          <a:p>
            <a:r>
              <a:rPr lang="en-US" dirty="0" smtClean="0"/>
              <a:t>Theodicies</a:t>
            </a:r>
          </a:p>
          <a:p>
            <a:r>
              <a:rPr lang="en-US" dirty="0" smtClean="0"/>
              <a:t>The Evidential Problem of Evil</a:t>
            </a:r>
          </a:p>
          <a:p>
            <a:r>
              <a:rPr lang="en-US" dirty="0" smtClean="0"/>
              <a:t>Skeptical Theism</a:t>
            </a:r>
            <a:endParaRPr lang="en-CA" dirty="0"/>
          </a:p>
        </p:txBody>
      </p:sp>
      <p:sp>
        <p:nvSpPr>
          <p:cNvPr id="2" name="Content Placeholder 1"/>
          <p:cNvSpPr>
            <a:spLocks noGrp="1"/>
          </p:cNvSpPr>
          <p:nvPr>
            <p:ph sz="half" idx="2"/>
          </p:nvPr>
        </p:nvSpPr>
        <p:spPr/>
        <p:txBody>
          <a:bodyPr/>
          <a:lstStyle/>
          <a:p>
            <a:endParaRPr lang="en-CA"/>
          </a:p>
        </p:txBody>
      </p:sp>
    </p:spTree>
    <p:extLst>
      <p:ext uri="{BB962C8B-B14F-4D97-AF65-F5344CB8AC3E}">
        <p14:creationId xmlns:p14="http://schemas.microsoft.com/office/powerpoint/2010/main" val="306794965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Logical Puzzles for Theists</a:t>
            </a:r>
            <a:endParaRPr lang="en-CA"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74800" y="2263474"/>
            <a:ext cx="3153569" cy="2699351"/>
          </a:xfrm>
        </p:spPr>
      </p:pic>
      <p:sp>
        <p:nvSpPr>
          <p:cNvPr id="4" name="Content Placeholder 3"/>
          <p:cNvSpPr>
            <a:spLocks noGrp="1"/>
          </p:cNvSpPr>
          <p:nvPr>
            <p:ph sz="half" idx="2"/>
          </p:nvPr>
        </p:nvSpPr>
        <p:spPr>
          <a:xfrm>
            <a:off x="5872692" y="1981199"/>
            <a:ext cx="5064665" cy="3263900"/>
          </a:xfrm>
        </p:spPr>
        <p:txBody>
          <a:bodyPr/>
          <a:lstStyle/>
          <a:p>
            <a:pPr marL="494100" indent="-457200">
              <a:buFont typeface="+mj-lt"/>
              <a:buAutoNum type="arabicPeriod"/>
            </a:pPr>
            <a:r>
              <a:rPr lang="en-US" dirty="0" smtClean="0"/>
              <a:t>If God is omnipotent, he can do anything. So can God create a stone so heavy that s/he can’t move it? </a:t>
            </a:r>
          </a:p>
          <a:p>
            <a:pPr marL="494100" indent="-457200">
              <a:buFont typeface="+mj-lt"/>
              <a:buAutoNum type="arabicPeriod"/>
            </a:pPr>
            <a:r>
              <a:rPr lang="en-US" dirty="0" smtClean="0"/>
              <a:t>If God is omnipotent and perfect, can God ever do anything immoral? </a:t>
            </a:r>
          </a:p>
          <a:p>
            <a:pPr marL="494100" indent="-457200">
              <a:buFont typeface="+mj-lt"/>
              <a:buAutoNum type="arabicPeriod"/>
            </a:pPr>
            <a:r>
              <a:rPr lang="en-US" dirty="0" smtClean="0"/>
              <a:t>If God is omniscient and omnipotent, God already knows what s/he will do in the future. So can God do something different in the future? </a:t>
            </a:r>
            <a:endParaRPr lang="en-CA" dirty="0"/>
          </a:p>
        </p:txBody>
      </p:sp>
    </p:spTree>
    <p:extLst>
      <p:ext uri="{BB962C8B-B14F-4D97-AF65-F5344CB8AC3E}">
        <p14:creationId xmlns:p14="http://schemas.microsoft.com/office/powerpoint/2010/main" val="914320445"/>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Logical Problem of Evil &amp; Suffering</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13795" y="1580050"/>
            <a:ext cx="4597400" cy="4068984"/>
          </a:xfrm>
        </p:spPr>
      </p:pic>
      <p:sp>
        <p:nvSpPr>
          <p:cNvPr id="4" name="Content Placeholder 3"/>
          <p:cNvSpPr>
            <a:spLocks noGrp="1"/>
          </p:cNvSpPr>
          <p:nvPr>
            <p:ph sz="half" idx="2"/>
          </p:nvPr>
        </p:nvSpPr>
        <p:spPr/>
        <p:txBody>
          <a:bodyPr>
            <a:normAutofit fontScale="85000" lnSpcReduction="20000"/>
          </a:bodyPr>
          <a:lstStyle/>
          <a:p>
            <a:pPr marL="494100" indent="-457200">
              <a:buFont typeface="+mj-lt"/>
              <a:buAutoNum type="arabicPeriod"/>
            </a:pPr>
            <a:r>
              <a:rPr lang="en-US" dirty="0"/>
              <a:t>If God exists, then God is omnipotent, omniscient, and morally perfect.</a:t>
            </a:r>
          </a:p>
          <a:p>
            <a:pPr marL="494100" indent="-457200">
              <a:buFont typeface="+mj-lt"/>
              <a:buAutoNum type="arabicPeriod"/>
            </a:pPr>
            <a:r>
              <a:rPr lang="en-US" dirty="0"/>
              <a:t>If God is omnipotent, then God has the power to eliminate all evil.</a:t>
            </a:r>
          </a:p>
          <a:p>
            <a:pPr marL="494100" indent="-457200">
              <a:buFont typeface="+mj-lt"/>
              <a:buAutoNum type="arabicPeriod"/>
            </a:pPr>
            <a:r>
              <a:rPr lang="en-US" dirty="0"/>
              <a:t>If God is omniscient, then God knows when evil exists.</a:t>
            </a:r>
          </a:p>
          <a:p>
            <a:pPr marL="494100" indent="-457200">
              <a:buFont typeface="+mj-lt"/>
              <a:buAutoNum type="arabicPeriod"/>
            </a:pPr>
            <a:r>
              <a:rPr lang="en-US" dirty="0"/>
              <a:t>If God is morally perfect, then God has the desire to eliminate all evil.</a:t>
            </a:r>
          </a:p>
          <a:p>
            <a:pPr marL="494100" indent="-457200">
              <a:buFont typeface="+mj-lt"/>
              <a:buAutoNum type="arabicPeriod"/>
            </a:pPr>
            <a:r>
              <a:rPr lang="en-US" dirty="0"/>
              <a:t>Evil exists.</a:t>
            </a:r>
          </a:p>
          <a:p>
            <a:pPr marL="494100" indent="-457200">
              <a:buFont typeface="+mj-lt"/>
              <a:buAutoNum type="arabicPeriod"/>
            </a:pPr>
            <a:r>
              <a:rPr lang="en-US" dirty="0"/>
              <a:t>If evil exists and God exists, then either God doesn’t have the power to eliminate all evil, or doesn’t know when evil exists, or doesn’t have the desire to eliminate all evil.</a:t>
            </a:r>
          </a:p>
          <a:p>
            <a:pPr marL="494100" indent="-457200">
              <a:buFont typeface="+mj-lt"/>
              <a:buAutoNum type="arabicPeriod"/>
            </a:pPr>
            <a:r>
              <a:rPr lang="en-US" dirty="0"/>
              <a:t>Therefore, God doesn’t exist</a:t>
            </a:r>
            <a:r>
              <a:rPr lang="en-US" dirty="0" smtClean="0"/>
              <a:t>.</a:t>
            </a:r>
            <a:endParaRPr lang="en-US" dirty="0"/>
          </a:p>
        </p:txBody>
      </p:sp>
    </p:spTree>
    <p:extLst>
      <p:ext uri="{BB962C8B-B14F-4D97-AF65-F5344CB8AC3E}">
        <p14:creationId xmlns:p14="http://schemas.microsoft.com/office/powerpoint/2010/main" val="30165482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 calcmode="lin" valueType="num">
                                      <p:cBhvr additive="base">
                                        <p:cTn id="2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5" name="Rectangle 2"/>
          <p:cNvSpPr>
            <a:spLocks noGrp="1" noChangeArrowheads="1"/>
          </p:cNvSpPr>
          <p:nvPr>
            <p:ph type="title"/>
          </p:nvPr>
        </p:nvSpPr>
        <p:spPr/>
        <p:txBody>
          <a:bodyPr>
            <a:normAutofit fontScale="90000"/>
          </a:bodyPr>
          <a:lstStyle/>
          <a:p>
            <a:r>
              <a:rPr lang="en-US" altLang="en-US" dirty="0" smtClean="0"/>
              <a:t>Hume’s </a:t>
            </a:r>
            <a:r>
              <a:rPr lang="en-US" altLang="en-US" dirty="0"/>
              <a:t>assessment of the Problem of Evil </a:t>
            </a:r>
            <a:r>
              <a:rPr lang="en-US" altLang="en-US" dirty="0" smtClean="0"/>
              <a:t>Argument</a:t>
            </a:r>
            <a:endParaRPr lang="en-US" altLang="en-US" dirty="0"/>
          </a:p>
        </p:txBody>
      </p:sp>
      <p:sp>
        <p:nvSpPr>
          <p:cNvPr id="347139" name="Rectangle 3"/>
          <p:cNvSpPr>
            <a:spLocks noGrp="1" noChangeArrowheads="1"/>
          </p:cNvSpPr>
          <p:nvPr>
            <p:ph type="body" idx="1"/>
          </p:nvPr>
        </p:nvSpPr>
        <p:spPr>
          <a:xfrm>
            <a:off x="913795" y="1854200"/>
            <a:ext cx="10353762" cy="3937000"/>
          </a:xfrm>
        </p:spPr>
        <p:txBody>
          <a:bodyPr>
            <a:noAutofit/>
          </a:bodyPr>
          <a:lstStyle/>
          <a:p>
            <a:pPr marL="126900" indent="0">
              <a:buNone/>
            </a:pPr>
            <a:r>
              <a:rPr lang="en-US" altLang="en-US" sz="2200" dirty="0" smtClean="0"/>
              <a:t>“Let us allow that if the goodness of the Deity …could be established on any tolerable reasons a priori, these phenomena [suffering], however untoward, would not be sufficient to subvert that principle, but might easily, in some unknown manner, be reconcilable to it. </a:t>
            </a:r>
            <a:r>
              <a:rPr lang="en-US" altLang="en-US" sz="2200" dirty="0"/>
              <a:t>But let us still assert that, as goodness is not antecedently established but must be inferred from the phenomena, </a:t>
            </a:r>
            <a:r>
              <a:rPr lang="en-US" altLang="en-US" sz="2200" i="1" dirty="0"/>
              <a:t>there can be no grounds for such an inference while there are so many ills in the </a:t>
            </a:r>
            <a:r>
              <a:rPr lang="en-US" altLang="en-US" sz="2200" i="1" dirty="0" smtClean="0"/>
              <a:t>universe </a:t>
            </a:r>
            <a:r>
              <a:rPr lang="en-US" altLang="en-US" sz="2200" i="1" dirty="0"/>
              <a:t>and while these ills might so easily have been remedied</a:t>
            </a:r>
            <a:r>
              <a:rPr lang="en-US" altLang="en-US" sz="2200" dirty="0"/>
              <a:t>, as far as human understanding can be allowed to judge on such a subject</a:t>
            </a:r>
            <a:r>
              <a:rPr lang="en-US" altLang="en-US" sz="2200" dirty="0" smtClean="0"/>
              <a:t>….” </a:t>
            </a:r>
            <a:r>
              <a:rPr lang="en-US" altLang="en-US" sz="2200" dirty="0"/>
              <a:t>(Dialogues, Part XI)</a:t>
            </a:r>
          </a:p>
        </p:txBody>
      </p:sp>
    </p:spTree>
    <p:extLst>
      <p:ext uri="{BB962C8B-B14F-4D97-AF65-F5344CB8AC3E}">
        <p14:creationId xmlns:p14="http://schemas.microsoft.com/office/powerpoint/2010/main" val="29091278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71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Types of Evil and Suffering</a:t>
            </a:r>
            <a:endParaRPr lang="en-US" dirty="0"/>
          </a:p>
        </p:txBody>
      </p:sp>
      <p:sp>
        <p:nvSpPr>
          <p:cNvPr id="6" name="Text Placeholder 5"/>
          <p:cNvSpPr>
            <a:spLocks noGrp="1"/>
          </p:cNvSpPr>
          <p:nvPr>
            <p:ph type="body" idx="1"/>
          </p:nvPr>
        </p:nvSpPr>
        <p:spPr/>
        <p:txBody>
          <a:bodyPr/>
          <a:lstStyle/>
          <a:p>
            <a:r>
              <a:rPr lang="en-US" dirty="0" smtClean="0"/>
              <a:t>Moral Evil</a:t>
            </a:r>
            <a:endParaRPr lang="en-US" dirty="0"/>
          </a:p>
        </p:txBody>
      </p:sp>
      <p:sp>
        <p:nvSpPr>
          <p:cNvPr id="5" name="Content Placeholder 4"/>
          <p:cNvSpPr>
            <a:spLocks noGrp="1"/>
          </p:cNvSpPr>
          <p:nvPr>
            <p:ph sz="half" idx="2"/>
          </p:nvPr>
        </p:nvSpPr>
        <p:spPr/>
        <p:txBody>
          <a:bodyPr>
            <a:normAutofit/>
          </a:bodyPr>
          <a:lstStyle/>
          <a:p>
            <a:r>
              <a:rPr lang="en-US" sz="1600" dirty="0"/>
              <a:t>Moral evil includes “all evil caused </a:t>
            </a:r>
            <a:r>
              <a:rPr lang="en-US" sz="1600" dirty="0" smtClean="0"/>
              <a:t>deliberately </a:t>
            </a:r>
            <a:r>
              <a:rPr lang="en-US" sz="1600" dirty="0"/>
              <a:t>by human beings doing what they </a:t>
            </a:r>
            <a:r>
              <a:rPr lang="en-US" sz="1600" dirty="0" smtClean="0"/>
              <a:t>ought not </a:t>
            </a:r>
            <a:r>
              <a:rPr lang="en-US" sz="1600" dirty="0"/>
              <a:t>to </a:t>
            </a:r>
            <a:r>
              <a:rPr lang="en-US" sz="1600" dirty="0" smtClean="0"/>
              <a:t>do. And also </a:t>
            </a:r>
            <a:r>
              <a:rPr lang="en-US" sz="1600" dirty="0"/>
              <a:t>the evil constituted by such deliberate actions or negligent failure.”</a:t>
            </a:r>
          </a:p>
        </p:txBody>
      </p:sp>
      <p:sp>
        <p:nvSpPr>
          <p:cNvPr id="7" name="Text Placeholder 6"/>
          <p:cNvSpPr>
            <a:spLocks noGrp="1"/>
          </p:cNvSpPr>
          <p:nvPr>
            <p:ph type="body" sz="quarter" idx="3"/>
          </p:nvPr>
        </p:nvSpPr>
        <p:spPr/>
        <p:txBody>
          <a:bodyPr/>
          <a:lstStyle/>
          <a:p>
            <a:r>
              <a:rPr lang="en-US" dirty="0" smtClean="0"/>
              <a:t>Natural Evil</a:t>
            </a:r>
            <a:endParaRPr lang="en-US" dirty="0"/>
          </a:p>
        </p:txBody>
      </p:sp>
      <p:sp>
        <p:nvSpPr>
          <p:cNvPr id="8" name="Content Placeholder 7"/>
          <p:cNvSpPr>
            <a:spLocks noGrp="1"/>
          </p:cNvSpPr>
          <p:nvPr>
            <p:ph sz="quarter" idx="4"/>
          </p:nvPr>
        </p:nvSpPr>
        <p:spPr>
          <a:xfrm>
            <a:off x="6294967" y="2380137"/>
            <a:ext cx="4895330" cy="3411063"/>
          </a:xfrm>
        </p:spPr>
        <p:txBody>
          <a:bodyPr/>
          <a:lstStyle/>
          <a:p>
            <a:pPr marL="342900" lvl="1" indent="-306000">
              <a:buFont typeface="Wingdings 2" charset="2"/>
              <a:buChar char=""/>
            </a:pPr>
            <a:r>
              <a:rPr lang="en-US" sz="1800" dirty="0"/>
              <a:t>Natural Evil – pain and suffering caused from natural event, with no human agency </a:t>
            </a:r>
            <a:r>
              <a:rPr lang="en-US" sz="1800" dirty="0" smtClean="0"/>
              <a:t>or negligence as the cause involved</a:t>
            </a:r>
            <a:r>
              <a:rPr lang="en-US" sz="1800" dirty="0"/>
              <a:t>. </a:t>
            </a:r>
          </a:p>
          <a:p>
            <a:pPr marL="36900" indent="0">
              <a:buNone/>
            </a:pP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09716" y="3409696"/>
            <a:ext cx="3865832" cy="238150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3494" y="3505201"/>
            <a:ext cx="3721100" cy="2286000"/>
          </a:xfrm>
          <a:prstGeom prst="rect">
            <a:avLst/>
          </a:prstGeom>
        </p:spPr>
      </p:pic>
    </p:spTree>
    <p:extLst>
      <p:ext uri="{BB962C8B-B14F-4D97-AF65-F5344CB8AC3E}">
        <p14:creationId xmlns:p14="http://schemas.microsoft.com/office/powerpoint/2010/main" val="3297180899"/>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Poor Responses</a:t>
            </a:r>
            <a:endParaRPr lang="en-CA" dirty="0"/>
          </a:p>
        </p:txBody>
      </p:sp>
      <p:sp>
        <p:nvSpPr>
          <p:cNvPr id="3" name="Content Placeholder 2"/>
          <p:cNvSpPr>
            <a:spLocks noGrp="1"/>
          </p:cNvSpPr>
          <p:nvPr>
            <p:ph idx="1"/>
          </p:nvPr>
        </p:nvSpPr>
        <p:spPr/>
        <p:txBody>
          <a:bodyPr/>
          <a:lstStyle/>
          <a:p>
            <a:pPr marL="494100" indent="-457200">
              <a:buFont typeface="+mj-lt"/>
              <a:buAutoNum type="arabicPeriod"/>
            </a:pPr>
            <a:r>
              <a:rPr lang="en-US" dirty="0" smtClean="0"/>
              <a:t>Suffering isn’t real. </a:t>
            </a:r>
          </a:p>
          <a:p>
            <a:pPr lvl="1"/>
            <a:r>
              <a:rPr lang="en-US" dirty="0" smtClean="0"/>
              <a:t>This </a:t>
            </a:r>
            <a:r>
              <a:rPr lang="en-US" b="1" dirty="0" smtClean="0"/>
              <a:t>equivocates</a:t>
            </a:r>
            <a:r>
              <a:rPr lang="en-US" dirty="0" smtClean="0"/>
              <a:t> on what we mean by </a:t>
            </a:r>
            <a:r>
              <a:rPr lang="en-US" i="1" dirty="0" smtClean="0"/>
              <a:t>suffering</a:t>
            </a:r>
            <a:r>
              <a:rPr lang="en-US" dirty="0" smtClean="0"/>
              <a:t>.</a:t>
            </a:r>
          </a:p>
          <a:p>
            <a:pPr marL="494100" indent="-457200">
              <a:buFont typeface="+mj-lt"/>
              <a:buAutoNum type="arabicPeriod"/>
            </a:pPr>
            <a:r>
              <a:rPr lang="en-US" dirty="0" smtClean="0"/>
              <a:t>Evil is the privation of good. </a:t>
            </a:r>
          </a:p>
          <a:p>
            <a:pPr lvl="1"/>
            <a:r>
              <a:rPr lang="en-US" dirty="0" smtClean="0"/>
              <a:t>This response doesn’t, in fact, address the problem. It’s a variation on the “you can’t have good without evil,” idea. But that doesn’t explain why God allows for so much evil or such a high degree of evil. </a:t>
            </a:r>
          </a:p>
          <a:p>
            <a:pPr marL="494100" indent="-457200">
              <a:buFont typeface="+mj-lt"/>
              <a:buAutoNum type="arabicPeriod"/>
            </a:pPr>
            <a:r>
              <a:rPr lang="en-US" dirty="0" smtClean="0"/>
              <a:t>God’s goodness is beyond human understanding—it’s divine, so our moral and ethical terms are unable to capture divine goodness. </a:t>
            </a:r>
          </a:p>
          <a:p>
            <a:pPr lvl="1"/>
            <a:r>
              <a:rPr lang="en-US" dirty="0" smtClean="0"/>
              <a:t>Two problems with this response: it commits the fallacy of appeal to ignorance and it again equivocates on what we mean by </a:t>
            </a:r>
            <a:r>
              <a:rPr lang="en-US" i="1" dirty="0" smtClean="0"/>
              <a:t>goodness</a:t>
            </a:r>
            <a:r>
              <a:rPr lang="en-US" dirty="0" smtClean="0"/>
              <a:t>. </a:t>
            </a:r>
            <a:endParaRPr lang="en-CA" dirty="0"/>
          </a:p>
        </p:txBody>
      </p:sp>
    </p:spTree>
    <p:extLst>
      <p:ext uri="{BB962C8B-B14F-4D97-AF65-F5344CB8AC3E}">
        <p14:creationId xmlns:p14="http://schemas.microsoft.com/office/powerpoint/2010/main" val="14374315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5" name="Rectangle 3"/>
          <p:cNvSpPr>
            <a:spLocks noGrp="1" noChangeArrowheads="1"/>
          </p:cNvSpPr>
          <p:nvPr>
            <p:ph type="body" idx="1"/>
          </p:nvPr>
        </p:nvSpPr>
        <p:spPr>
          <a:xfrm>
            <a:off x="1092200" y="1295400"/>
            <a:ext cx="10579100" cy="5118100"/>
          </a:xfrm>
        </p:spPr>
        <p:txBody>
          <a:bodyPr>
            <a:normAutofit/>
          </a:bodyPr>
          <a:lstStyle/>
          <a:p>
            <a:pPr marL="0" lvl="1" indent="0">
              <a:spcBef>
                <a:spcPts val="0"/>
              </a:spcBef>
              <a:buNone/>
              <a:defRPr/>
            </a:pPr>
            <a:r>
              <a:rPr lang="en-US" sz="2400" dirty="0" smtClean="0"/>
              <a:t>Some theists have responded to the Problem of Evil Argument by </a:t>
            </a:r>
            <a:r>
              <a:rPr lang="en-US" sz="2400" b="1" dirty="0" smtClean="0">
                <a:solidFill>
                  <a:srgbClr val="FF0000"/>
                </a:solidFill>
                <a:effectLst>
                  <a:outerShdw blurRad="38100" dist="38100" dir="2700000" algn="tl">
                    <a:srgbClr val="000000">
                      <a:alpha val="43137"/>
                    </a:srgbClr>
                  </a:outerShdw>
                </a:effectLst>
              </a:rPr>
              <a:t>changing the definition of God</a:t>
            </a:r>
            <a:r>
              <a:rPr lang="en-US" sz="2400" dirty="0" smtClean="0"/>
              <a:t>. 	</a:t>
            </a:r>
          </a:p>
          <a:p>
            <a:pPr marL="1060450" lvl="1" indent="-660400">
              <a:spcBef>
                <a:spcPts val="0"/>
              </a:spcBef>
              <a:buNone/>
              <a:defRPr/>
            </a:pPr>
            <a:r>
              <a:rPr lang="en-US" sz="2000" dirty="0" smtClean="0"/>
              <a:t>A.	One idea is to </a:t>
            </a:r>
            <a:r>
              <a:rPr lang="en-US" sz="2000" b="1" dirty="0" smtClean="0">
                <a:solidFill>
                  <a:srgbClr val="FF0000"/>
                </a:solidFill>
                <a:effectLst>
                  <a:outerShdw blurRad="38100" dist="38100" dir="2700000" algn="tl">
                    <a:srgbClr val="000000">
                      <a:alpha val="43137"/>
                    </a:srgbClr>
                  </a:outerShdw>
                </a:effectLst>
              </a:rPr>
              <a:t>deny</a:t>
            </a:r>
            <a:r>
              <a:rPr lang="en-US" sz="2000" dirty="0" smtClean="0"/>
              <a:t> that </a:t>
            </a:r>
            <a:r>
              <a:rPr lang="en-US" sz="2000" b="1" dirty="0" smtClean="0">
                <a:solidFill>
                  <a:srgbClr val="FF0000"/>
                </a:solidFill>
                <a:effectLst>
                  <a:outerShdw blurRad="38100" dist="38100" dir="2700000" algn="tl">
                    <a:srgbClr val="000000">
                      <a:alpha val="43137"/>
                    </a:srgbClr>
                  </a:outerShdw>
                </a:effectLst>
              </a:rPr>
              <a:t>God is omnipotent</a:t>
            </a:r>
          </a:p>
          <a:p>
            <a:pPr marL="1366450" lvl="2" indent="-660400">
              <a:spcBef>
                <a:spcPts val="0"/>
              </a:spcBef>
              <a:buNone/>
              <a:defRPr/>
            </a:pPr>
            <a:r>
              <a:rPr lang="en-US" dirty="0" smtClean="0"/>
              <a:t>	So </a:t>
            </a:r>
            <a:r>
              <a:rPr lang="en-US" b="1" dirty="0" smtClean="0">
                <a:solidFill>
                  <a:srgbClr val="FF0000"/>
                </a:solidFill>
                <a:effectLst>
                  <a:outerShdw blurRad="38100" dist="38100" dir="2700000" algn="tl">
                    <a:srgbClr val="000000">
                      <a:alpha val="43137"/>
                    </a:srgbClr>
                  </a:outerShdw>
                </a:effectLst>
              </a:rPr>
              <a:t>He was not able</a:t>
            </a:r>
            <a:r>
              <a:rPr lang="en-US" dirty="0" smtClean="0"/>
              <a:t> to stop the 2010 earthquake in Haiti, the 2004 Indian Ocean tsunami (which killed over 250,000 people), or the Nazi Holocaust</a:t>
            </a:r>
          </a:p>
          <a:p>
            <a:pPr marL="1060450" lvl="1" indent="-660400">
              <a:spcBef>
                <a:spcPts val="0"/>
              </a:spcBef>
              <a:buNone/>
              <a:defRPr/>
            </a:pPr>
            <a:r>
              <a:rPr lang="en-US" sz="2000" dirty="0"/>
              <a:t>C.  </a:t>
            </a:r>
            <a:r>
              <a:rPr lang="en-US" sz="2000" dirty="0" smtClean="0"/>
              <a:t>	</a:t>
            </a:r>
            <a:r>
              <a:rPr lang="en-US" sz="2000" b="1" dirty="0" smtClean="0">
                <a:solidFill>
                  <a:srgbClr val="FF0000"/>
                </a:solidFill>
                <a:effectLst>
                  <a:outerShdw blurRad="38100" dist="38100" dir="2700000" algn="tl">
                    <a:srgbClr val="000000">
                      <a:alpha val="43137"/>
                    </a:srgbClr>
                  </a:outerShdw>
                </a:effectLst>
              </a:rPr>
              <a:t>“</a:t>
            </a:r>
            <a:r>
              <a:rPr lang="en-US" sz="2000" b="1" dirty="0">
                <a:solidFill>
                  <a:srgbClr val="FF0000"/>
                </a:solidFill>
                <a:effectLst>
                  <a:outerShdw blurRad="38100" dist="38100" dir="2700000" algn="tl">
                    <a:srgbClr val="000000">
                      <a:alpha val="43137"/>
                    </a:srgbClr>
                  </a:outerShdw>
                </a:effectLst>
              </a:rPr>
              <a:t>Dualism” </a:t>
            </a:r>
            <a:r>
              <a:rPr lang="en-US" sz="2000" dirty="0"/>
              <a:t>theologies like Manicheanism, Zoroastrianism and some Christian sects, attribute suffering to an </a:t>
            </a:r>
            <a:r>
              <a:rPr lang="en-US" sz="2000" b="1" dirty="0">
                <a:solidFill>
                  <a:srgbClr val="FF0000"/>
                </a:solidFill>
                <a:effectLst>
                  <a:outerShdw blurRad="38100" dist="38100" dir="2700000" algn="tl">
                    <a:srgbClr val="000000">
                      <a:alpha val="43137"/>
                    </a:srgbClr>
                  </a:outerShdw>
                </a:effectLst>
              </a:rPr>
              <a:t>evil agent </a:t>
            </a:r>
            <a:r>
              <a:rPr lang="en-US" sz="2000" dirty="0"/>
              <a:t>(Satan), who </a:t>
            </a:r>
            <a:r>
              <a:rPr lang="en-US" sz="2000" b="1" dirty="0">
                <a:solidFill>
                  <a:srgbClr val="FF0000"/>
                </a:solidFill>
                <a:effectLst>
                  <a:outerShdw blurRad="38100" dist="38100" dir="2700000" algn="tl">
                    <a:srgbClr val="000000">
                      <a:alpha val="43137"/>
                    </a:srgbClr>
                  </a:outerShdw>
                </a:effectLst>
              </a:rPr>
              <a:t>God cannot now control </a:t>
            </a:r>
            <a:r>
              <a:rPr lang="en-US" sz="2000" dirty="0"/>
              <a:t>or overpower</a:t>
            </a:r>
          </a:p>
          <a:p>
            <a:pPr marL="1060450" lvl="1" indent="-660400">
              <a:spcBef>
                <a:spcPts val="0"/>
              </a:spcBef>
              <a:buNone/>
              <a:defRPr/>
            </a:pPr>
            <a:r>
              <a:rPr lang="en-US" sz="2000" dirty="0"/>
              <a:t>D.  </a:t>
            </a:r>
            <a:r>
              <a:rPr lang="en-US" sz="2000" dirty="0" smtClean="0"/>
              <a:t>	Though </a:t>
            </a:r>
            <a:r>
              <a:rPr lang="en-US" sz="2000" b="1" dirty="0">
                <a:solidFill>
                  <a:schemeClr val="accent6"/>
                </a:solidFill>
                <a:effectLst>
                  <a:outerShdw blurRad="38100" dist="38100" dir="2700000" algn="tl">
                    <a:srgbClr val="000000">
                      <a:alpha val="43137"/>
                    </a:srgbClr>
                  </a:outerShdw>
                </a:effectLst>
              </a:rPr>
              <a:t>the Problem of Evil Argument poses no challenge to these “Dualist” theologies</a:t>
            </a:r>
            <a:r>
              <a:rPr lang="en-US" sz="2000" dirty="0"/>
              <a:t>, it is important keep in mind that </a:t>
            </a:r>
            <a:r>
              <a:rPr lang="en-US" sz="2000" b="1" dirty="0">
                <a:solidFill>
                  <a:srgbClr val="FF0000"/>
                </a:solidFill>
                <a:effectLst>
                  <a:outerShdw blurRad="38100" dist="38100" dir="2700000" algn="tl">
                    <a:srgbClr val="000000">
                      <a:alpha val="43137"/>
                    </a:srgbClr>
                  </a:outerShdw>
                </a:effectLst>
              </a:rPr>
              <a:t>Dualist theologies do not think the Basic God exists</a:t>
            </a:r>
          </a:p>
          <a:p>
            <a:pPr marL="1460500" lvl="2" indent="-660400" algn="ctr">
              <a:spcBef>
                <a:spcPts val="0"/>
              </a:spcBef>
              <a:buNone/>
              <a:defRPr/>
            </a:pPr>
            <a:endParaRPr lang="en-US" sz="2000" dirty="0"/>
          </a:p>
          <a:p>
            <a:pPr marL="1460500" lvl="2" indent="-660400">
              <a:spcBef>
                <a:spcPts val="0"/>
              </a:spcBef>
              <a:buNone/>
              <a:defRPr/>
            </a:pPr>
            <a:r>
              <a:rPr lang="en-US" sz="2400" dirty="0" smtClean="0"/>
              <a:t>If </a:t>
            </a:r>
            <a:r>
              <a:rPr lang="en-US" sz="2400" dirty="0"/>
              <a:t>you adopt a “Dualist” definition of God, you are a </a:t>
            </a:r>
            <a:r>
              <a:rPr lang="en-US" sz="2400" b="1" dirty="0">
                <a:solidFill>
                  <a:srgbClr val="FF0000"/>
                </a:solidFill>
                <a:effectLst>
                  <a:outerShdw blurRad="38100" dist="38100" dir="2700000" algn="tl">
                    <a:srgbClr val="000000">
                      <a:alpha val="43137"/>
                    </a:srgbClr>
                  </a:outerShdw>
                </a:effectLst>
              </a:rPr>
              <a:t>Basic God </a:t>
            </a:r>
            <a:r>
              <a:rPr lang="en-US" sz="2400" b="1" dirty="0" smtClean="0">
                <a:solidFill>
                  <a:srgbClr val="FF0000"/>
                </a:solidFill>
                <a:effectLst>
                  <a:outerShdw blurRad="38100" dist="38100" dir="2700000" algn="tl">
                    <a:srgbClr val="000000">
                      <a:alpha val="43137"/>
                    </a:srgbClr>
                  </a:outerShdw>
                </a:effectLst>
              </a:rPr>
              <a:t>atheist.</a:t>
            </a:r>
            <a:endParaRPr lang="en-US" sz="2400" b="1" dirty="0">
              <a:solidFill>
                <a:srgbClr val="FF0000"/>
              </a:solidFill>
              <a:effectLst>
                <a:outerShdw blurRad="38100" dist="38100" dir="2700000" algn="tl">
                  <a:srgbClr val="000000">
                    <a:alpha val="43137"/>
                  </a:srgbClr>
                </a:outerShdw>
              </a:effectLst>
            </a:endParaRPr>
          </a:p>
        </p:txBody>
      </p:sp>
      <p:sp>
        <p:nvSpPr>
          <p:cNvPr id="188421" name="Rectangle 2"/>
          <p:cNvSpPr>
            <a:spLocks noGrp="1" noChangeArrowheads="1"/>
          </p:cNvSpPr>
          <p:nvPr>
            <p:ph type="title"/>
          </p:nvPr>
        </p:nvSpPr>
        <p:spPr>
          <a:xfrm>
            <a:off x="2286001" y="381000"/>
            <a:ext cx="7800975" cy="762000"/>
          </a:xfrm>
        </p:spPr>
        <p:txBody>
          <a:bodyPr>
            <a:normAutofit/>
          </a:bodyPr>
          <a:lstStyle/>
          <a:p>
            <a:pPr algn="ctr" eaLnBrk="1" hangingPunct="1">
              <a:lnSpc>
                <a:spcPct val="90000"/>
              </a:lnSpc>
            </a:pPr>
            <a:r>
              <a:rPr lang="en-US" altLang="en-US" sz="3200" smtClean="0">
                <a:cs typeface="Arial" panose="020B0604020202020204" pitchFamily="34" charset="0"/>
              </a:rPr>
              <a:t>A Fourth Poor Response: Redefining God</a:t>
            </a:r>
            <a:endParaRPr lang="en-US" altLang="en-US" sz="3200" dirty="0"/>
          </a:p>
        </p:txBody>
      </p:sp>
    </p:spTree>
    <p:extLst>
      <p:ext uri="{BB962C8B-B14F-4D97-AF65-F5344CB8AC3E}">
        <p14:creationId xmlns:p14="http://schemas.microsoft.com/office/powerpoint/2010/main" val="12025510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14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14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14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1475">
                                            <p:txEl>
                                              <p:pRg st="3" end="3"/>
                                            </p:txEl>
                                          </p:spTgt>
                                        </p:tgtEl>
                                        <p:attrNameLst>
                                          <p:attrName>style.visibility</p:attrName>
                                        </p:attrNameLst>
                                      </p:cBhvr>
                                      <p:to>
                                        <p:strVal val="visible"/>
                                      </p:to>
                                    </p:set>
                                    <p:anim calcmode="lin" valueType="num">
                                      <p:cBhvr additive="base">
                                        <p:cTn id="19" dur="500" fill="hold"/>
                                        <p:tgtEl>
                                          <p:spTgt spid="36147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14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61475">
                                            <p:txEl>
                                              <p:pRg st="4" end="4"/>
                                            </p:txEl>
                                          </p:spTgt>
                                        </p:tgtEl>
                                        <p:attrNameLst>
                                          <p:attrName>style.visibility</p:attrName>
                                        </p:attrNameLst>
                                      </p:cBhvr>
                                      <p:to>
                                        <p:strVal val="visible"/>
                                      </p:to>
                                    </p:set>
                                    <p:anim calcmode="lin" valueType="num">
                                      <p:cBhvr additive="base">
                                        <p:cTn id="25" dur="500" fill="hold"/>
                                        <p:tgtEl>
                                          <p:spTgt spid="36147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14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61475">
                                            <p:txEl>
                                              <p:pRg st="6" end="6"/>
                                            </p:txEl>
                                          </p:spTgt>
                                        </p:tgtEl>
                                        <p:attrNameLst>
                                          <p:attrName>style.visibility</p:attrName>
                                        </p:attrNameLst>
                                      </p:cBhvr>
                                      <p:to>
                                        <p:strVal val="visible"/>
                                      </p:to>
                                    </p:set>
                                    <p:anim calcmode="lin" valueType="num">
                                      <p:cBhvr additive="base">
                                        <p:cTn id="31" dur="500" fill="hold"/>
                                        <p:tgtEl>
                                          <p:spTgt spid="36147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147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438</TotalTime>
  <Words>1227</Words>
  <Application>Microsoft Office PowerPoint</Application>
  <PresentationFormat>Widescreen</PresentationFormat>
  <Paragraphs>101</Paragraphs>
  <Slides>19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Calisto MT</vt:lpstr>
      <vt:lpstr>Times New Roman</vt:lpstr>
      <vt:lpstr>Trebuchet MS</vt:lpstr>
      <vt:lpstr>Wingdings 2</vt:lpstr>
      <vt:lpstr>Slate</vt:lpstr>
      <vt:lpstr>The Argument from Evil and Other Challenges to God’s Existence </vt:lpstr>
      <vt:lpstr>Review: God’s Characteristics</vt:lpstr>
      <vt:lpstr>Overview</vt:lpstr>
      <vt:lpstr>Three Logical Puzzles for Theists</vt:lpstr>
      <vt:lpstr>The Logical Problem of Evil &amp; Suffering</vt:lpstr>
      <vt:lpstr>Hume’s assessment of the Problem of Evil Argument</vt:lpstr>
      <vt:lpstr>Types of Evil and Suffering</vt:lpstr>
      <vt:lpstr>Three Poor Responses</vt:lpstr>
      <vt:lpstr>A Fourth Poor Response: Redefining God</vt:lpstr>
      <vt:lpstr>Theodicy: Why God allows Evil and Suffering</vt:lpstr>
      <vt:lpstr>Theodicy:</vt:lpstr>
      <vt:lpstr>Why moral evil? </vt:lpstr>
      <vt:lpstr>Why natural evil? </vt:lpstr>
      <vt:lpstr>A General Theodicy</vt:lpstr>
      <vt:lpstr>Challenges to the Character-Building Theodicy</vt:lpstr>
      <vt:lpstr>Challenges to the Freewill Theodicy</vt:lpstr>
      <vt:lpstr>Skeptical Theism</vt:lpstr>
      <vt:lpstr>Reply to the Skeptical Theist</vt:lpstr>
      <vt:lpstr>PowerPoint Presentation</vt:lpstr>
    </vt:vector>
  </TitlesOfParts>
  <Company>University of Regina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Argument from Evil</dc:title>
  <dc:creator>Dustin Olson</dc:creator>
  <cp:lastModifiedBy>Dustin Olson</cp:lastModifiedBy>
  <cp:revision>36</cp:revision>
  <dcterms:created xsi:type="dcterms:W3CDTF">2017-10-05T13:51:32Z</dcterms:created>
  <dcterms:modified xsi:type="dcterms:W3CDTF">2019-09-12T20:12:43Z</dcterms:modified>
</cp:coreProperties>
</file>