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83"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89" r:id="rId20"/>
    <p:sldId id="290" r:id="rId21"/>
    <p:sldId id="291" r:id="rId22"/>
    <p:sldId id="292" r:id="rId23"/>
    <p:sldId id="293" r:id="rId24"/>
    <p:sldId id="294" r:id="rId25"/>
    <p:sldId id="295" r:id="rId26"/>
    <p:sldId id="296"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76" d="100"/>
          <a:sy n="76" d="100"/>
        </p:scale>
        <p:origin x="108" y="2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B87D6B-B538-4056-BEB4-52CF7A6541B1}"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BD976-089A-4103-A8BE-3B7068EE407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84785"/>
      </p:ext>
    </p:extLst>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87D6B-B538-4056-BEB4-52CF7A6541B1}"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3862977263"/>
      </p:ext>
    </p:extLst>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87D6B-B538-4056-BEB4-52CF7A6541B1}"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BD976-089A-4103-A8BE-3B7068EE407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501937"/>
      </p:ext>
    </p:extLst>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87D6B-B538-4056-BEB4-52CF7A6541B1}"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1696104511"/>
      </p:ext>
    </p:extLst>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87D6B-B538-4056-BEB4-52CF7A6541B1}"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BD976-089A-4103-A8BE-3B7068EE407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936177"/>
      </p:ext>
    </p:extLst>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B87D6B-B538-4056-BEB4-52CF7A6541B1}"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748450674"/>
      </p:ext>
    </p:extLst>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B87D6B-B538-4056-BEB4-52CF7A6541B1}" type="datetimeFigureOut">
              <a:rPr lang="en-US" smtClean="0"/>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2132747413"/>
      </p:ext>
    </p:extLst>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B87D6B-B538-4056-BEB4-52CF7A6541B1}" type="datetimeFigureOut">
              <a:rPr lang="en-US" smtClean="0"/>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27994788"/>
      </p:ext>
    </p:extLst>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87D6B-B538-4056-BEB4-52CF7A6541B1}" type="datetimeFigureOut">
              <a:rPr lang="en-US" smtClean="0"/>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323930291"/>
      </p:ext>
    </p:extLst>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B87D6B-B538-4056-BEB4-52CF7A6541B1}"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BD976-089A-4103-A8BE-3B7068EE407A}" type="slidenum">
              <a:rPr lang="en-US" smtClean="0"/>
              <a:t>‹#›</a:t>
            </a:fld>
            <a:endParaRPr lang="en-US"/>
          </a:p>
        </p:txBody>
      </p:sp>
    </p:spTree>
    <p:extLst>
      <p:ext uri="{BB962C8B-B14F-4D97-AF65-F5344CB8AC3E}">
        <p14:creationId xmlns:p14="http://schemas.microsoft.com/office/powerpoint/2010/main" val="1479792161"/>
      </p:ext>
    </p:extLst>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B87D6B-B538-4056-BEB4-52CF7A6541B1}"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BD976-089A-4103-A8BE-3B7068EE407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667916"/>
      </p:ext>
    </p:extLst>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B87D6B-B538-4056-BEB4-52CF7A6541B1}" type="datetimeFigureOut">
              <a:rPr lang="en-US" smtClean="0"/>
              <a:t>7/15/2019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9BD976-089A-4103-A8BE-3B7068EE407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4142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thruBlk="1"/>
  </p:transition>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do we know? </a:t>
            </a:r>
            <a:br>
              <a:rPr lang="en-US" dirty="0" smtClean="0"/>
            </a:br>
            <a:r>
              <a:rPr lang="en-US" dirty="0" smtClean="0"/>
              <a:t>How do we know it? </a:t>
            </a:r>
            <a:endParaRPr lang="en-US" dirty="0"/>
          </a:p>
        </p:txBody>
      </p:sp>
      <p:sp>
        <p:nvSpPr>
          <p:cNvPr id="3" name="Subtitle 2"/>
          <p:cNvSpPr>
            <a:spLocks noGrp="1"/>
          </p:cNvSpPr>
          <p:nvPr>
            <p:ph type="subTitle" idx="1"/>
          </p:nvPr>
        </p:nvSpPr>
        <p:spPr/>
        <p:txBody>
          <a:bodyPr/>
          <a:lstStyle/>
          <a:p>
            <a:r>
              <a:rPr lang="en-US" dirty="0"/>
              <a:t>Introduction to Philosophy</a:t>
            </a:r>
          </a:p>
          <a:p>
            <a:r>
              <a:rPr lang="en-US" dirty="0"/>
              <a:t>Philosophy 100</a:t>
            </a:r>
          </a:p>
          <a:p>
            <a:r>
              <a:rPr lang="en-US" dirty="0" smtClean="0"/>
              <a:t>Class 5</a:t>
            </a:r>
            <a:endParaRPr 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External World Doubt</a:t>
            </a:r>
            <a:endParaRPr lang="en-US" dirty="0"/>
          </a:p>
        </p:txBody>
      </p:sp>
      <p:sp>
        <p:nvSpPr>
          <p:cNvPr id="3" name="Content Placeholder 2"/>
          <p:cNvSpPr>
            <a:spLocks noGrp="1"/>
          </p:cNvSpPr>
          <p:nvPr>
            <p:ph sz="half" idx="1"/>
          </p:nvPr>
        </p:nvSpPr>
        <p:spPr/>
        <p:txBody>
          <a:bodyPr/>
          <a:lstStyle/>
          <a:p>
            <a:r>
              <a:rPr lang="en-US" smtClean="0"/>
              <a:t>Even if we take great care when observing the world through our senses, how can we tell we’re not in a dream?</a:t>
            </a:r>
          </a:p>
          <a:p>
            <a:r>
              <a:rPr lang="en-US" smtClean="0"/>
              <a:t>This question is similar to the simulation argument.</a:t>
            </a:r>
          </a:p>
          <a:p>
            <a:r>
              <a:rPr lang="en-US" smtClean="0"/>
              <a:t>So, all sense-based knowledge of the external world can be doubted. </a:t>
            </a:r>
            <a:endParaRPr lang="en-US" dirty="0"/>
          </a:p>
        </p:txBody>
      </p:sp>
      <p:pic>
        <p:nvPicPr>
          <p:cNvPr id="5" name="Content Placeholder 4" descr="dreaming.gif"/>
          <p:cNvPicPr>
            <a:picLocks noGrp="1" noChangeAspect="1"/>
          </p:cNvPicPr>
          <p:nvPr>
            <p:ph sz="half" idx="2"/>
          </p:nvPr>
        </p:nvPicPr>
        <p:blipFill>
          <a:blip r:embed="rId2" cstate="print"/>
          <a:stretch>
            <a:fillRect/>
          </a:stretch>
        </p:blipFill>
        <p:spPr>
          <a:xfrm>
            <a:off x="7391400" y="2084832"/>
            <a:ext cx="3352800" cy="3352800"/>
          </a:xfrm>
        </p:spPr>
      </p:pic>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A priori Doubt</a:t>
            </a:r>
            <a:endParaRPr lang="en-US" dirty="0"/>
          </a:p>
        </p:txBody>
      </p:sp>
      <p:sp>
        <p:nvSpPr>
          <p:cNvPr id="3" name="Content Placeholder 2"/>
          <p:cNvSpPr>
            <a:spLocks noGrp="1"/>
          </p:cNvSpPr>
          <p:nvPr>
            <p:ph sz="half" idx="1"/>
          </p:nvPr>
        </p:nvSpPr>
        <p:spPr/>
        <p:txBody>
          <a:bodyPr>
            <a:normAutofit fontScale="92500" lnSpcReduction="10000"/>
          </a:bodyPr>
          <a:lstStyle/>
          <a:p>
            <a:r>
              <a:rPr lang="en-US" smtClean="0"/>
              <a:t>Mathematical truths seem like something we can know with certainty. But what if the world was set up such that 2 + 2 = 5? How would you know this, especially if you’ve always made the same mistake? </a:t>
            </a:r>
          </a:p>
          <a:p>
            <a:r>
              <a:rPr lang="en-US" smtClean="0"/>
              <a:t>That more complicated proofs can illicit fallacious inferences is obvious, so there is no guarantee that these types of beliefs will be true. </a:t>
            </a:r>
          </a:p>
          <a:p>
            <a:r>
              <a:rPr lang="en-US" smtClean="0"/>
              <a:t>So, we can even doubt a priori reasoning. </a:t>
            </a:r>
            <a:endParaRPr lang="en-US" dirty="0"/>
          </a:p>
        </p:txBody>
      </p:sp>
      <p:pic>
        <p:nvPicPr>
          <p:cNvPr id="5" name="Content Placeholder 4" descr="principia_83_lg2.jpg"/>
          <p:cNvPicPr>
            <a:picLocks noGrp="1" noChangeAspect="1"/>
          </p:cNvPicPr>
          <p:nvPr>
            <p:ph sz="half" idx="2"/>
          </p:nvPr>
        </p:nvPicPr>
        <p:blipFill>
          <a:blip r:embed="rId2" cstate="print"/>
          <a:stretch>
            <a:fillRect/>
          </a:stretch>
        </p:blipFill>
        <p:spPr>
          <a:xfrm>
            <a:off x="7620000" y="1943100"/>
            <a:ext cx="4401030" cy="4709160"/>
          </a:xfrm>
        </p:spPr>
      </p:pic>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4: Hyperbolic Doubt</a:t>
            </a:r>
            <a:endParaRPr lang="en-US" dirty="0"/>
          </a:p>
        </p:txBody>
      </p:sp>
      <p:sp>
        <p:nvSpPr>
          <p:cNvPr id="3" name="Content Placeholder 2"/>
          <p:cNvSpPr>
            <a:spLocks noGrp="1"/>
          </p:cNvSpPr>
          <p:nvPr>
            <p:ph sz="half" idx="1"/>
          </p:nvPr>
        </p:nvSpPr>
        <p:spPr/>
        <p:txBody>
          <a:bodyPr>
            <a:normAutofit/>
          </a:bodyPr>
          <a:lstStyle/>
          <a:p>
            <a:r>
              <a:rPr lang="en-US" sz="2400" dirty="0" smtClean="0"/>
              <a:t>Since we can doubt all modes of knowledge, and in order to desist in our habitual way of thinking, we should attempt to cast the widest breadth of doubt we can. </a:t>
            </a:r>
            <a:endParaRPr lang="en-US" sz="2400" dirty="0"/>
          </a:p>
        </p:txBody>
      </p:sp>
      <p:pic>
        <p:nvPicPr>
          <p:cNvPr id="5" name="Content Placeholder 4" descr="dboom.jpg"/>
          <p:cNvPicPr>
            <a:picLocks noGrp="1" noChangeAspect="1"/>
          </p:cNvPicPr>
          <p:nvPr>
            <p:ph sz="half" idx="2"/>
          </p:nvPr>
        </p:nvPicPr>
        <p:blipFill>
          <a:blip r:embed="rId2" cstate="print"/>
          <a:stretch>
            <a:fillRect/>
          </a:stretch>
        </p:blipFill>
        <p:spPr>
          <a:xfrm>
            <a:off x="7315200" y="1905000"/>
            <a:ext cx="2921000" cy="3568512"/>
          </a:xfr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Descartes Misleading Demon</a:t>
            </a:r>
            <a:endParaRPr lang="en-US" dirty="0"/>
          </a:p>
        </p:txBody>
      </p:sp>
      <p:pic>
        <p:nvPicPr>
          <p:cNvPr id="5" name="Content Placeholder 4" descr="desdem.jpg"/>
          <p:cNvPicPr>
            <a:picLocks noGrp="1" noChangeAspect="1"/>
          </p:cNvPicPr>
          <p:nvPr>
            <p:ph sz="half" idx="1"/>
          </p:nvPr>
        </p:nvPicPr>
        <p:blipFill>
          <a:blip r:embed="rId2" cstate="print"/>
          <a:stretch>
            <a:fillRect/>
          </a:stretch>
        </p:blipFill>
        <p:spPr>
          <a:xfrm>
            <a:off x="1605360" y="2286000"/>
            <a:ext cx="3591718" cy="4022725"/>
          </a:xfrm>
        </p:spPr>
      </p:pic>
      <p:sp>
        <p:nvSpPr>
          <p:cNvPr id="4" name="Content Placeholder 3"/>
          <p:cNvSpPr>
            <a:spLocks noGrp="1"/>
          </p:cNvSpPr>
          <p:nvPr>
            <p:ph sz="half" idx="2"/>
          </p:nvPr>
        </p:nvSpPr>
        <p:spPr/>
        <p:txBody>
          <a:bodyPr/>
          <a:lstStyle/>
          <a:p>
            <a:r>
              <a:rPr lang="en-US" smtClean="0"/>
              <a:t>We will adopt the notion that a malicious demon is deceiving us about all beliefs about the external world and a priori truths. </a:t>
            </a:r>
          </a:p>
          <a:p>
            <a:endParaRPr lang="en-US" smtClean="0"/>
          </a:p>
          <a:p>
            <a:r>
              <a:rPr lang="en-US" smtClean="0"/>
              <a:t>We can thereby doubt pretty much everything!</a:t>
            </a:r>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Can’t We Doubt? </a:t>
            </a:r>
            <a:endParaRPr lang="en-US" dirty="0"/>
          </a:p>
        </p:txBody>
      </p:sp>
      <p:sp>
        <p:nvSpPr>
          <p:cNvPr id="7" name="Content Placeholder 6"/>
          <p:cNvSpPr>
            <a:spLocks noGrp="1"/>
          </p:cNvSpPr>
          <p:nvPr>
            <p:ph sz="half" idx="1"/>
          </p:nvPr>
        </p:nvSpPr>
        <p:spPr>
          <a:xfrm>
            <a:off x="1024127" y="2084832"/>
            <a:ext cx="4754879" cy="4224528"/>
          </a:xfrm>
        </p:spPr>
        <p:txBody>
          <a:bodyPr/>
          <a:lstStyle/>
          <a:p>
            <a:r>
              <a:rPr lang="en-US" dirty="0" smtClean="0"/>
              <a:t>Cogito ergo sum! </a:t>
            </a:r>
          </a:p>
          <a:p>
            <a:pPr marL="470916" lvl="1" indent="-342900">
              <a:buFont typeface="+mj-lt"/>
              <a:buAutoNum type="arabicPeriod"/>
            </a:pPr>
            <a:r>
              <a:rPr lang="en-US" dirty="0" smtClean="0"/>
              <a:t>I am being deceived.</a:t>
            </a:r>
          </a:p>
          <a:p>
            <a:pPr marL="470916" lvl="1" indent="-342900">
              <a:buFont typeface="+mj-lt"/>
              <a:buAutoNum type="arabicPeriod"/>
            </a:pPr>
            <a:r>
              <a:rPr lang="en-US" dirty="0" smtClean="0"/>
              <a:t>If I am being deceived, I am thinking.</a:t>
            </a:r>
          </a:p>
          <a:p>
            <a:pPr marL="470916" lvl="1" indent="-342900">
              <a:buFont typeface="+mj-lt"/>
              <a:buAutoNum type="arabicPeriod"/>
            </a:pPr>
            <a:r>
              <a:rPr lang="en-US" dirty="0" smtClean="0"/>
              <a:t>Thinking requires the existence of a thinker. </a:t>
            </a:r>
          </a:p>
          <a:p>
            <a:pPr marL="470916" lvl="1" indent="-342900">
              <a:buFont typeface="+mj-lt"/>
              <a:buAutoNum type="arabicPeriod"/>
            </a:pPr>
            <a:r>
              <a:rPr lang="en-US" dirty="0" smtClean="0"/>
              <a:t>I think.</a:t>
            </a:r>
          </a:p>
          <a:p>
            <a:pPr marL="470916" lvl="1" indent="-342900">
              <a:buFont typeface="+mj-lt"/>
              <a:buAutoNum type="arabicPeriod"/>
            </a:pPr>
            <a:r>
              <a:rPr lang="en-US" dirty="0" smtClean="0"/>
              <a:t>Therefore, I exist.</a:t>
            </a:r>
            <a:endParaRPr lang="en-US" dirty="0"/>
          </a:p>
        </p:txBody>
      </p:sp>
      <p:pic>
        <p:nvPicPr>
          <p:cNvPr id="5" name="Content Placeholder 4" descr="dcrt.jpg"/>
          <p:cNvPicPr>
            <a:picLocks noGrp="1" noChangeAspect="1"/>
          </p:cNvPicPr>
          <p:nvPr>
            <p:ph sz="half" idx="2"/>
          </p:nvPr>
        </p:nvPicPr>
        <p:blipFill>
          <a:blip r:embed="rId2" cstate="print"/>
          <a:stretch>
            <a:fillRect/>
          </a:stretch>
        </p:blipFill>
        <p:spPr>
          <a:xfrm>
            <a:off x="7620000" y="1981199"/>
            <a:ext cx="3048000" cy="3034453"/>
          </a:xfrm>
        </p:spPr>
      </p:pic>
      <p:sp>
        <p:nvSpPr>
          <p:cNvPr id="8" name="Title 1"/>
          <p:cNvSpPr txBox="1">
            <a:spLocks/>
          </p:cNvSpPr>
          <p:nvPr/>
        </p:nvSpPr>
        <p:spPr>
          <a:xfrm>
            <a:off x="1524000" y="5334000"/>
            <a:ext cx="9144000" cy="1295400"/>
          </a:xfrm>
          <a:prstGeom prst="rect">
            <a:avLst/>
          </a:prstGeom>
        </p:spPr>
        <p:txBody>
          <a:bodyPr vert="horz" anchor="t">
            <a:noAutofit/>
          </a:bodyPr>
          <a:lstStyle/>
          <a:p>
            <a:pPr algn="ctr">
              <a:spcBef>
                <a:spcPct val="0"/>
              </a:spcBef>
              <a:defRPr/>
            </a:pPr>
            <a:r>
              <a:rPr lang="en-US" sz="3900" b="1" spc="-100" dirty="0">
                <a:solidFill>
                  <a:schemeClr val="tx2">
                    <a:lumMod val="90000"/>
                  </a:schemeClr>
                </a:solidFill>
                <a:effectLst>
                  <a:outerShdw blurRad="38100" dist="38100" dir="2700000" algn="tl">
                    <a:srgbClr val="000000">
                      <a:alpha val="43137"/>
                    </a:srgbClr>
                  </a:outerShdw>
                </a:effectLst>
                <a:latin typeface="+mj-lt"/>
                <a:ea typeface="+mj-ea"/>
                <a:cs typeface="+mj-cs"/>
              </a:rPr>
              <a:t>We cannot doubt our own existence</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 over experience</a:t>
            </a:r>
            <a:endParaRPr lang="en-US" dirty="0"/>
          </a:p>
        </p:txBody>
      </p:sp>
      <p:sp>
        <p:nvSpPr>
          <p:cNvPr id="6" name="Content Placeholder 5"/>
          <p:cNvSpPr>
            <a:spLocks noGrp="1"/>
          </p:cNvSpPr>
          <p:nvPr>
            <p:ph idx="1"/>
          </p:nvPr>
        </p:nvSpPr>
        <p:spPr/>
        <p:txBody>
          <a:bodyPr/>
          <a:lstStyle/>
          <a:p>
            <a:r>
              <a:rPr lang="en-US" smtClean="0"/>
              <a:t>Since “I exist” cannot be doubted, and we learned that from just sitting and thinking about it and not from sense experience, we have reason to think that a priori knowledge is much stronger than sense-based knowledge. </a:t>
            </a:r>
          </a:p>
          <a:p>
            <a:endParaRPr lang="en-US" smtClean="0"/>
          </a:p>
          <a:p>
            <a:r>
              <a:rPr lang="en-US" smtClean="0"/>
              <a:t>Therefore: RATIONALISM</a:t>
            </a:r>
            <a:endParaRPr lang="en-US" dirty="0"/>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One problem for Descartes</a:t>
            </a:r>
            <a:br>
              <a:rPr lang="en-US" smtClean="0"/>
            </a:br>
            <a:r>
              <a:rPr lang="en-US" smtClean="0"/>
              <a:t>an aside on circular reasoning</a:t>
            </a:r>
            <a:endParaRPr lang="en-US" dirty="0"/>
          </a:p>
        </p:txBody>
      </p:sp>
      <p:sp>
        <p:nvSpPr>
          <p:cNvPr id="4" name="Content Placeholder 3"/>
          <p:cNvSpPr>
            <a:spLocks noGrp="1"/>
          </p:cNvSpPr>
          <p:nvPr>
            <p:ph sz="half" idx="1"/>
          </p:nvPr>
        </p:nvSpPr>
        <p:spPr/>
        <p:txBody>
          <a:bodyPr/>
          <a:lstStyle/>
          <a:p>
            <a:pPr marL="128016" lvl="1" indent="0">
              <a:buNone/>
            </a:pPr>
            <a:r>
              <a:rPr lang="en-US" dirty="0" smtClean="0"/>
              <a:t>Reconsider this argument:</a:t>
            </a:r>
          </a:p>
          <a:p>
            <a:pPr marL="470916" lvl="1" indent="-342900">
              <a:buFont typeface="+mj-lt"/>
              <a:buAutoNum type="arabicPeriod"/>
            </a:pPr>
            <a:r>
              <a:rPr lang="en-US" dirty="0" smtClean="0"/>
              <a:t>I am being deceived.</a:t>
            </a:r>
          </a:p>
          <a:p>
            <a:pPr marL="470916" lvl="1" indent="-342900">
              <a:buFont typeface="+mj-lt"/>
              <a:buAutoNum type="arabicPeriod"/>
            </a:pPr>
            <a:r>
              <a:rPr lang="en-US" dirty="0" smtClean="0"/>
              <a:t>If I am being deceived, I am thinking.</a:t>
            </a:r>
          </a:p>
          <a:p>
            <a:pPr marL="470916" lvl="1" indent="-342900">
              <a:buFont typeface="+mj-lt"/>
              <a:buAutoNum type="arabicPeriod"/>
            </a:pPr>
            <a:r>
              <a:rPr lang="en-US" dirty="0" smtClean="0"/>
              <a:t>Thinking requires the existence of a thinker. </a:t>
            </a:r>
          </a:p>
          <a:p>
            <a:pPr marL="470916" lvl="1" indent="-342900">
              <a:buFont typeface="+mj-lt"/>
              <a:buAutoNum type="arabicPeriod"/>
            </a:pPr>
            <a:r>
              <a:rPr lang="en-US" dirty="0" smtClean="0"/>
              <a:t>I think.</a:t>
            </a:r>
          </a:p>
          <a:p>
            <a:pPr marL="470916" lvl="1" indent="-342900">
              <a:buFont typeface="+mj-lt"/>
              <a:buAutoNum type="arabicPeriod"/>
            </a:pPr>
            <a:r>
              <a:rPr lang="en-US" dirty="0" smtClean="0"/>
              <a:t>Therefore, I exist.</a:t>
            </a:r>
          </a:p>
          <a:p>
            <a:endParaRPr lang="en-US" dirty="0"/>
          </a:p>
        </p:txBody>
      </p:sp>
      <p:sp>
        <p:nvSpPr>
          <p:cNvPr id="5" name="Content Placeholder 4"/>
          <p:cNvSpPr>
            <a:spLocks noGrp="1"/>
          </p:cNvSpPr>
          <p:nvPr>
            <p:ph sz="half" idx="2"/>
          </p:nvPr>
        </p:nvSpPr>
        <p:spPr/>
        <p:txBody>
          <a:bodyPr/>
          <a:lstStyle/>
          <a:p>
            <a:pPr marL="128016" lvl="1" indent="0">
              <a:buNone/>
            </a:pPr>
            <a:r>
              <a:rPr lang="en-US" dirty="0" smtClean="0"/>
              <a:t>What about:</a:t>
            </a:r>
          </a:p>
          <a:p>
            <a:pPr marL="470916" lvl="1" indent="-342900">
              <a:buFont typeface="+mj-lt"/>
              <a:buAutoNum type="arabicPeriod"/>
            </a:pPr>
            <a:r>
              <a:rPr lang="en-US" dirty="0" smtClean="0"/>
              <a:t>Something is being deceived.</a:t>
            </a:r>
          </a:p>
          <a:p>
            <a:pPr marL="470916" lvl="1" indent="-342900">
              <a:buFont typeface="+mj-lt"/>
              <a:buAutoNum type="arabicPeriod"/>
            </a:pPr>
            <a:r>
              <a:rPr lang="en-US" dirty="0" smtClean="0"/>
              <a:t>If something is being deceived, something is thinking.</a:t>
            </a:r>
          </a:p>
          <a:p>
            <a:pPr marL="470916" lvl="1" indent="-342900">
              <a:buFont typeface="+mj-lt"/>
              <a:buAutoNum type="arabicPeriod"/>
            </a:pPr>
            <a:r>
              <a:rPr lang="en-US" dirty="0" smtClean="0"/>
              <a:t>Therefore, thinking exists.</a:t>
            </a:r>
          </a:p>
          <a:p>
            <a:pPr marL="470916" lvl="1" indent="-342900">
              <a:buFont typeface="+mj-lt"/>
              <a:buAutoNum type="arabicPeriod"/>
            </a:pPr>
            <a:r>
              <a:rPr lang="en-US" dirty="0" smtClean="0"/>
              <a:t>Thinking requires the existence of a thinker. </a:t>
            </a:r>
          </a:p>
          <a:p>
            <a:pPr marL="470916" lvl="1" indent="-342900">
              <a:buFont typeface="+mj-lt"/>
              <a:buAutoNum type="arabicPeriod"/>
            </a:pPr>
            <a:r>
              <a:rPr lang="en-US" dirty="0" smtClean="0"/>
              <a:t>Something thinks.</a:t>
            </a:r>
          </a:p>
          <a:p>
            <a:pPr marL="470916" lvl="1" indent="-342900">
              <a:buFont typeface="+mj-lt"/>
              <a:buAutoNum type="arabicPeriod"/>
            </a:pPr>
            <a:r>
              <a:rPr lang="en-US" dirty="0" smtClean="0"/>
              <a:t>Therefore, something exists. </a:t>
            </a:r>
          </a:p>
          <a:p>
            <a:endParaRPr lang="en-US" dirty="0"/>
          </a:p>
        </p:txBody>
      </p:sp>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Empiricism</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All knowledge of a subject or of concepts pertaining to a subject begin with experience.</a:t>
            </a:r>
          </a:p>
          <a:p>
            <a:r>
              <a:rPr lang="en-US" dirty="0" smtClean="0"/>
              <a:t>Empiricism does not entail that we have knowledge. It entails that knowledge can only be gained, if at all, by experience. Empiricists may assert that the rationalists are correct to claim that experience cannot give us knowledge. The conclusion they draw from this rationalist lesson is that we do not know at all.</a:t>
            </a:r>
            <a:endParaRPr lang="en-US" dirty="0"/>
          </a:p>
        </p:txBody>
      </p:sp>
      <p:pic>
        <p:nvPicPr>
          <p:cNvPr id="5" name="Content Placeholder 4" descr="emp.png"/>
          <p:cNvPicPr>
            <a:picLocks noGrp="1" noChangeAspect="1"/>
          </p:cNvPicPr>
          <p:nvPr>
            <p:ph sz="half" idx="2"/>
          </p:nvPr>
        </p:nvPicPr>
        <p:blipFill>
          <a:blip r:embed="rId2" cstate="print"/>
          <a:stretch>
            <a:fillRect/>
          </a:stretch>
        </p:blipFill>
        <p:spPr>
          <a:xfrm>
            <a:off x="6629400" y="1143000"/>
            <a:ext cx="5105402" cy="4953000"/>
          </a:xfrm>
        </p:spPr>
      </p:pic>
    </p:spTree>
    <p:extLst>
      <p:ext uri="{BB962C8B-B14F-4D97-AF65-F5344CB8AC3E}">
        <p14:creationId xmlns:p14="http://schemas.microsoft.com/office/powerpoint/2010/main" val="2900565866"/>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John Locke (1632 – 1704)</a:t>
            </a:r>
            <a:endParaRPr lang="en-US" dirty="0"/>
          </a:p>
        </p:txBody>
      </p:sp>
      <p:pic>
        <p:nvPicPr>
          <p:cNvPr id="6" name="Content Placeholder 5" descr="john-locke.jpg"/>
          <p:cNvPicPr>
            <a:picLocks noGrp="1" noChangeAspect="1"/>
          </p:cNvPicPr>
          <p:nvPr>
            <p:ph sz="half" idx="1"/>
          </p:nvPr>
        </p:nvPicPr>
        <p:blipFill>
          <a:blip r:embed="rId2" cstate="print"/>
          <a:stretch>
            <a:fillRect/>
          </a:stretch>
        </p:blipFill>
        <p:spPr>
          <a:xfrm>
            <a:off x="1143000" y="2084832"/>
            <a:ext cx="3298743" cy="4022725"/>
          </a:xfrm>
        </p:spPr>
      </p:pic>
      <p:sp>
        <p:nvSpPr>
          <p:cNvPr id="4" name="Content Placeholder 3"/>
          <p:cNvSpPr>
            <a:spLocks noGrp="1"/>
          </p:cNvSpPr>
          <p:nvPr>
            <p:ph sz="half" idx="2"/>
          </p:nvPr>
        </p:nvSpPr>
        <p:spPr/>
        <p:txBody>
          <a:bodyPr>
            <a:normAutofit/>
          </a:bodyPr>
          <a:lstStyle/>
          <a:p>
            <a:r>
              <a:rPr lang="en-US" sz="2800" dirty="0" smtClean="0"/>
              <a:t>British Philosopher</a:t>
            </a:r>
          </a:p>
          <a:p>
            <a:r>
              <a:rPr lang="en-US" sz="2800" dirty="0" smtClean="0"/>
              <a:t>Studied law, politics, philosophy, and science</a:t>
            </a:r>
          </a:p>
          <a:p>
            <a:r>
              <a:rPr lang="en-US" sz="2800" dirty="0" smtClean="0"/>
              <a:t>Is a staunch empiricist and also contributed significantly to contemporary political theory.</a:t>
            </a:r>
            <a:endParaRPr lang="en-US" sz="2800" dirty="0"/>
          </a:p>
        </p:txBody>
      </p:sp>
    </p:spTree>
    <p:extLst>
      <p:ext uri="{BB962C8B-B14F-4D97-AF65-F5344CB8AC3E}">
        <p14:creationId xmlns:p14="http://schemas.microsoft.com/office/powerpoint/2010/main" val="2841974457"/>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 Rasa</a:t>
            </a:r>
            <a:endParaRPr lang="en-US" dirty="0"/>
          </a:p>
        </p:txBody>
      </p:sp>
      <p:sp>
        <p:nvSpPr>
          <p:cNvPr id="3" name="Content Placeholder 2"/>
          <p:cNvSpPr>
            <a:spLocks noGrp="1"/>
          </p:cNvSpPr>
          <p:nvPr>
            <p:ph sz="half" idx="1"/>
          </p:nvPr>
        </p:nvSpPr>
        <p:spPr/>
        <p:txBody>
          <a:bodyPr/>
          <a:lstStyle/>
          <a:p>
            <a:r>
              <a:rPr lang="en-US" dirty="0" smtClean="0"/>
              <a:t>The mind is a blank slate prior to any experiences. </a:t>
            </a:r>
          </a:p>
          <a:p>
            <a:r>
              <a:rPr lang="en-US" dirty="0" smtClean="0"/>
              <a:t>We need experience to fill our slates. </a:t>
            </a:r>
          </a:p>
          <a:p>
            <a:r>
              <a:rPr lang="en-US" dirty="0" smtClean="0"/>
              <a:t>These experiences produce ideas. </a:t>
            </a:r>
            <a:endParaRPr lang="en-US" dirty="0"/>
          </a:p>
        </p:txBody>
      </p:sp>
      <p:pic>
        <p:nvPicPr>
          <p:cNvPr id="5" name="Content Placeholder 4" descr="2.jpg"/>
          <p:cNvPicPr>
            <a:picLocks noGrp="1" noChangeAspect="1"/>
          </p:cNvPicPr>
          <p:nvPr>
            <p:ph sz="half" idx="2"/>
          </p:nvPr>
        </p:nvPicPr>
        <p:blipFill>
          <a:blip r:embed="rId2" cstate="print"/>
          <a:stretch>
            <a:fillRect/>
          </a:stretch>
        </p:blipFill>
        <p:spPr>
          <a:xfrm>
            <a:off x="7086600" y="1676400"/>
            <a:ext cx="3429000" cy="3921204"/>
          </a:xfrm>
        </p:spPr>
      </p:pic>
    </p:spTree>
    <p:extLst>
      <p:ext uri="{BB962C8B-B14F-4D97-AF65-F5344CB8AC3E}">
        <p14:creationId xmlns:p14="http://schemas.microsoft.com/office/powerpoint/2010/main" val="2010557692"/>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Epistemology: The Study of Knowledge</a:t>
            </a:r>
            <a:endParaRPr lang="en-CA" dirty="0"/>
          </a:p>
        </p:txBody>
      </p:sp>
      <p:sp>
        <p:nvSpPr>
          <p:cNvPr id="3" name="Content Placeholder 2"/>
          <p:cNvSpPr>
            <a:spLocks noGrp="1"/>
          </p:cNvSpPr>
          <p:nvPr>
            <p:ph idx="1"/>
          </p:nvPr>
        </p:nvSpPr>
        <p:spPr/>
        <p:txBody>
          <a:bodyPr/>
          <a:lstStyle/>
          <a:p>
            <a:r>
              <a:rPr lang="en-US" dirty="0" smtClean="0"/>
              <a:t>Questions in epistemology: </a:t>
            </a:r>
          </a:p>
          <a:p>
            <a:pPr marL="457200" indent="-457200">
              <a:buFont typeface="+mj-lt"/>
              <a:buAutoNum type="arabicPeriod"/>
            </a:pPr>
            <a:r>
              <a:rPr lang="en-US" dirty="0" smtClean="0"/>
              <a:t>What can we know? </a:t>
            </a:r>
          </a:p>
          <a:p>
            <a:pPr marL="457200" indent="-457200">
              <a:buFont typeface="+mj-lt"/>
              <a:buAutoNum type="arabicPeriod"/>
            </a:pPr>
            <a:r>
              <a:rPr lang="en-US" dirty="0" smtClean="0"/>
              <a:t>How do we know? </a:t>
            </a:r>
          </a:p>
          <a:p>
            <a:pPr marL="457200" indent="-457200">
              <a:buFont typeface="+mj-lt"/>
              <a:buAutoNum type="arabicPeriod"/>
            </a:pPr>
            <a:r>
              <a:rPr lang="en-US" dirty="0" smtClean="0"/>
              <a:t>What does it mean to know? </a:t>
            </a:r>
          </a:p>
          <a:p>
            <a:r>
              <a:rPr lang="en-US" dirty="0" smtClean="0"/>
              <a:t>In the next three classes we consider the first two questions, and then we will analyze what “knowledge.” </a:t>
            </a:r>
          </a:p>
        </p:txBody>
      </p:sp>
    </p:spTree>
    <p:extLst>
      <p:ext uri="{BB962C8B-B14F-4D97-AF65-F5344CB8AC3E}">
        <p14:creationId xmlns:p14="http://schemas.microsoft.com/office/powerpoint/2010/main" val="3379026743"/>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Locke’s </a:t>
            </a:r>
            <a:r>
              <a:rPr lang="en-US" i="1" dirty="0" smtClean="0"/>
              <a:t>Ideas</a:t>
            </a:r>
            <a:endParaRPr lang="en-US" dirty="0"/>
          </a:p>
        </p:txBody>
      </p:sp>
      <p:sp>
        <p:nvSpPr>
          <p:cNvPr id="6" name="Text Placeholder 5"/>
          <p:cNvSpPr>
            <a:spLocks noGrp="1"/>
          </p:cNvSpPr>
          <p:nvPr>
            <p:ph type="body" idx="1"/>
          </p:nvPr>
        </p:nvSpPr>
        <p:spPr>
          <a:xfrm>
            <a:off x="1447800" y="2438586"/>
            <a:ext cx="4419600" cy="609414"/>
          </a:xfrm>
        </p:spPr>
        <p:txBody>
          <a:bodyPr>
            <a:normAutofit/>
          </a:bodyPr>
          <a:lstStyle/>
          <a:p>
            <a:r>
              <a:rPr lang="en-US" dirty="0" smtClean="0"/>
              <a:t>Primary Qualities</a:t>
            </a:r>
            <a:endParaRPr lang="en-US" dirty="0"/>
          </a:p>
        </p:txBody>
      </p:sp>
      <p:sp>
        <p:nvSpPr>
          <p:cNvPr id="7" name="Content Placeholder 6"/>
          <p:cNvSpPr>
            <a:spLocks noGrp="1"/>
          </p:cNvSpPr>
          <p:nvPr>
            <p:ph sz="half" idx="2"/>
          </p:nvPr>
        </p:nvSpPr>
        <p:spPr>
          <a:xfrm>
            <a:off x="1447800" y="3124199"/>
            <a:ext cx="4419600" cy="3137917"/>
          </a:xfrm>
        </p:spPr>
        <p:txBody>
          <a:bodyPr/>
          <a:lstStyle/>
          <a:p>
            <a:pPr marL="0" indent="0">
              <a:buNone/>
            </a:pPr>
            <a:r>
              <a:rPr lang="en-US" dirty="0" smtClean="0"/>
              <a:t>Those qualities that cannot be taken away from an object—that are intrinsic to the object itself: solidity, extension, figure, mobility, and number.</a:t>
            </a:r>
            <a:endParaRPr lang="en-US" dirty="0"/>
          </a:p>
        </p:txBody>
      </p:sp>
      <p:sp>
        <p:nvSpPr>
          <p:cNvPr id="8" name="Text Placeholder 7"/>
          <p:cNvSpPr>
            <a:spLocks noGrp="1"/>
          </p:cNvSpPr>
          <p:nvPr>
            <p:ph type="body" sz="quarter" idx="3"/>
          </p:nvPr>
        </p:nvSpPr>
        <p:spPr>
          <a:xfrm>
            <a:off x="6667500" y="2438586"/>
            <a:ext cx="4421336" cy="609414"/>
          </a:xfrm>
        </p:spPr>
        <p:txBody>
          <a:bodyPr>
            <a:normAutofit/>
          </a:bodyPr>
          <a:lstStyle/>
          <a:p>
            <a:r>
              <a:rPr lang="en-US" dirty="0" smtClean="0"/>
              <a:t>Secondary Qualities</a:t>
            </a:r>
            <a:endParaRPr lang="en-US" dirty="0"/>
          </a:p>
        </p:txBody>
      </p:sp>
      <p:sp>
        <p:nvSpPr>
          <p:cNvPr id="9" name="Content Placeholder 8"/>
          <p:cNvSpPr>
            <a:spLocks noGrp="1"/>
          </p:cNvSpPr>
          <p:nvPr>
            <p:ph sz="quarter" idx="4"/>
          </p:nvPr>
        </p:nvSpPr>
        <p:spPr>
          <a:xfrm>
            <a:off x="6667500" y="3111369"/>
            <a:ext cx="4421336" cy="3065333"/>
          </a:xfrm>
        </p:spPr>
        <p:txBody>
          <a:bodyPr/>
          <a:lstStyle/>
          <a:p>
            <a:pPr indent="0">
              <a:buNone/>
            </a:pPr>
            <a:r>
              <a:rPr lang="en-US" dirty="0" smtClean="0"/>
              <a:t>Those qualities that are not in the object themselves, but that the primary qualities produce in us: </a:t>
            </a:r>
            <a:r>
              <a:rPr lang="en-US" dirty="0" err="1" smtClean="0"/>
              <a:t>colours</a:t>
            </a:r>
            <a:r>
              <a:rPr lang="en-US" dirty="0" smtClean="0"/>
              <a:t>, sounds, tastes, etc.</a:t>
            </a:r>
            <a:endParaRPr lang="en-US" dirty="0"/>
          </a:p>
        </p:txBody>
      </p:sp>
      <p:sp>
        <p:nvSpPr>
          <p:cNvPr id="10" name="Title 4"/>
          <p:cNvSpPr txBox="1">
            <a:spLocks/>
          </p:cNvSpPr>
          <p:nvPr/>
        </p:nvSpPr>
        <p:spPr>
          <a:xfrm>
            <a:off x="1600200" y="1779652"/>
            <a:ext cx="8839200" cy="498348"/>
          </a:xfrm>
          <a:prstGeom prst="rect">
            <a:avLst/>
          </a:prstGeom>
        </p:spPr>
        <p:txBody>
          <a:bodyPr vert="horz" anchor="t">
            <a:noAutofit/>
          </a:bodyPr>
          <a:lstStyle/>
          <a:p>
            <a:pPr algn="ctr">
              <a:spcBef>
                <a:spcPct val="0"/>
              </a:spcBef>
              <a:defRPr/>
            </a:pPr>
            <a:r>
              <a:rPr lang="en-US" sz="2800" spc="-75" dirty="0">
                <a:solidFill>
                  <a:schemeClr val="tx2">
                    <a:satMod val="200000"/>
                  </a:schemeClr>
                </a:solidFill>
                <a:latin typeface="+mj-lt"/>
                <a:ea typeface="+mj-ea"/>
                <a:cs typeface="+mj-cs"/>
              </a:rPr>
              <a:t>An idea is the immediate object of thought, understanding, or perception.</a:t>
            </a:r>
          </a:p>
        </p:txBody>
      </p:sp>
      <p:sp>
        <p:nvSpPr>
          <p:cNvPr id="11" name="Title 4"/>
          <p:cNvSpPr txBox="1">
            <a:spLocks/>
          </p:cNvSpPr>
          <p:nvPr/>
        </p:nvSpPr>
        <p:spPr>
          <a:xfrm>
            <a:off x="3356571" y="5288256"/>
            <a:ext cx="5943600" cy="1085850"/>
          </a:xfrm>
          <a:prstGeom prst="rect">
            <a:avLst/>
          </a:prstGeom>
        </p:spPr>
        <p:txBody>
          <a:bodyPr vert="horz" anchor="t">
            <a:noAutofit/>
          </a:bodyPr>
          <a:lstStyle/>
          <a:p>
            <a:pPr algn="ctr">
              <a:spcBef>
                <a:spcPct val="0"/>
              </a:spcBef>
              <a:defRPr/>
            </a:pPr>
            <a:r>
              <a:rPr lang="en-US" sz="4050" spc="-75" dirty="0">
                <a:solidFill>
                  <a:schemeClr val="accent2"/>
                </a:solidFill>
                <a:latin typeface="+mj-lt"/>
                <a:ea typeface="+mj-ea"/>
                <a:cs typeface="+mj-cs"/>
              </a:rPr>
              <a:t>IDEAS ARE NOT INNATE</a:t>
            </a:r>
          </a:p>
        </p:txBody>
      </p:sp>
    </p:spTree>
    <p:extLst>
      <p:ext uri="{BB962C8B-B14F-4D97-AF65-F5344CB8AC3E}">
        <p14:creationId xmlns:p14="http://schemas.microsoft.com/office/powerpoint/2010/main" val="267052506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4294967295"/>
          </p:nvPr>
        </p:nvSpPr>
        <p:spPr>
          <a:xfrm>
            <a:off x="1219200" y="1543050"/>
            <a:ext cx="9829800" cy="3771900"/>
          </a:xfrm>
        </p:spPr>
        <p:txBody>
          <a:bodyPr>
            <a:noAutofit/>
          </a:bodyPr>
          <a:lstStyle/>
          <a:p>
            <a:r>
              <a:rPr lang="en-US" sz="3200" dirty="0" smtClean="0"/>
              <a:t>We can infer that there are insensible primary qualities on the bases of sensation organizing things into perceptual unity.</a:t>
            </a:r>
          </a:p>
          <a:p>
            <a:pPr lvl="1"/>
            <a:r>
              <a:rPr lang="en-US" sz="2800" dirty="0" smtClean="0"/>
              <a:t>The brain organizes the imperceptible primary qualities of an object by those objects causing the perception.</a:t>
            </a:r>
          </a:p>
          <a:p>
            <a:r>
              <a:rPr lang="en-US" sz="3200" dirty="0" smtClean="0"/>
              <a:t>This is also how we get secondary qualities: they are caused by the external object affecting our sense modalities. </a:t>
            </a:r>
            <a:endParaRPr lang="en-US" sz="3200" dirty="0"/>
          </a:p>
        </p:txBody>
      </p:sp>
    </p:spTree>
    <p:extLst>
      <p:ext uri="{BB962C8B-B14F-4D97-AF65-F5344CB8AC3E}">
        <p14:creationId xmlns:p14="http://schemas.microsoft.com/office/powerpoint/2010/main" val="2209192700"/>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Qualities</a:t>
            </a:r>
            <a:endParaRPr lang="en-US" dirty="0"/>
          </a:p>
        </p:txBody>
      </p:sp>
      <p:sp>
        <p:nvSpPr>
          <p:cNvPr id="3" name="Content Placeholder 2"/>
          <p:cNvSpPr>
            <a:spLocks noGrp="1"/>
          </p:cNvSpPr>
          <p:nvPr>
            <p:ph sz="half" idx="1"/>
          </p:nvPr>
        </p:nvSpPr>
        <p:spPr/>
        <p:txBody>
          <a:bodyPr>
            <a:normAutofit/>
          </a:bodyPr>
          <a:lstStyle/>
          <a:p>
            <a:r>
              <a:rPr lang="en-US" dirty="0" smtClean="0"/>
              <a:t>These qualities are </a:t>
            </a:r>
            <a:r>
              <a:rPr lang="en-US" i="1" dirty="0" smtClean="0"/>
              <a:t>in us</a:t>
            </a:r>
            <a:r>
              <a:rPr lang="en-US" dirty="0" smtClean="0"/>
              <a:t> only and not in the object. But they are cause in us by the object: warmth or blueness or sweetness is only the primary qualities of an object being produced in us.</a:t>
            </a:r>
          </a:p>
          <a:p>
            <a:r>
              <a:rPr lang="en-US" dirty="0" smtClean="0"/>
              <a:t>Consider the difference between the warmth of a fireplace and burning one’s hand in the fire. We don’t say the warmth or the pain is in the fire.</a:t>
            </a:r>
          </a:p>
          <a:p>
            <a:pPr lvl="1"/>
            <a:endParaRPr lang="en-US" dirty="0"/>
          </a:p>
        </p:txBody>
      </p:sp>
      <p:pic>
        <p:nvPicPr>
          <p:cNvPr id="5" name="Content Placeholder 4" descr="fire.jpg"/>
          <p:cNvPicPr>
            <a:picLocks noGrp="1" noChangeAspect="1"/>
          </p:cNvPicPr>
          <p:nvPr>
            <p:ph sz="half" idx="2"/>
          </p:nvPr>
        </p:nvPicPr>
        <p:blipFill>
          <a:blip r:embed="rId2" cstate="print"/>
          <a:stretch>
            <a:fillRect/>
          </a:stretch>
        </p:blipFill>
        <p:spPr>
          <a:xfrm>
            <a:off x="7315200" y="1828800"/>
            <a:ext cx="3276600" cy="4057388"/>
          </a:xfrm>
        </p:spPr>
      </p:pic>
    </p:spTree>
    <p:extLst>
      <p:ext uri="{BB962C8B-B14F-4D97-AF65-F5344CB8AC3E}">
        <p14:creationId xmlns:p14="http://schemas.microsoft.com/office/powerpoint/2010/main" val="3494432236"/>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Point: We need experience</a:t>
            </a:r>
            <a:endParaRPr lang="en-US" dirty="0"/>
          </a:p>
        </p:txBody>
      </p:sp>
      <p:sp>
        <p:nvSpPr>
          <p:cNvPr id="3" name="Content Placeholder 2"/>
          <p:cNvSpPr>
            <a:spLocks noGrp="1"/>
          </p:cNvSpPr>
          <p:nvPr>
            <p:ph idx="1"/>
          </p:nvPr>
        </p:nvSpPr>
        <p:spPr/>
        <p:txBody>
          <a:bodyPr/>
          <a:lstStyle/>
          <a:p>
            <a:r>
              <a:rPr lang="en-US" smtClean="0"/>
              <a:t>Although the mind responds to the world in a way that cannot actually describe the world as it is, we need the world to know things. </a:t>
            </a:r>
          </a:p>
          <a:p>
            <a:r>
              <a:rPr lang="en-US" smtClean="0"/>
              <a:t>For example, we cannot know that fire has primary qualities that will produce in us a burning sensation by merely thinking about fire. </a:t>
            </a:r>
          </a:p>
          <a:p>
            <a:r>
              <a:rPr lang="en-US" smtClean="0"/>
              <a:t>We cannot doubt the existence of a table, e.g., any more than we could doubt our own existence. </a:t>
            </a:r>
            <a:endParaRPr lang="en-US" dirty="0" smtClean="0"/>
          </a:p>
        </p:txBody>
      </p:sp>
    </p:spTree>
    <p:extLst>
      <p:ext uri="{BB962C8B-B14F-4D97-AF65-F5344CB8AC3E}">
        <p14:creationId xmlns:p14="http://schemas.microsoft.com/office/powerpoint/2010/main" val="1170366923"/>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00200" y="1066800"/>
            <a:ext cx="8782050" cy="4538663"/>
          </a:xfrm>
        </p:spPr>
        <p:txBody>
          <a:bodyPr/>
          <a:lstStyle/>
          <a:p>
            <a:r>
              <a:rPr lang="en-US" sz="3200" dirty="0" smtClean="0"/>
              <a:t>The external world is the cause of our experiences, our mind/senses are not.</a:t>
            </a:r>
          </a:p>
          <a:p>
            <a:pPr lvl="1"/>
            <a:r>
              <a:rPr lang="en-US" sz="2800" dirty="0" smtClean="0"/>
              <a:t>Try observing </a:t>
            </a:r>
            <a:r>
              <a:rPr lang="en-US" sz="2800" dirty="0" err="1" smtClean="0"/>
              <a:t>colour</a:t>
            </a:r>
            <a:r>
              <a:rPr lang="en-US" sz="2800" dirty="0" smtClean="0"/>
              <a:t> in the dark, for example. </a:t>
            </a:r>
          </a:p>
          <a:p>
            <a:r>
              <a:rPr lang="en-US" sz="3200" dirty="0" smtClean="0"/>
              <a:t>Our sensations are coherent; their consistency confirms each of them independently. </a:t>
            </a:r>
          </a:p>
          <a:p>
            <a:r>
              <a:rPr lang="en-US" sz="3200" dirty="0" smtClean="0"/>
              <a:t>All of what we know comes from sensation and making connections</a:t>
            </a:r>
            <a:r>
              <a:rPr lang="en-US" dirty="0" smtClean="0"/>
              <a:t>.</a:t>
            </a:r>
          </a:p>
        </p:txBody>
      </p:sp>
    </p:spTree>
    <p:extLst>
      <p:ext uri="{BB962C8B-B14F-4D97-AF65-F5344CB8AC3E}">
        <p14:creationId xmlns:p14="http://schemas.microsoft.com/office/powerpoint/2010/main" val="1455568234"/>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Locke’s Response to Descartes</a:t>
            </a:r>
            <a:endParaRPr lang="en-US" dirty="0"/>
          </a:p>
        </p:txBody>
      </p:sp>
      <p:sp>
        <p:nvSpPr>
          <p:cNvPr id="6" name="Text Placeholder 5"/>
          <p:cNvSpPr>
            <a:spLocks noGrp="1"/>
          </p:cNvSpPr>
          <p:nvPr>
            <p:ph sz="half" idx="1"/>
          </p:nvPr>
        </p:nvSpPr>
        <p:spPr>
          <a:xfrm>
            <a:off x="1024126" y="2286000"/>
            <a:ext cx="5224273" cy="4023360"/>
          </a:xfrm>
        </p:spPr>
        <p:txBody>
          <a:bodyPr>
            <a:normAutofit lnSpcReduction="10000"/>
          </a:bodyPr>
          <a:lstStyle/>
          <a:p>
            <a:r>
              <a:rPr lang="en-US" sz="2800" dirty="0" smtClean="0"/>
              <a:t>Descartes’ method of doubt is wrong on a number of fronts. </a:t>
            </a:r>
          </a:p>
          <a:p>
            <a:pPr lvl="1"/>
            <a:r>
              <a:rPr lang="en-US" sz="2400" dirty="0" smtClean="0"/>
              <a:t>We couldn’t even know to doubt if we didn’t already have the testimony of our senses, which requires an external world cause.</a:t>
            </a:r>
          </a:p>
          <a:p>
            <a:pPr lvl="1"/>
            <a:r>
              <a:rPr lang="en-US" sz="2400" dirty="0" smtClean="0"/>
              <a:t>Our faculties are there for us to navigate the world successfully, not have perfect clear knowledge. </a:t>
            </a:r>
          </a:p>
          <a:p>
            <a:endParaRPr lang="en-US" dirty="0"/>
          </a:p>
        </p:txBody>
      </p:sp>
      <p:pic>
        <p:nvPicPr>
          <p:cNvPr id="10" name="Content Placeholder 9" descr="deseyes.jpg"/>
          <p:cNvPicPr>
            <a:picLocks noGrp="1" noChangeAspect="1"/>
          </p:cNvPicPr>
          <p:nvPr>
            <p:ph sz="half" idx="2"/>
          </p:nvPr>
        </p:nvPicPr>
        <p:blipFill>
          <a:blip r:embed="rId2" cstate="print"/>
          <a:stretch>
            <a:fillRect/>
          </a:stretch>
        </p:blipFill>
        <p:spPr>
          <a:xfrm>
            <a:off x="6934200" y="2084832"/>
            <a:ext cx="4228426" cy="3172968"/>
          </a:xfrm>
        </p:spPr>
      </p:pic>
    </p:spTree>
    <p:extLst>
      <p:ext uri="{BB962C8B-B14F-4D97-AF65-F5344CB8AC3E}">
        <p14:creationId xmlns:p14="http://schemas.microsoft.com/office/powerpoint/2010/main" val="247823570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52400"/>
            <a:ext cx="8229600" cy="990600"/>
          </a:xfrm>
        </p:spPr>
        <p:txBody>
          <a:bodyPr/>
          <a:lstStyle/>
          <a:p>
            <a:pPr algn="ctr"/>
            <a:r>
              <a:rPr lang="en-US" dirty="0" smtClean="0"/>
              <a:t>Descartes vs. Locke</a:t>
            </a:r>
            <a:endParaRPr lang="en-US" dirty="0"/>
          </a:p>
        </p:txBody>
      </p:sp>
      <p:pic>
        <p:nvPicPr>
          <p:cNvPr id="7" name="Content Placeholder 6" descr="lvd.jpg"/>
          <p:cNvPicPr>
            <a:picLocks noGrp="1" noChangeAspect="1"/>
          </p:cNvPicPr>
          <p:nvPr>
            <p:ph idx="1"/>
          </p:nvPr>
        </p:nvPicPr>
        <p:blipFill>
          <a:blip r:embed="rId2" cstate="print"/>
          <a:stretch>
            <a:fillRect/>
          </a:stretch>
        </p:blipFill>
        <p:spPr>
          <a:xfrm>
            <a:off x="2400300" y="944157"/>
            <a:ext cx="7848600" cy="3178683"/>
          </a:xfrm>
        </p:spPr>
      </p:pic>
      <p:sp>
        <p:nvSpPr>
          <p:cNvPr id="6" name="Text Placeholder 5"/>
          <p:cNvSpPr>
            <a:spLocks noGrp="1"/>
          </p:cNvSpPr>
          <p:nvPr>
            <p:ph type="body" sz="half" idx="2"/>
          </p:nvPr>
        </p:nvSpPr>
        <p:spPr>
          <a:xfrm>
            <a:off x="1752600" y="4305300"/>
            <a:ext cx="4343400" cy="2286000"/>
          </a:xfrm>
        </p:spPr>
        <p:txBody>
          <a:bodyPr>
            <a:normAutofit/>
          </a:bodyPr>
          <a:lstStyle/>
          <a:p>
            <a:pPr algn="just"/>
            <a:r>
              <a:rPr lang="en-US" dirty="0" smtClean="0"/>
              <a:t>Since “I exist” cannot be doubted, and we learned that from just sitting and thinking about it and not from sense experience, we have reason to think that </a:t>
            </a:r>
            <a:r>
              <a:rPr lang="en-US" i="1" dirty="0" smtClean="0"/>
              <a:t>a priori </a:t>
            </a:r>
            <a:r>
              <a:rPr lang="en-US" dirty="0" smtClean="0"/>
              <a:t>knowledge is much stronger than sense-based knowledge. </a:t>
            </a:r>
          </a:p>
          <a:p>
            <a:pPr algn="ctr"/>
            <a:r>
              <a:rPr lang="en-US" dirty="0" smtClean="0"/>
              <a:t>Therefore: RATIONALISM</a:t>
            </a:r>
            <a:endParaRPr lang="en-US" dirty="0"/>
          </a:p>
        </p:txBody>
      </p:sp>
      <p:sp>
        <p:nvSpPr>
          <p:cNvPr id="8" name="Text Placeholder 5"/>
          <p:cNvSpPr txBox="1">
            <a:spLocks/>
          </p:cNvSpPr>
          <p:nvPr/>
        </p:nvSpPr>
        <p:spPr>
          <a:xfrm>
            <a:off x="6705600" y="4343400"/>
            <a:ext cx="3276600" cy="2286000"/>
          </a:xfrm>
          <a:prstGeom prst="rect">
            <a:avLst/>
          </a:prstGeom>
        </p:spPr>
        <p:txBody>
          <a:bodyPr vert="horz">
            <a:normAutofit/>
          </a:bodyPr>
          <a:lstStyle/>
          <a:p>
            <a:pPr marL="54864">
              <a:spcBef>
                <a:spcPts val="700"/>
              </a:spcBef>
              <a:buClr>
                <a:schemeClr val="tx2"/>
              </a:buClr>
              <a:buSzPct val="95000"/>
              <a:defRPr/>
            </a:pPr>
            <a:endParaRPr lang="en-US" dirty="0"/>
          </a:p>
        </p:txBody>
      </p:sp>
      <p:sp>
        <p:nvSpPr>
          <p:cNvPr id="9" name="Rectangle 8"/>
          <p:cNvSpPr/>
          <p:nvPr/>
        </p:nvSpPr>
        <p:spPr>
          <a:xfrm>
            <a:off x="6934200" y="4305300"/>
            <a:ext cx="4267200" cy="1785104"/>
          </a:xfrm>
          <a:prstGeom prst="rect">
            <a:avLst/>
          </a:prstGeom>
        </p:spPr>
        <p:txBody>
          <a:bodyPr wrap="square">
            <a:spAutoFit/>
          </a:bodyPr>
          <a:lstStyle/>
          <a:p>
            <a:r>
              <a:rPr lang="en-US" sz="1750" dirty="0"/>
              <a:t>Although the mind responds to the world in a way that cannot actually describe the world as it is, we need the world to know things. All of what we know comes from sensation and mental connections. </a:t>
            </a:r>
          </a:p>
          <a:p>
            <a:pPr algn="ctr">
              <a:spcBef>
                <a:spcPts val="600"/>
              </a:spcBef>
            </a:pPr>
            <a:r>
              <a:rPr lang="en-US" sz="1750" dirty="0"/>
              <a:t>Therefore: EMPIRICISM</a:t>
            </a:r>
          </a:p>
        </p:txBody>
      </p:sp>
    </p:spTree>
    <p:extLst>
      <p:ext uri="{BB962C8B-B14F-4D97-AF65-F5344CB8AC3E}">
        <p14:creationId xmlns:p14="http://schemas.microsoft.com/office/powerpoint/2010/main" val="216252452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becont.jpg"/>
          <p:cNvPicPr>
            <a:picLocks noChangeAspect="1"/>
          </p:cNvPicPr>
          <p:nvPr/>
        </p:nvPicPr>
        <p:blipFill>
          <a:blip r:embed="rId2" cstate="print"/>
          <a:stretch>
            <a:fillRect/>
          </a:stretch>
        </p:blipFill>
        <p:spPr>
          <a:xfrm>
            <a:off x="1524000" y="854964"/>
            <a:ext cx="9144000" cy="5148072"/>
          </a:xfrm>
          <a:prstGeom prst="rect">
            <a:avLst/>
          </a:prstGeom>
        </p:spPr>
      </p:pic>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Skepticism Overview</a:t>
            </a:r>
            <a:endParaRPr lang="en-US" dirty="0"/>
          </a:p>
        </p:txBody>
      </p:sp>
      <p:sp>
        <p:nvSpPr>
          <p:cNvPr id="3" name="Content Placeholder 2"/>
          <p:cNvSpPr>
            <a:spLocks noGrp="1"/>
          </p:cNvSpPr>
          <p:nvPr>
            <p:ph sz="half" idx="1"/>
          </p:nvPr>
        </p:nvSpPr>
        <p:spPr>
          <a:xfrm>
            <a:off x="1298448" y="2057401"/>
            <a:ext cx="4718304" cy="4172712"/>
          </a:xfrm>
        </p:spPr>
        <p:txBody>
          <a:bodyPr/>
          <a:lstStyle/>
          <a:p>
            <a:r>
              <a:rPr lang="en-US" sz="2800" dirty="0" smtClean="0"/>
              <a:t>What does “skepticism” mean? </a:t>
            </a:r>
          </a:p>
          <a:p>
            <a:pPr lvl="1"/>
            <a:r>
              <a:rPr lang="en-US" sz="2000" dirty="0" smtClean="0"/>
              <a:t>To be skeptical is to doubt that we have knowledge. </a:t>
            </a:r>
          </a:p>
          <a:p>
            <a:r>
              <a:rPr lang="en-US" sz="2800" dirty="0" smtClean="0"/>
              <a:t>Can we avoid Skepticism?</a:t>
            </a:r>
          </a:p>
          <a:p>
            <a:pPr lvl="1"/>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60753" y="2438400"/>
            <a:ext cx="4870739" cy="2743200"/>
          </a:xfrm>
        </p:spPr>
      </p:pic>
    </p:spTree>
    <p:extLst>
      <p:ext uri="{BB962C8B-B14F-4D97-AF65-F5344CB8AC3E}">
        <p14:creationId xmlns:p14="http://schemas.microsoft.com/office/powerpoint/2010/main" val="2844610052"/>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Rationalism vs. Empiricism</a:t>
            </a:r>
            <a:endParaRPr lang="en-US" dirty="0"/>
          </a:p>
        </p:txBody>
      </p:sp>
      <p:sp>
        <p:nvSpPr>
          <p:cNvPr id="4" name="Text Placeholder 3"/>
          <p:cNvSpPr>
            <a:spLocks noGrp="1"/>
          </p:cNvSpPr>
          <p:nvPr>
            <p:ph type="body" idx="1"/>
          </p:nvPr>
        </p:nvSpPr>
        <p:spPr>
          <a:xfrm>
            <a:off x="1595692" y="2834481"/>
            <a:ext cx="3962400" cy="838200"/>
          </a:xfrm>
        </p:spPr>
        <p:txBody>
          <a:bodyPr>
            <a:normAutofit/>
          </a:bodyPr>
          <a:lstStyle/>
          <a:p>
            <a:pPr algn="ctr"/>
            <a:r>
              <a:rPr lang="en-US" sz="3200" dirty="0" smtClean="0"/>
              <a:t>The Rationalists</a:t>
            </a:r>
            <a:endParaRPr lang="en-US" sz="3200" dirty="0"/>
          </a:p>
        </p:txBody>
      </p:sp>
      <p:sp>
        <p:nvSpPr>
          <p:cNvPr id="3" name="Content Placeholder 2"/>
          <p:cNvSpPr>
            <a:spLocks noGrp="1"/>
          </p:cNvSpPr>
          <p:nvPr>
            <p:ph sz="half" idx="2"/>
          </p:nvPr>
        </p:nvSpPr>
        <p:spPr>
          <a:xfrm>
            <a:off x="1828800" y="3581400"/>
            <a:ext cx="3729292" cy="2836988"/>
          </a:xfrm>
        </p:spPr>
        <p:txBody>
          <a:bodyPr>
            <a:normAutofit/>
          </a:bodyPr>
          <a:lstStyle/>
          <a:p>
            <a:pPr indent="0">
              <a:buNone/>
            </a:pPr>
            <a:r>
              <a:rPr lang="en-US" sz="2400" dirty="0" smtClean="0"/>
              <a:t>Some propositions can be known </a:t>
            </a:r>
            <a:r>
              <a:rPr lang="en-US" sz="2400" i="1" dirty="0" smtClean="0">
                <a:solidFill>
                  <a:schemeClr val="accent2"/>
                </a:solidFill>
              </a:rPr>
              <a:t>a priori</a:t>
            </a:r>
            <a:r>
              <a:rPr lang="en-US" sz="2400" dirty="0" smtClean="0"/>
              <a:t>, through </a:t>
            </a:r>
            <a:r>
              <a:rPr lang="en-US" sz="2400" dirty="0" smtClean="0">
                <a:solidFill>
                  <a:schemeClr val="accent2"/>
                </a:solidFill>
              </a:rPr>
              <a:t>reason alone</a:t>
            </a:r>
            <a:r>
              <a:rPr lang="en-US" sz="2400" dirty="0" smtClean="0"/>
              <a:t>, and not through sense experience.</a:t>
            </a:r>
          </a:p>
        </p:txBody>
      </p:sp>
      <p:sp>
        <p:nvSpPr>
          <p:cNvPr id="5" name="Text Placeholder 4"/>
          <p:cNvSpPr>
            <a:spLocks noGrp="1"/>
          </p:cNvSpPr>
          <p:nvPr>
            <p:ph type="body" sz="quarter" idx="3"/>
          </p:nvPr>
        </p:nvSpPr>
        <p:spPr>
          <a:xfrm>
            <a:off x="6324603" y="2819400"/>
            <a:ext cx="3965575" cy="792162"/>
          </a:xfrm>
        </p:spPr>
        <p:txBody>
          <a:bodyPr>
            <a:normAutofit/>
          </a:bodyPr>
          <a:lstStyle/>
          <a:p>
            <a:pPr algn="ctr"/>
            <a:r>
              <a:rPr lang="en-US" sz="3200" smtClean="0"/>
              <a:t>The Empiricists</a:t>
            </a:r>
            <a:endParaRPr lang="en-US" sz="3200" dirty="0"/>
          </a:p>
        </p:txBody>
      </p:sp>
      <p:sp>
        <p:nvSpPr>
          <p:cNvPr id="6" name="Content Placeholder 5"/>
          <p:cNvSpPr>
            <a:spLocks noGrp="1"/>
          </p:cNvSpPr>
          <p:nvPr>
            <p:ph sz="quarter" idx="4"/>
          </p:nvPr>
        </p:nvSpPr>
        <p:spPr>
          <a:xfrm>
            <a:off x="6400800" y="3581400"/>
            <a:ext cx="3810000" cy="2836988"/>
          </a:xfrm>
        </p:spPr>
        <p:txBody>
          <a:bodyPr/>
          <a:lstStyle/>
          <a:p>
            <a:pPr marL="0" lvl="1" indent="0">
              <a:spcBef>
                <a:spcPts val="700"/>
              </a:spcBef>
              <a:buClr>
                <a:schemeClr val="tx2"/>
              </a:buClr>
              <a:buSzPct val="95000"/>
              <a:buNone/>
            </a:pPr>
            <a:r>
              <a:rPr lang="en-US" sz="2400" dirty="0" smtClean="0"/>
              <a:t>Knowledge is solely </a:t>
            </a:r>
            <a:r>
              <a:rPr lang="en-US" sz="2400" i="1" dirty="0" smtClean="0">
                <a:solidFill>
                  <a:schemeClr val="accent2"/>
                </a:solidFill>
              </a:rPr>
              <a:t>a posteriori</a:t>
            </a:r>
            <a:r>
              <a:rPr lang="en-US" sz="2400" dirty="0" smtClean="0"/>
              <a:t>, which means all knowledge in S or for the concepts we use in S derives exclusively from </a:t>
            </a:r>
            <a:r>
              <a:rPr lang="en-US" sz="2400" dirty="0" smtClean="0">
                <a:solidFill>
                  <a:schemeClr val="accent2"/>
                </a:solidFill>
              </a:rPr>
              <a:t>sense experience</a:t>
            </a:r>
            <a:r>
              <a:rPr lang="en-US" sz="2400" dirty="0" smtClean="0"/>
              <a:t>.</a:t>
            </a:r>
          </a:p>
          <a:p>
            <a:endParaRPr lang="en-US" dirty="0"/>
          </a:p>
        </p:txBody>
      </p:sp>
      <p:sp>
        <p:nvSpPr>
          <p:cNvPr id="7" name="Content Placeholder 2"/>
          <p:cNvSpPr txBox="1">
            <a:spLocks/>
          </p:cNvSpPr>
          <p:nvPr/>
        </p:nvSpPr>
        <p:spPr>
          <a:xfrm>
            <a:off x="2266578" y="1877786"/>
            <a:ext cx="7467600" cy="1017814"/>
          </a:xfrm>
          <a:prstGeom prst="rect">
            <a:avLst/>
          </a:prstGeom>
        </p:spPr>
        <p:txBody>
          <a:bodyPr vert="horz">
            <a:normAutofit fontScale="92500"/>
          </a:bodyPr>
          <a:lstStyle/>
          <a:p>
            <a:pPr algn="ctr">
              <a:spcBef>
                <a:spcPts val="700"/>
              </a:spcBef>
              <a:buClr>
                <a:schemeClr val="tx2"/>
              </a:buClr>
              <a:buSzPct val="95000"/>
              <a:defRPr/>
            </a:pPr>
            <a:r>
              <a:rPr lang="en-US" sz="2400" dirty="0"/>
              <a:t>How it is that we can come to know things? </a:t>
            </a:r>
          </a:p>
          <a:p>
            <a:pPr algn="ctr">
              <a:spcBef>
                <a:spcPts val="700"/>
              </a:spcBef>
              <a:buClr>
                <a:schemeClr val="tx2"/>
              </a:buClr>
              <a:buSzPct val="95000"/>
              <a:defRPr/>
            </a:pPr>
            <a:r>
              <a:rPr lang="en-US" sz="2400" dirty="0"/>
              <a:t>Historically there have been two camps on this issue. </a:t>
            </a:r>
            <a:endParaRPr lang="en-US" sz="2000"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3" grpId="0" build="allAtOnce"/>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Rationalism</a:t>
            </a:r>
            <a:endParaRPr lang="en-US" dirty="0"/>
          </a:p>
        </p:txBody>
      </p:sp>
      <p:sp>
        <p:nvSpPr>
          <p:cNvPr id="4" name="Content Placeholder 3"/>
          <p:cNvSpPr>
            <a:spLocks noGrp="1"/>
          </p:cNvSpPr>
          <p:nvPr>
            <p:ph sz="half" idx="1"/>
          </p:nvPr>
        </p:nvSpPr>
        <p:spPr/>
        <p:txBody>
          <a:bodyPr/>
          <a:lstStyle/>
          <a:p>
            <a:r>
              <a:rPr lang="en-US" smtClean="0"/>
              <a:t>Reason is the primary source of knowledge</a:t>
            </a:r>
          </a:p>
          <a:p>
            <a:r>
              <a:rPr lang="en-US" smtClean="0"/>
              <a:t>Sense experience is an unreliable and inadequate source for knowledge</a:t>
            </a:r>
          </a:p>
          <a:p>
            <a:r>
              <a:rPr lang="en-US" smtClean="0"/>
              <a:t>The fundamental truths of the world are knowable a priori: they are either innately known, or they are self-evident to our minds</a:t>
            </a:r>
            <a:endParaRPr lang="en-US" dirty="0"/>
          </a:p>
        </p:txBody>
      </p:sp>
      <p:pic>
        <p:nvPicPr>
          <p:cNvPr id="6" name="Content Placeholder 5" descr="rat.jpg"/>
          <p:cNvPicPr>
            <a:picLocks noGrp="1" noChangeAspect="1"/>
          </p:cNvPicPr>
          <p:nvPr>
            <p:ph sz="half" idx="2"/>
          </p:nvPr>
        </p:nvPicPr>
        <p:blipFill>
          <a:blip r:embed="rId2" cstate="print"/>
          <a:stretch>
            <a:fillRect/>
          </a:stretch>
        </p:blipFill>
        <p:spPr>
          <a:xfrm>
            <a:off x="6503826" y="2084832"/>
            <a:ext cx="3086100" cy="3086100"/>
          </a:xfrm>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Rene Descartes (1596 – 1650)</a:t>
            </a:r>
            <a:endParaRPr lang="en-US" dirty="0"/>
          </a:p>
        </p:txBody>
      </p:sp>
      <p:pic>
        <p:nvPicPr>
          <p:cNvPr id="5" name="Content Placeholder 4" descr="descartes.jpg"/>
          <p:cNvPicPr>
            <a:picLocks noGrp="1" noChangeAspect="1"/>
          </p:cNvPicPr>
          <p:nvPr>
            <p:ph sz="half" idx="1"/>
          </p:nvPr>
        </p:nvPicPr>
        <p:blipFill>
          <a:blip r:embed="rId2" cstate="print"/>
          <a:stretch>
            <a:fillRect/>
          </a:stretch>
        </p:blipFill>
        <p:spPr>
          <a:xfrm>
            <a:off x="1877219" y="2430462"/>
            <a:ext cx="3048000" cy="3733800"/>
          </a:xfrm>
        </p:spPr>
      </p:pic>
      <p:sp>
        <p:nvSpPr>
          <p:cNvPr id="4" name="Content Placeholder 3"/>
          <p:cNvSpPr>
            <a:spLocks noGrp="1"/>
          </p:cNvSpPr>
          <p:nvPr>
            <p:ph sz="half" idx="2"/>
          </p:nvPr>
        </p:nvSpPr>
        <p:spPr/>
        <p:txBody>
          <a:bodyPr/>
          <a:lstStyle/>
          <a:p>
            <a:r>
              <a:rPr lang="en-US" dirty="0" smtClean="0"/>
              <a:t>Father of Modern Philosophy</a:t>
            </a:r>
          </a:p>
          <a:p>
            <a:r>
              <a:rPr lang="en-US" dirty="0" smtClean="0"/>
              <a:t>Philosopher, Mathematician, Scientist, Teacher</a:t>
            </a:r>
          </a:p>
          <a:p>
            <a:r>
              <a:rPr lang="en-US" dirty="0" smtClean="0"/>
              <a:t>One of his main contributions to philosophy is his defense of rationalism, which breaks from the previous generation of scholastic philosophers</a:t>
            </a:r>
          </a:p>
          <a:p>
            <a:r>
              <a:rPr lang="en-US" dirty="0" smtClean="0"/>
              <a:t>Held that knowledge required </a:t>
            </a:r>
            <a:r>
              <a:rPr lang="en-US" b="1" i="1" dirty="0" smtClean="0"/>
              <a:t>certainty</a:t>
            </a:r>
            <a:endParaRPr lang="en-US" dirty="0" smtClean="0"/>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Methodological Doubt</a:t>
            </a:r>
            <a:endParaRPr lang="en-US" dirty="0"/>
          </a:p>
        </p:txBody>
      </p:sp>
      <p:sp>
        <p:nvSpPr>
          <p:cNvPr id="6" name="Content Placeholder 5"/>
          <p:cNvSpPr>
            <a:spLocks noGrp="1"/>
          </p:cNvSpPr>
          <p:nvPr>
            <p:ph idx="1"/>
          </p:nvPr>
        </p:nvSpPr>
        <p:spPr/>
        <p:txBody>
          <a:bodyPr>
            <a:normAutofit/>
          </a:bodyPr>
          <a:lstStyle/>
          <a:p>
            <a:pPr indent="0">
              <a:buNone/>
            </a:pPr>
            <a:r>
              <a:rPr lang="en-US" dirty="0" smtClean="0"/>
              <a:t>Descartes worries that we can too easily be shown wrong in those things that we think we know. So he asks: </a:t>
            </a:r>
          </a:p>
          <a:p>
            <a:pPr marL="0" lvl="1" indent="0" algn="ctr">
              <a:spcBef>
                <a:spcPts val="3000"/>
              </a:spcBef>
              <a:spcAft>
                <a:spcPts val="3000"/>
              </a:spcAft>
              <a:buNone/>
            </a:pPr>
            <a:r>
              <a:rPr lang="en-US" sz="3600" dirty="0">
                <a:solidFill>
                  <a:schemeClr val="accent2"/>
                </a:solidFill>
              </a:rPr>
              <a:t>What can I know with certainty—what can I know that cannot be doubted?</a:t>
            </a:r>
          </a:p>
          <a:p>
            <a:pPr indent="0">
              <a:buNone/>
            </a:pPr>
            <a:r>
              <a:rPr lang="en-US" dirty="0" smtClean="0"/>
              <a:t>Descartes believes that if he can answer this question, he will then be able to discover the basis for how we know everything else. </a:t>
            </a:r>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3000" y="1143000"/>
            <a:ext cx="9829800" cy="4908550"/>
          </a:xfrm>
        </p:spPr>
        <p:txBody>
          <a:bodyPr>
            <a:normAutofit/>
          </a:bodyPr>
          <a:lstStyle/>
          <a:p>
            <a:pPr indent="0" algn="ctr">
              <a:buNone/>
            </a:pPr>
            <a:r>
              <a:rPr lang="en-US" sz="2800" dirty="0" smtClean="0"/>
              <a:t>In order to answer his main question, Descartes engages in a method of doubt:</a:t>
            </a:r>
          </a:p>
          <a:p>
            <a:pPr marL="0" lvl="1" indent="0" algn="ctr">
              <a:spcBef>
                <a:spcPts val="3000"/>
              </a:spcBef>
              <a:spcAft>
                <a:spcPts val="3000"/>
              </a:spcAft>
              <a:buNone/>
            </a:pPr>
            <a:r>
              <a:rPr lang="en-US" sz="4400" dirty="0">
                <a:solidFill>
                  <a:schemeClr val="accent2"/>
                </a:solidFill>
              </a:rPr>
              <a:t>Anything that can be doubted, will be assumed as wrong. </a:t>
            </a:r>
          </a:p>
          <a:p>
            <a:pPr indent="0" algn="ctr">
              <a:buNone/>
            </a:pPr>
            <a:r>
              <a:rPr lang="en-US" sz="2800" dirty="0" smtClean="0"/>
              <a:t>If  we can discover something that cannot be doubted, then we have a basis for knowledge.</a:t>
            </a:r>
            <a:endParaRPr lang="en-US" sz="2800"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Perceptual Doubt</a:t>
            </a:r>
            <a:endParaRPr lang="en-US" dirty="0"/>
          </a:p>
        </p:txBody>
      </p:sp>
      <p:sp>
        <p:nvSpPr>
          <p:cNvPr id="3" name="Content Placeholder 2"/>
          <p:cNvSpPr>
            <a:spLocks noGrp="1"/>
          </p:cNvSpPr>
          <p:nvPr>
            <p:ph sz="half" idx="1"/>
          </p:nvPr>
        </p:nvSpPr>
        <p:spPr/>
        <p:txBody>
          <a:bodyPr>
            <a:normAutofit/>
          </a:bodyPr>
          <a:lstStyle/>
          <a:p>
            <a:r>
              <a:rPr lang="en-US" dirty="0" smtClean="0"/>
              <a:t>We can be mistaken when we look at distant objects.</a:t>
            </a:r>
          </a:p>
          <a:p>
            <a:r>
              <a:rPr lang="en-US" dirty="0" smtClean="0"/>
              <a:t>Visual illusions are not uncommon.</a:t>
            </a:r>
          </a:p>
          <a:p>
            <a:r>
              <a:rPr lang="en-US" dirty="0" smtClean="0"/>
              <a:t>Contemporary psychology has shown this to be true even as a state of our minds.</a:t>
            </a:r>
          </a:p>
          <a:p>
            <a:r>
              <a:rPr lang="en-US" dirty="0" smtClean="0"/>
              <a:t>So, perception-based beliefs can be doubted.</a:t>
            </a:r>
            <a:endParaRPr lang="en-US" dirty="0"/>
          </a:p>
        </p:txBody>
      </p:sp>
      <p:pic>
        <p:nvPicPr>
          <p:cNvPr id="5" name="Content Placeholder 4" descr="bentpencil.jpg"/>
          <p:cNvPicPr>
            <a:picLocks noGrp="1" noChangeAspect="1"/>
          </p:cNvPicPr>
          <p:nvPr>
            <p:ph sz="half" idx="2"/>
          </p:nvPr>
        </p:nvPicPr>
        <p:blipFill>
          <a:blip r:embed="rId2" cstate="print"/>
          <a:stretch>
            <a:fillRect/>
          </a:stretch>
        </p:blipFill>
        <p:spPr>
          <a:xfrm>
            <a:off x="7467600" y="1981200"/>
            <a:ext cx="2971800" cy="3962400"/>
          </a:xfrm>
        </p:spPr>
      </p:pic>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468</TotalTime>
  <Words>1406</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Tw Cen MT</vt:lpstr>
      <vt:lpstr>Tw Cen MT Condensed</vt:lpstr>
      <vt:lpstr>Wingdings 3</vt:lpstr>
      <vt:lpstr>Integral</vt:lpstr>
      <vt:lpstr>What do we know?  How do we know it? </vt:lpstr>
      <vt:lpstr>Epistemology: The Study of Knowledge</vt:lpstr>
      <vt:lpstr>Skepticism Overview</vt:lpstr>
      <vt:lpstr>Rationalism vs. Empiricism</vt:lpstr>
      <vt:lpstr>Rationalism</vt:lpstr>
      <vt:lpstr>Rene Descartes (1596 – 1650)</vt:lpstr>
      <vt:lpstr>Methodological Doubt</vt:lpstr>
      <vt:lpstr>PowerPoint Presentation</vt:lpstr>
      <vt:lpstr>Step 1: Perceptual Doubt</vt:lpstr>
      <vt:lpstr>Step 2: External World Doubt</vt:lpstr>
      <vt:lpstr>Step 3: A priori Doubt</vt:lpstr>
      <vt:lpstr>Step 4: Hyperbolic Doubt</vt:lpstr>
      <vt:lpstr>Descartes Misleading Demon</vt:lpstr>
      <vt:lpstr>What Can’t We Doubt? </vt:lpstr>
      <vt:lpstr>Reason over experience</vt:lpstr>
      <vt:lpstr>One problem for Descartes an aside on circular reasoning</vt:lpstr>
      <vt:lpstr>Empiricism</vt:lpstr>
      <vt:lpstr>John Locke (1632 – 1704)</vt:lpstr>
      <vt:lpstr>Tabula Rasa</vt:lpstr>
      <vt:lpstr>Locke’s Ideas</vt:lpstr>
      <vt:lpstr>PowerPoint Presentation</vt:lpstr>
      <vt:lpstr>Secondary Qualities</vt:lpstr>
      <vt:lpstr>Main Point: We need experience</vt:lpstr>
      <vt:lpstr>PowerPoint Presentation</vt:lpstr>
      <vt:lpstr>Locke’s Response to Descartes</vt:lpstr>
      <vt:lpstr>Descartes vs. Locke</vt:lpstr>
      <vt:lpstr>PowerPoint Presentation</vt:lpstr>
    </vt:vector>
  </TitlesOfParts>
  <Company>University of Regina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Rationalism &amp; empiricism i</dc:title>
  <dc:creator>Dustin Olson</dc:creator>
  <cp:lastModifiedBy>Dustin Olson</cp:lastModifiedBy>
  <cp:revision>38</cp:revision>
  <dcterms:created xsi:type="dcterms:W3CDTF">2017-01-24T14:10:38Z</dcterms:created>
  <dcterms:modified xsi:type="dcterms:W3CDTF">2019-07-15T16:26:14Z</dcterms:modified>
</cp:coreProperties>
</file>