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7" r:id="rId3"/>
    <p:sldId id="259" r:id="rId4"/>
    <p:sldId id="333" r:id="rId5"/>
    <p:sldId id="291" r:id="rId6"/>
    <p:sldId id="292" r:id="rId7"/>
    <p:sldId id="295" r:id="rId8"/>
    <p:sldId id="297" r:id="rId9"/>
    <p:sldId id="299" r:id="rId10"/>
    <p:sldId id="300" r:id="rId11"/>
    <p:sldId id="303" r:id="rId12"/>
    <p:sldId id="325" r:id="rId13"/>
    <p:sldId id="326" r:id="rId14"/>
    <p:sldId id="327" r:id="rId15"/>
    <p:sldId id="328" r:id="rId16"/>
    <p:sldId id="329" r:id="rId17"/>
    <p:sldId id="330" r:id="rId18"/>
    <p:sldId id="331" r:id="rId19"/>
    <p:sldId id="305"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92" autoAdjust="0"/>
    <p:restoredTop sz="94660"/>
  </p:normalViewPr>
  <p:slideViewPr>
    <p:cSldViewPr>
      <p:cViewPr varScale="1">
        <p:scale>
          <a:sx n="74" d="100"/>
          <a:sy n="74" d="100"/>
        </p:scale>
        <p:origin x="78" y="9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71285-633D-4490-B547-28CDC6DCC6A4}" type="datetimeFigureOut">
              <a:rPr lang="en-CA" smtClean="0"/>
              <a:t>2019-09-24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ED12C-2A48-49F6-8AA5-5A4773BA1D09}" type="slidenum">
              <a:rPr lang="en-CA" smtClean="0"/>
              <a:t>‹#›</a:t>
            </a:fld>
            <a:endParaRPr lang="en-CA"/>
          </a:p>
        </p:txBody>
      </p:sp>
    </p:spTree>
    <p:extLst>
      <p:ext uri="{BB962C8B-B14F-4D97-AF65-F5344CB8AC3E}">
        <p14:creationId xmlns:p14="http://schemas.microsoft.com/office/powerpoint/2010/main" val="1128869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4E153AF-D0F3-441F-B367-B5D48448F750}" type="slidenum">
              <a:rPr lang="en-US" altLang="en-US"/>
              <a:pPr>
                <a:spcBef>
                  <a:spcPct val="0"/>
                </a:spcBef>
              </a:pPr>
              <a:t>5</a:t>
            </a:fld>
            <a:endParaRPr lang="en-US" altLang="en-US"/>
          </a:p>
        </p:txBody>
      </p:sp>
      <p:sp>
        <p:nvSpPr>
          <p:cNvPr id="99331" name="Rectangle 2"/>
          <p:cNvSpPr>
            <a:spLocks noGrp="1" noRot="1" noChangeAspect="1" noChangeArrowheads="1" noTextEdit="1"/>
          </p:cNvSpPr>
          <p:nvPr>
            <p:ph type="sldImg"/>
          </p:nvPr>
        </p:nvSpPr>
        <p:spPr>
          <a:xfrm>
            <a:off x="685800" y="1143000"/>
            <a:ext cx="5486400" cy="30861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24895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C630A3-7C47-48CD-93B3-2A24C9AC68C8}" type="slidenum">
              <a:rPr lang="en-US" altLang="en-US"/>
              <a:pPr>
                <a:spcBef>
                  <a:spcPct val="0"/>
                </a:spcBef>
              </a:pPr>
              <a:t>6</a:t>
            </a:fld>
            <a:endParaRPr lang="en-US" altLang="en-US"/>
          </a:p>
        </p:txBody>
      </p:sp>
      <p:sp>
        <p:nvSpPr>
          <p:cNvPr id="101379" name="Rectangle 2"/>
          <p:cNvSpPr>
            <a:spLocks noGrp="1" noRot="1" noChangeAspect="1" noChangeArrowheads="1" noTextEdit="1"/>
          </p:cNvSpPr>
          <p:nvPr>
            <p:ph type="sldImg"/>
          </p:nvPr>
        </p:nvSpPr>
        <p:spPr>
          <a:xfrm>
            <a:off x="685800" y="1143000"/>
            <a:ext cx="5486400" cy="30861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00223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AE67CBE-2417-48BB-B1E2-A5076E3E8F7D}" type="slidenum">
              <a:rPr lang="en-US" altLang="en-US"/>
              <a:pPr>
                <a:spcBef>
                  <a:spcPct val="0"/>
                </a:spcBef>
              </a:pPr>
              <a:t>7</a:t>
            </a:fld>
            <a:endParaRPr lang="en-US" altLang="en-US"/>
          </a:p>
        </p:txBody>
      </p:sp>
      <p:sp>
        <p:nvSpPr>
          <p:cNvPr id="107523" name="Rectangle 2"/>
          <p:cNvSpPr>
            <a:spLocks noGrp="1" noRot="1" noChangeAspect="1" noChangeArrowheads="1" noTextEdit="1"/>
          </p:cNvSpPr>
          <p:nvPr>
            <p:ph type="sldImg"/>
          </p:nvPr>
        </p:nvSpPr>
        <p:spPr>
          <a:xfrm>
            <a:off x="685800" y="1143000"/>
            <a:ext cx="5486400" cy="30861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66122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6FA7571-6DC9-45F7-B06C-FC12DAD7C28C}" type="slidenum">
              <a:rPr lang="en-US" altLang="en-US"/>
              <a:pPr>
                <a:spcBef>
                  <a:spcPct val="0"/>
                </a:spcBef>
              </a:pPr>
              <a:t>8</a:t>
            </a:fld>
            <a:endParaRPr lang="en-US" altLang="en-US"/>
          </a:p>
        </p:txBody>
      </p:sp>
      <p:sp>
        <p:nvSpPr>
          <p:cNvPr id="111619" name="Rectangle 2"/>
          <p:cNvSpPr>
            <a:spLocks noGrp="1" noRot="1" noChangeAspect="1" noChangeArrowheads="1" noTextEdit="1"/>
          </p:cNvSpPr>
          <p:nvPr>
            <p:ph type="sldImg"/>
          </p:nvPr>
        </p:nvSpPr>
        <p:spPr>
          <a:xfrm>
            <a:off x="685800" y="1143000"/>
            <a:ext cx="5486400" cy="3086100"/>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69500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0D6ED04-5C3E-4316-94A6-C429BB6CB1F3}" type="slidenum">
              <a:rPr lang="en-US" altLang="en-US"/>
              <a:pPr>
                <a:spcBef>
                  <a:spcPct val="0"/>
                </a:spcBef>
              </a:pPr>
              <a:t>9</a:t>
            </a:fld>
            <a:endParaRPr lang="en-US" altLang="en-US"/>
          </a:p>
        </p:txBody>
      </p:sp>
      <p:sp>
        <p:nvSpPr>
          <p:cNvPr id="115715" name="Rectangle 2"/>
          <p:cNvSpPr>
            <a:spLocks noGrp="1" noRot="1" noChangeAspect="1" noChangeArrowheads="1" noTextEdit="1"/>
          </p:cNvSpPr>
          <p:nvPr>
            <p:ph type="sldImg"/>
          </p:nvPr>
        </p:nvSpPr>
        <p:spPr>
          <a:xfrm>
            <a:off x="685800" y="1143000"/>
            <a:ext cx="5486400" cy="30861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80961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5BBA691-84A5-433E-A7B6-5CCA92BD6228}" type="slidenum">
              <a:rPr lang="en-US" altLang="en-US"/>
              <a:pPr>
                <a:spcBef>
                  <a:spcPct val="0"/>
                </a:spcBef>
              </a:pPr>
              <a:t>10</a:t>
            </a:fld>
            <a:endParaRPr lang="en-US" altLang="en-US"/>
          </a:p>
        </p:txBody>
      </p:sp>
      <p:sp>
        <p:nvSpPr>
          <p:cNvPr id="117763" name="Rectangle 2"/>
          <p:cNvSpPr>
            <a:spLocks noGrp="1" noRot="1" noChangeAspect="1" noChangeArrowheads="1" noTextEdit="1"/>
          </p:cNvSpPr>
          <p:nvPr>
            <p:ph type="sldImg"/>
          </p:nvPr>
        </p:nvSpPr>
        <p:spPr>
          <a:xfrm>
            <a:off x="685800" y="1143000"/>
            <a:ext cx="5486400" cy="30861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6529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87604FB-D502-4D46-821D-4D81EB1C9A9D}" type="slidenum">
              <a:rPr lang="en-US" altLang="en-US"/>
              <a:pPr>
                <a:spcBef>
                  <a:spcPct val="0"/>
                </a:spcBef>
              </a:pPr>
              <a:t>11</a:t>
            </a:fld>
            <a:endParaRPr lang="en-US" altLang="en-US"/>
          </a:p>
        </p:txBody>
      </p:sp>
      <p:sp>
        <p:nvSpPr>
          <p:cNvPr id="123907" name="Rectangle 2"/>
          <p:cNvSpPr>
            <a:spLocks noGrp="1" noRot="1" noChangeAspect="1" noChangeArrowheads="1" noTextEdit="1"/>
          </p:cNvSpPr>
          <p:nvPr>
            <p:ph type="sldImg"/>
          </p:nvPr>
        </p:nvSpPr>
        <p:spPr>
          <a:xfrm>
            <a:off x="685800" y="1143000"/>
            <a:ext cx="5486400" cy="30861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52075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87604FB-D502-4D46-821D-4D81EB1C9A9D}" type="slidenum">
              <a:rPr lang="en-US" altLang="en-US"/>
              <a:pPr>
                <a:spcBef>
                  <a:spcPct val="0"/>
                </a:spcBef>
              </a:pPr>
              <a:t>12</a:t>
            </a:fld>
            <a:endParaRPr lang="en-US" altLang="en-US"/>
          </a:p>
        </p:txBody>
      </p:sp>
      <p:sp>
        <p:nvSpPr>
          <p:cNvPr id="123907" name="Rectangle 2"/>
          <p:cNvSpPr>
            <a:spLocks noGrp="1" noRot="1" noChangeAspect="1" noChangeArrowheads="1" noTextEdit="1"/>
          </p:cNvSpPr>
          <p:nvPr>
            <p:ph type="sldImg"/>
          </p:nvPr>
        </p:nvSpPr>
        <p:spPr>
          <a:xfrm>
            <a:off x="685800" y="1143000"/>
            <a:ext cx="5486400" cy="30861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38803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3E1A07E-D1C3-42EE-81E8-CB7D479F3534}" type="slidenum">
              <a:rPr lang="en-US" altLang="en-US"/>
              <a:pPr>
                <a:spcBef>
                  <a:spcPct val="0"/>
                </a:spcBef>
              </a:pPr>
              <a:t>19</a:t>
            </a:fld>
            <a:endParaRPr lang="en-US" altLang="en-US"/>
          </a:p>
        </p:txBody>
      </p:sp>
      <p:sp>
        <p:nvSpPr>
          <p:cNvPr id="128003" name="Rectangle 2"/>
          <p:cNvSpPr>
            <a:spLocks noGrp="1" noRot="1" noChangeAspect="1" noChangeArrowheads="1" noTextEdit="1"/>
          </p:cNvSpPr>
          <p:nvPr>
            <p:ph type="sldImg"/>
          </p:nvPr>
        </p:nvSpPr>
        <p:spPr>
          <a:xfrm>
            <a:off x="685800" y="1143000"/>
            <a:ext cx="5486400" cy="30861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3348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11454AE-CF80-483A-80B0-CD187F86BEC0}"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A7AD-761F-48B7-AE04-43627A5FF7D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094441"/>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1454AE-CF80-483A-80B0-CD187F86BEC0}"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A7AD-761F-48B7-AE04-43627A5FF7D0}" type="slidenum">
              <a:rPr lang="en-US" smtClean="0"/>
              <a:t>‹#›</a:t>
            </a:fld>
            <a:endParaRPr lang="en-US"/>
          </a:p>
        </p:txBody>
      </p:sp>
    </p:spTree>
    <p:extLst>
      <p:ext uri="{BB962C8B-B14F-4D97-AF65-F5344CB8AC3E}">
        <p14:creationId xmlns:p14="http://schemas.microsoft.com/office/powerpoint/2010/main" val="3188979074"/>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1454AE-CF80-483A-80B0-CD187F86BEC0}"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A7AD-761F-48B7-AE04-43627A5FF7D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419658"/>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1454AE-CF80-483A-80B0-CD187F86BEC0}"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A7AD-761F-48B7-AE04-43627A5FF7D0}" type="slidenum">
              <a:rPr lang="en-US" smtClean="0"/>
              <a:t>‹#›</a:t>
            </a:fld>
            <a:endParaRPr lang="en-US"/>
          </a:p>
        </p:txBody>
      </p:sp>
    </p:spTree>
    <p:extLst>
      <p:ext uri="{BB962C8B-B14F-4D97-AF65-F5344CB8AC3E}">
        <p14:creationId xmlns:p14="http://schemas.microsoft.com/office/powerpoint/2010/main" val="68554637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1454AE-CF80-483A-80B0-CD187F86BEC0}"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A7AD-761F-48B7-AE04-43627A5FF7D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67776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1454AE-CF80-483A-80B0-CD187F86BEC0}"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CA7AD-761F-48B7-AE04-43627A5FF7D0}" type="slidenum">
              <a:rPr lang="en-US" smtClean="0"/>
              <a:t>‹#›</a:t>
            </a:fld>
            <a:endParaRPr lang="en-US"/>
          </a:p>
        </p:txBody>
      </p:sp>
    </p:spTree>
    <p:extLst>
      <p:ext uri="{BB962C8B-B14F-4D97-AF65-F5344CB8AC3E}">
        <p14:creationId xmlns:p14="http://schemas.microsoft.com/office/powerpoint/2010/main" val="1983631974"/>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1454AE-CF80-483A-80B0-CD187F86BEC0}"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CA7AD-761F-48B7-AE04-43627A5FF7D0}" type="slidenum">
              <a:rPr lang="en-US" smtClean="0"/>
              <a:t>‹#›</a:t>
            </a:fld>
            <a:endParaRPr lang="en-US"/>
          </a:p>
        </p:txBody>
      </p:sp>
    </p:spTree>
    <p:extLst>
      <p:ext uri="{BB962C8B-B14F-4D97-AF65-F5344CB8AC3E}">
        <p14:creationId xmlns:p14="http://schemas.microsoft.com/office/powerpoint/2010/main" val="1481480051"/>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1454AE-CF80-483A-80B0-CD187F86BEC0}"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CA7AD-761F-48B7-AE04-43627A5FF7D0}" type="slidenum">
              <a:rPr lang="en-US" smtClean="0"/>
              <a:t>‹#›</a:t>
            </a:fld>
            <a:endParaRPr lang="en-US"/>
          </a:p>
        </p:txBody>
      </p:sp>
    </p:spTree>
    <p:extLst>
      <p:ext uri="{BB962C8B-B14F-4D97-AF65-F5344CB8AC3E}">
        <p14:creationId xmlns:p14="http://schemas.microsoft.com/office/powerpoint/2010/main" val="1816624275"/>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454AE-CF80-483A-80B0-CD187F86BEC0}"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CA7AD-761F-48B7-AE04-43627A5FF7D0}" type="slidenum">
              <a:rPr lang="en-US" smtClean="0"/>
              <a:t>‹#›</a:t>
            </a:fld>
            <a:endParaRPr lang="en-US"/>
          </a:p>
        </p:txBody>
      </p:sp>
    </p:spTree>
    <p:extLst>
      <p:ext uri="{BB962C8B-B14F-4D97-AF65-F5344CB8AC3E}">
        <p14:creationId xmlns:p14="http://schemas.microsoft.com/office/powerpoint/2010/main" val="4026785342"/>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1454AE-CF80-483A-80B0-CD187F86BEC0}"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CA7AD-761F-48B7-AE04-43627A5FF7D0}" type="slidenum">
              <a:rPr lang="en-US" smtClean="0"/>
              <a:t>‹#›</a:t>
            </a:fld>
            <a:endParaRPr lang="en-US"/>
          </a:p>
        </p:txBody>
      </p:sp>
    </p:spTree>
    <p:extLst>
      <p:ext uri="{BB962C8B-B14F-4D97-AF65-F5344CB8AC3E}">
        <p14:creationId xmlns:p14="http://schemas.microsoft.com/office/powerpoint/2010/main" val="684892677"/>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1454AE-CF80-483A-80B0-CD187F86BEC0}"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CA7AD-761F-48B7-AE04-43627A5FF7D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901456"/>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11454AE-CF80-483A-80B0-CD187F86BEC0}" type="datetimeFigureOut">
              <a:rPr lang="en-US" smtClean="0"/>
              <a:t>9/24/2019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57CA7AD-761F-48B7-AE04-43627A5FF7D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188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fade/>
  </p:transition>
  <p:timing>
    <p:tnLst>
      <p:par>
        <p:cTn id="1" dur="indefinite" restart="never" nodeType="tmRoot"/>
      </p:par>
    </p:tnLst>
  </p:timing>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85626"/>
            <a:ext cx="6248400" cy="1212063"/>
          </a:xfrm>
        </p:spPr>
        <p:txBody>
          <a:bodyPr>
            <a:normAutofit fontScale="90000"/>
          </a:bodyPr>
          <a:lstStyle/>
          <a:p>
            <a:r>
              <a:rPr lang="en-US" dirty="0" smtClean="0"/>
              <a:t>Our Knowledge of the External World</a:t>
            </a:r>
            <a:endParaRPr lang="en-US" dirty="0"/>
          </a:p>
        </p:txBody>
      </p:sp>
      <p:sp>
        <p:nvSpPr>
          <p:cNvPr id="3" name="Subtitle 2"/>
          <p:cNvSpPr>
            <a:spLocks noGrp="1"/>
          </p:cNvSpPr>
          <p:nvPr>
            <p:ph type="subTitle" idx="1"/>
          </p:nvPr>
        </p:nvSpPr>
        <p:spPr/>
        <p:txBody>
          <a:bodyPr/>
          <a:lstStyle/>
          <a:p>
            <a:r>
              <a:rPr lang="en-US" dirty="0"/>
              <a:t>Introduction to Philosophy</a:t>
            </a:r>
          </a:p>
          <a:p>
            <a:r>
              <a:rPr lang="en-US" dirty="0"/>
              <a:t>Philosophy 100</a:t>
            </a:r>
          </a:p>
          <a:p>
            <a:r>
              <a:rPr lang="en-US" dirty="0" smtClean="0"/>
              <a:t>Class 6</a:t>
            </a:r>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a:xfrm>
            <a:off x="1024128" y="585216"/>
            <a:ext cx="7053072" cy="1499616"/>
          </a:xfrm>
        </p:spPr>
        <p:txBody>
          <a:bodyPr/>
          <a:lstStyle/>
          <a:p>
            <a:r>
              <a:rPr lang="en-US" dirty="0"/>
              <a:t>Berkeley’s Account of What </a:t>
            </a:r>
            <a:r>
              <a:rPr lang="en-US" dirty="0" smtClean="0"/>
              <a:t>Exists</a:t>
            </a:r>
            <a:endParaRPr lang="en-US" altLang="en-US" dirty="0" smtClean="0"/>
          </a:p>
        </p:txBody>
      </p:sp>
      <p:sp>
        <p:nvSpPr>
          <p:cNvPr id="138243" name="Rectangle 1027"/>
          <p:cNvSpPr>
            <a:spLocks noGrp="1" noChangeArrowheads="1"/>
          </p:cNvSpPr>
          <p:nvPr>
            <p:ph sz="half" idx="1"/>
          </p:nvPr>
        </p:nvSpPr>
        <p:spPr>
          <a:xfrm>
            <a:off x="1024128" y="2286000"/>
            <a:ext cx="5148072" cy="4023360"/>
          </a:xfrm>
        </p:spPr>
        <p:txBody>
          <a:bodyPr>
            <a:normAutofit/>
          </a:bodyPr>
          <a:lstStyle/>
          <a:p>
            <a:pPr marL="128016" lvl="1" indent="0">
              <a:spcBef>
                <a:spcPts val="600"/>
              </a:spcBef>
              <a:buNone/>
            </a:pPr>
            <a:r>
              <a:rPr lang="en-US" sz="2400" dirty="0"/>
              <a:t>The only things that exist are minds and ideas </a:t>
            </a:r>
          </a:p>
          <a:p>
            <a:pPr lvl="1">
              <a:spcBef>
                <a:spcPts val="600"/>
              </a:spcBef>
            </a:pPr>
            <a:r>
              <a:rPr lang="en-US" sz="2000" dirty="0"/>
              <a:t>There are no “material objects” which are defined as things that exist outside of any mind</a:t>
            </a:r>
          </a:p>
          <a:p>
            <a:pPr lvl="1">
              <a:spcBef>
                <a:spcPts val="600"/>
              </a:spcBef>
            </a:pPr>
            <a:r>
              <a:rPr lang="en-US" sz="2000" dirty="0"/>
              <a:t>There are all sorts of familiar physical objects -- shoes and ships and sealing wax and cabbages and kings </a:t>
            </a:r>
          </a:p>
          <a:p>
            <a:pPr lvl="1">
              <a:spcBef>
                <a:spcPts val="600"/>
              </a:spcBef>
            </a:pPr>
            <a:r>
              <a:rPr lang="en-US" sz="2000" dirty="0"/>
              <a:t>But they are not material objects; they are collections of ideas</a:t>
            </a:r>
          </a:p>
          <a:p>
            <a:pPr lvl="1">
              <a:spcBef>
                <a:spcPts val="600"/>
              </a:spcBef>
            </a:pPr>
            <a:r>
              <a:rPr lang="en-US" sz="2000" dirty="0"/>
              <a:t>For things that are not minds, to exist is to be perceived </a:t>
            </a:r>
          </a:p>
          <a:p>
            <a:pPr lvl="2"/>
            <a:endParaRPr lang="en-US" dirty="0"/>
          </a:p>
        </p:txBody>
      </p:sp>
      <p:pic>
        <p:nvPicPr>
          <p:cNvPr id="2" name="Content Placeholder 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96200" y="582168"/>
            <a:ext cx="3886200" cy="5915526"/>
          </a:xfrm>
        </p:spPr>
      </p:pic>
    </p:spTree>
    <p:extLst>
      <p:ext uri="{BB962C8B-B14F-4D97-AF65-F5344CB8AC3E}">
        <p14:creationId xmlns:p14="http://schemas.microsoft.com/office/powerpoint/2010/main" val="14413816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p:cTn id="7" dur="500" fill="hold"/>
                                        <p:tgtEl>
                                          <p:spTgt spid="1382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824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824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138243">
                                            <p:txEl>
                                              <p:pRg st="1" end="1"/>
                                            </p:txEl>
                                          </p:spTgt>
                                        </p:tgtEl>
                                        <p:attrNameLst>
                                          <p:attrName>style.visibility</p:attrName>
                                        </p:attrNameLst>
                                      </p:cBhvr>
                                      <p:to>
                                        <p:strVal val="visible"/>
                                      </p:to>
                                    </p:set>
                                    <p:anim calcmode="lin" valueType="num">
                                      <p:cBhvr additive="base">
                                        <p:cTn id="14" dur="500" fill="hold"/>
                                        <p:tgtEl>
                                          <p:spTgt spid="138243">
                                            <p:txEl>
                                              <p:pRg st="1" end="1"/>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38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138243">
                                            <p:txEl>
                                              <p:pRg st="2" end="2"/>
                                            </p:txEl>
                                          </p:spTgt>
                                        </p:tgtEl>
                                        <p:attrNameLst>
                                          <p:attrName>style.visibility</p:attrName>
                                        </p:attrNameLst>
                                      </p:cBhvr>
                                      <p:to>
                                        <p:strVal val="visible"/>
                                      </p:to>
                                    </p:set>
                                    <p:anim calcmode="lin" valueType="num">
                                      <p:cBhvr additive="base">
                                        <p:cTn id="20" dur="500" fill="hold"/>
                                        <p:tgtEl>
                                          <p:spTgt spid="138243">
                                            <p:txEl>
                                              <p:pRg st="2" end="2"/>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138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 fill="hold" nodeType="clickEffect">
                                  <p:stCondLst>
                                    <p:cond delay="0"/>
                                  </p:stCondLst>
                                  <p:childTnLst>
                                    <p:set>
                                      <p:cBhvr>
                                        <p:cTn id="25" dur="1" fill="hold">
                                          <p:stCondLst>
                                            <p:cond delay="0"/>
                                          </p:stCondLst>
                                        </p:cTn>
                                        <p:tgtEl>
                                          <p:spTgt spid="138243">
                                            <p:txEl>
                                              <p:pRg st="3" end="3"/>
                                            </p:txEl>
                                          </p:spTgt>
                                        </p:tgtEl>
                                        <p:attrNameLst>
                                          <p:attrName>style.visibility</p:attrName>
                                        </p:attrNameLst>
                                      </p:cBhvr>
                                      <p:to>
                                        <p:strVal val="visible"/>
                                      </p:to>
                                    </p:set>
                                    <p:anim calcmode="lin" valueType="num">
                                      <p:cBhvr additive="base">
                                        <p:cTn id="26" dur="500" fill="hold"/>
                                        <p:tgtEl>
                                          <p:spTgt spid="13824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824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8243">
                                            <p:txEl>
                                              <p:pRg st="4" end="4"/>
                                            </p:txEl>
                                          </p:spTgt>
                                        </p:tgtEl>
                                        <p:attrNameLst>
                                          <p:attrName>style.visibility</p:attrName>
                                        </p:attrNameLst>
                                      </p:cBhvr>
                                      <p:to>
                                        <p:strVal val="visible"/>
                                      </p:to>
                                    </p:set>
                                    <p:animEffect transition="in" filter="wipe(left)">
                                      <p:cBhvr>
                                        <p:cTn id="32" dur="500"/>
                                        <p:tgtEl>
                                          <p:spTgt spid="138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Grp="1" noChangeArrowheads="1"/>
          </p:cNvSpPr>
          <p:nvPr>
            <p:ph type="title"/>
          </p:nvPr>
        </p:nvSpPr>
        <p:spPr/>
        <p:txBody>
          <a:bodyPr/>
          <a:lstStyle/>
          <a:p>
            <a:r>
              <a:rPr lang="en-US" dirty="0" smtClean="0"/>
              <a:t>Two Problems for Berkeley’s Idealism, 1</a:t>
            </a:r>
            <a:endParaRPr lang="en-US" altLang="en-US" dirty="0" smtClean="0"/>
          </a:p>
        </p:txBody>
      </p:sp>
      <p:sp>
        <p:nvSpPr>
          <p:cNvPr id="15" name="Text Placeholder 14"/>
          <p:cNvSpPr>
            <a:spLocks noGrp="1"/>
          </p:cNvSpPr>
          <p:nvPr>
            <p:ph type="body" idx="1"/>
          </p:nvPr>
        </p:nvSpPr>
        <p:spPr>
          <a:xfrm>
            <a:off x="1024128" y="2179636"/>
            <a:ext cx="2709672" cy="822960"/>
          </a:xfrm>
        </p:spPr>
        <p:txBody>
          <a:bodyPr/>
          <a:lstStyle/>
          <a:p>
            <a:r>
              <a:rPr lang="en-US" dirty="0" smtClean="0"/>
              <a:t>Unperceived Objects</a:t>
            </a:r>
            <a:endParaRPr lang="en-CA" dirty="0"/>
          </a:p>
        </p:txBody>
      </p:sp>
      <p:sp>
        <p:nvSpPr>
          <p:cNvPr id="2" name="Content Placeholder 1"/>
          <p:cNvSpPr>
            <a:spLocks noGrp="1"/>
          </p:cNvSpPr>
          <p:nvPr>
            <p:ph sz="half" idx="2"/>
          </p:nvPr>
        </p:nvSpPr>
        <p:spPr>
          <a:xfrm>
            <a:off x="1024128" y="2967788"/>
            <a:ext cx="3014472" cy="3341572"/>
          </a:xfrm>
        </p:spPr>
        <p:txBody>
          <a:bodyPr/>
          <a:lstStyle/>
          <a:p>
            <a:pPr lvl="1"/>
            <a:r>
              <a:rPr lang="en-US" dirty="0" smtClean="0"/>
              <a:t>What about a tree that no one ever sees? Does that mean that areas of the world—deep forests—that have never been perceived, thereby don’t exist? </a:t>
            </a:r>
          </a:p>
          <a:p>
            <a:endParaRPr lang="en-CA" dirty="0"/>
          </a:p>
        </p:txBody>
      </p:sp>
      <p:sp>
        <p:nvSpPr>
          <p:cNvPr id="16" name="Text Placeholder 15"/>
          <p:cNvSpPr>
            <a:spLocks noGrp="1"/>
          </p:cNvSpPr>
          <p:nvPr>
            <p:ph type="body" sz="quarter" idx="3"/>
          </p:nvPr>
        </p:nvSpPr>
        <p:spPr>
          <a:xfrm>
            <a:off x="4953000" y="2179636"/>
            <a:ext cx="4629150" cy="822960"/>
          </a:xfrm>
        </p:spPr>
        <p:txBody>
          <a:bodyPr/>
          <a:lstStyle/>
          <a:p>
            <a:r>
              <a:rPr lang="en-US" dirty="0" smtClean="0"/>
              <a:t>Berkeley’s Response</a:t>
            </a:r>
            <a:endParaRPr lang="en-CA" dirty="0"/>
          </a:p>
        </p:txBody>
      </p:sp>
      <p:sp>
        <p:nvSpPr>
          <p:cNvPr id="17" name="Content Placeholder 16"/>
          <p:cNvSpPr>
            <a:spLocks noGrp="1"/>
          </p:cNvSpPr>
          <p:nvPr>
            <p:ph sz="quarter" idx="4"/>
          </p:nvPr>
        </p:nvSpPr>
        <p:spPr>
          <a:xfrm>
            <a:off x="4953000" y="2967788"/>
            <a:ext cx="5792768" cy="3661612"/>
          </a:xfrm>
        </p:spPr>
        <p:txBody>
          <a:bodyPr>
            <a:normAutofit fontScale="77500" lnSpcReduction="20000"/>
          </a:bodyPr>
          <a:lstStyle/>
          <a:p>
            <a:r>
              <a:rPr lang="en-US" sz="2600" dirty="0" smtClean="0"/>
              <a:t>First </a:t>
            </a:r>
            <a:r>
              <a:rPr lang="en-US" sz="2600" dirty="0"/>
              <a:t>response:  </a:t>
            </a:r>
            <a:r>
              <a:rPr lang="en-US" sz="2600" dirty="0" smtClean="0"/>
              <a:t>We </a:t>
            </a:r>
            <a:r>
              <a:rPr lang="en-US" sz="2600" dirty="0"/>
              <a:t>don’t really think there are unperceived objects, since as soon as we think about such an object, we have an idea of it.  </a:t>
            </a:r>
          </a:p>
          <a:p>
            <a:pPr lvl="1"/>
            <a:r>
              <a:rPr lang="en-US" sz="2300" dirty="0" smtClean="0"/>
              <a:t>Objection</a:t>
            </a:r>
            <a:r>
              <a:rPr lang="en-US" sz="2300" dirty="0"/>
              <a:t>:  This conflates perceptions with other sorts of ideas.  </a:t>
            </a:r>
          </a:p>
          <a:p>
            <a:r>
              <a:rPr lang="en-US" sz="2600" dirty="0" smtClean="0"/>
              <a:t>Second </a:t>
            </a:r>
            <a:r>
              <a:rPr lang="en-US" sz="2600" dirty="0"/>
              <a:t>(and much more powerful) response:  A new argument for the existence of God. </a:t>
            </a:r>
          </a:p>
          <a:p>
            <a:pPr lvl="1"/>
            <a:r>
              <a:rPr lang="en-US" sz="2300" dirty="0" smtClean="0"/>
              <a:t>We’ve </a:t>
            </a:r>
            <a:r>
              <a:rPr lang="en-US" sz="2300" dirty="0"/>
              <a:t>already </a:t>
            </a:r>
            <a:r>
              <a:rPr lang="en-US" sz="2300" dirty="0" smtClean="0"/>
              <a:t>argued </a:t>
            </a:r>
            <a:r>
              <a:rPr lang="en-US" sz="2300" dirty="0"/>
              <a:t>that physical objects are made up of ideas.</a:t>
            </a:r>
          </a:p>
          <a:p>
            <a:pPr lvl="1"/>
            <a:r>
              <a:rPr lang="en-US" sz="2300" dirty="0" smtClean="0"/>
              <a:t>We </a:t>
            </a:r>
            <a:r>
              <a:rPr lang="en-US" sz="2300" dirty="0"/>
              <a:t>are confident that physical objects exist when no human (or animal) mind is perceiving them.</a:t>
            </a:r>
          </a:p>
          <a:p>
            <a:pPr lvl="1"/>
            <a:r>
              <a:rPr lang="en-US" sz="2300" dirty="0" smtClean="0"/>
              <a:t>So </a:t>
            </a:r>
            <a:r>
              <a:rPr lang="en-US" sz="2300" dirty="0"/>
              <a:t>we should be equally confident that some other mind is perceiving </a:t>
            </a:r>
            <a:r>
              <a:rPr lang="en-US" sz="2300" dirty="0" smtClean="0"/>
              <a:t>them</a:t>
            </a:r>
            <a:r>
              <a:rPr lang="en-US" sz="2300" dirty="0"/>
              <a:t>:</a:t>
            </a:r>
          </a:p>
          <a:p>
            <a:pPr marL="310896" lvl="2" indent="0">
              <a:buNone/>
            </a:pPr>
            <a:r>
              <a:rPr lang="en-US" sz="2300" dirty="0" smtClean="0"/>
              <a:t>       God’s mind!</a:t>
            </a:r>
          </a:p>
          <a:p>
            <a:pPr lvl="1"/>
            <a:endParaRPr lang="en-US" dirty="0"/>
          </a:p>
        </p:txBody>
      </p:sp>
    </p:spTree>
    <p:extLst>
      <p:ext uri="{BB962C8B-B14F-4D97-AF65-F5344CB8AC3E}">
        <p14:creationId xmlns:p14="http://schemas.microsoft.com/office/powerpoint/2010/main" val="7640778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arn(inVertical)">
                                      <p:cBhvr>
                                        <p:cTn id="7" dur="500"/>
                                        <p:tgtEl>
                                          <p:spTgt spid="1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barn(inVertical)">
                                      <p:cBhvr>
                                        <p:cTn id="10" dur="500"/>
                                        <p:tgtEl>
                                          <p:spTgt spid="1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barn(inVertical)">
                                      <p:cBhvr>
                                        <p:cTn id="15" dur="500"/>
                                        <p:tgtEl>
                                          <p:spTgt spid="17">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7">
                                            <p:txEl>
                                              <p:pRg st="3" end="3"/>
                                            </p:txEl>
                                          </p:spTgt>
                                        </p:tgtEl>
                                        <p:attrNameLst>
                                          <p:attrName>style.visibility</p:attrName>
                                        </p:attrNameLst>
                                      </p:cBhvr>
                                      <p:to>
                                        <p:strVal val="visible"/>
                                      </p:to>
                                    </p:set>
                                    <p:animEffect transition="in" filter="barn(inVertical)">
                                      <p:cBhvr>
                                        <p:cTn id="18" dur="500"/>
                                        <p:tgtEl>
                                          <p:spTgt spid="17">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7">
                                            <p:txEl>
                                              <p:pRg st="4" end="4"/>
                                            </p:txEl>
                                          </p:spTgt>
                                        </p:tgtEl>
                                        <p:attrNameLst>
                                          <p:attrName>style.visibility</p:attrName>
                                        </p:attrNameLst>
                                      </p:cBhvr>
                                      <p:to>
                                        <p:strVal val="visible"/>
                                      </p:to>
                                    </p:set>
                                    <p:animEffect transition="in" filter="barn(inVertical)">
                                      <p:cBhvr>
                                        <p:cTn id="21" dur="500"/>
                                        <p:tgtEl>
                                          <p:spTgt spid="17">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7">
                                            <p:txEl>
                                              <p:pRg st="5" end="5"/>
                                            </p:txEl>
                                          </p:spTgt>
                                        </p:tgtEl>
                                        <p:attrNameLst>
                                          <p:attrName>style.visibility</p:attrName>
                                        </p:attrNameLst>
                                      </p:cBhvr>
                                      <p:to>
                                        <p:strVal val="visible"/>
                                      </p:to>
                                    </p:set>
                                    <p:animEffect transition="in" filter="barn(inVertical)">
                                      <p:cBhvr>
                                        <p:cTn id="24" dur="500"/>
                                        <p:tgtEl>
                                          <p:spTgt spid="17">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animEffect transition="in" filter="barn(inVertical)">
                                      <p:cBhvr>
                                        <p:cTn id="27"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Grp="1" noChangeArrowheads="1"/>
          </p:cNvSpPr>
          <p:nvPr>
            <p:ph type="title"/>
          </p:nvPr>
        </p:nvSpPr>
        <p:spPr/>
        <p:txBody>
          <a:bodyPr/>
          <a:lstStyle/>
          <a:p>
            <a:r>
              <a:rPr lang="en-US" dirty="0" smtClean="0"/>
              <a:t>Two Problems for Berkeley’s Idealism, 2</a:t>
            </a:r>
            <a:endParaRPr lang="en-US" altLang="en-US" dirty="0" smtClean="0"/>
          </a:p>
        </p:txBody>
      </p:sp>
      <p:sp>
        <p:nvSpPr>
          <p:cNvPr id="15" name="Text Placeholder 14"/>
          <p:cNvSpPr>
            <a:spLocks noGrp="1"/>
          </p:cNvSpPr>
          <p:nvPr>
            <p:ph type="body" idx="1"/>
          </p:nvPr>
        </p:nvSpPr>
        <p:spPr/>
        <p:txBody>
          <a:bodyPr/>
          <a:lstStyle/>
          <a:p>
            <a:r>
              <a:rPr lang="en-US" dirty="0"/>
              <a:t>The Causes of Our </a:t>
            </a:r>
            <a:r>
              <a:rPr lang="en-US" dirty="0" smtClean="0"/>
              <a:t>Perceptions</a:t>
            </a:r>
            <a:endParaRPr lang="en-CA" dirty="0"/>
          </a:p>
        </p:txBody>
      </p:sp>
      <p:sp>
        <p:nvSpPr>
          <p:cNvPr id="2" name="Content Placeholder 1"/>
          <p:cNvSpPr>
            <a:spLocks noGrp="1"/>
          </p:cNvSpPr>
          <p:nvPr>
            <p:ph sz="half" idx="2"/>
          </p:nvPr>
        </p:nvSpPr>
        <p:spPr>
          <a:xfrm>
            <a:off x="1024128" y="2967788"/>
            <a:ext cx="3803142" cy="3341572"/>
          </a:xfrm>
        </p:spPr>
        <p:txBody>
          <a:bodyPr/>
          <a:lstStyle/>
          <a:p>
            <a:pPr lvl="1"/>
            <a:r>
              <a:rPr lang="en-US" dirty="0"/>
              <a:t>Locke and others who believe in material objects think that material objects cause our perceptions </a:t>
            </a:r>
          </a:p>
          <a:p>
            <a:pPr lvl="1"/>
            <a:r>
              <a:rPr lang="en-US" dirty="0"/>
              <a:t>Obviously, this can’t be Berkeley’s </a:t>
            </a:r>
            <a:r>
              <a:rPr lang="en-US" dirty="0" smtClean="0"/>
              <a:t>answer since he the only thing we perceive are ideas</a:t>
            </a:r>
            <a:endParaRPr lang="en-US" dirty="0"/>
          </a:p>
          <a:p>
            <a:endParaRPr lang="en-CA" dirty="0"/>
          </a:p>
        </p:txBody>
      </p:sp>
      <p:sp>
        <p:nvSpPr>
          <p:cNvPr id="16" name="Text Placeholder 15"/>
          <p:cNvSpPr>
            <a:spLocks noGrp="1"/>
          </p:cNvSpPr>
          <p:nvPr>
            <p:ph type="body" sz="quarter" idx="3"/>
          </p:nvPr>
        </p:nvSpPr>
        <p:spPr>
          <a:xfrm>
            <a:off x="5181600" y="2179636"/>
            <a:ext cx="4400550" cy="822960"/>
          </a:xfrm>
        </p:spPr>
        <p:txBody>
          <a:bodyPr/>
          <a:lstStyle/>
          <a:p>
            <a:r>
              <a:rPr lang="en-US" dirty="0" smtClean="0"/>
              <a:t>Berkeley’s Response</a:t>
            </a:r>
            <a:endParaRPr lang="en-CA" dirty="0"/>
          </a:p>
        </p:txBody>
      </p:sp>
      <p:sp>
        <p:nvSpPr>
          <p:cNvPr id="17" name="Content Placeholder 16"/>
          <p:cNvSpPr>
            <a:spLocks noGrp="1"/>
          </p:cNvSpPr>
          <p:nvPr>
            <p:ph sz="quarter" idx="4"/>
          </p:nvPr>
        </p:nvSpPr>
        <p:spPr>
          <a:xfrm>
            <a:off x="5181600" y="2967788"/>
            <a:ext cx="5564168" cy="3341572"/>
          </a:xfrm>
        </p:spPr>
        <p:txBody>
          <a:bodyPr/>
          <a:lstStyle/>
          <a:p>
            <a:pPr lvl="1"/>
            <a:r>
              <a:rPr lang="en-US" altLang="en-US" sz="2000" dirty="0" smtClean="0"/>
              <a:t>Berkeley </a:t>
            </a:r>
            <a:r>
              <a:rPr lang="en-US" altLang="en-US" sz="2000" dirty="0"/>
              <a:t>agrees with Locke that our perceptions are not under our own control and must be caused by something independent of our minds. </a:t>
            </a:r>
          </a:p>
          <a:p>
            <a:pPr lvl="1"/>
            <a:r>
              <a:rPr lang="en-US" altLang="en-US" sz="2000" dirty="0" smtClean="0"/>
              <a:t>But </a:t>
            </a:r>
            <a:r>
              <a:rPr lang="en-US" altLang="en-US" sz="2000" dirty="0"/>
              <a:t>perceptions are not caused by matter, since matter does not exist.  </a:t>
            </a:r>
          </a:p>
          <a:p>
            <a:pPr lvl="1"/>
            <a:r>
              <a:rPr lang="en-US" sz="2000" dirty="0"/>
              <a:t>Only a mind can cause an idea.  So our perceptions must be caused by a mind … </a:t>
            </a:r>
            <a:r>
              <a:rPr lang="en-US" sz="2000" dirty="0" smtClean="0"/>
              <a:t>God’s mind!</a:t>
            </a:r>
            <a:endParaRPr lang="en-US" sz="2000" dirty="0"/>
          </a:p>
          <a:p>
            <a:pPr lvl="1"/>
            <a:endParaRPr lang="en-US" dirty="0"/>
          </a:p>
        </p:txBody>
      </p:sp>
    </p:spTree>
    <p:extLst>
      <p:ext uri="{BB962C8B-B14F-4D97-AF65-F5344CB8AC3E}">
        <p14:creationId xmlns:p14="http://schemas.microsoft.com/office/powerpoint/2010/main" val="362375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arn(inVertical)">
                                      <p:cBhvr>
                                        <p:cTn id="7" dur="500"/>
                                        <p:tgtEl>
                                          <p:spTgt spid="1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barn(inVertical)">
                                      <p:cBhvr>
                                        <p:cTn id="10" dur="500"/>
                                        <p:tgtEl>
                                          <p:spTgt spid="1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barn(inVertical)">
                                      <p:cBhvr>
                                        <p:cTn id="13"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Bertrand Russell (1872 – 1970)</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24128" y="2084832"/>
            <a:ext cx="4083833" cy="3630168"/>
          </a:xfrm>
        </p:spPr>
      </p:pic>
      <p:sp>
        <p:nvSpPr>
          <p:cNvPr id="4" name="Content Placeholder 3"/>
          <p:cNvSpPr>
            <a:spLocks noGrp="1"/>
          </p:cNvSpPr>
          <p:nvPr>
            <p:ph sz="half" idx="2"/>
          </p:nvPr>
        </p:nvSpPr>
        <p:spPr>
          <a:xfrm>
            <a:off x="6160584" y="2084832"/>
            <a:ext cx="5802816" cy="3468499"/>
          </a:xfrm>
        </p:spPr>
        <p:txBody>
          <a:bodyPr>
            <a:normAutofit/>
          </a:bodyPr>
          <a:lstStyle/>
          <a:p>
            <a:r>
              <a:rPr lang="en-US" dirty="0" smtClean="0"/>
              <a:t>British Philosopher</a:t>
            </a:r>
          </a:p>
          <a:p>
            <a:r>
              <a:rPr lang="en-US" dirty="0" smtClean="0"/>
              <a:t>Originator of Analytic Philosophy</a:t>
            </a:r>
          </a:p>
          <a:p>
            <a:r>
              <a:rPr lang="en-US" dirty="0" smtClean="0"/>
              <a:t>Most important philosopher in the 20</a:t>
            </a:r>
            <a:r>
              <a:rPr lang="en-US" baseline="30000" dirty="0" smtClean="0"/>
              <a:t>th</a:t>
            </a:r>
            <a:r>
              <a:rPr lang="en-US" dirty="0" smtClean="0"/>
              <a:t> </a:t>
            </a:r>
            <a:r>
              <a:rPr lang="en-US" dirty="0"/>
              <a:t>Century </a:t>
            </a:r>
            <a:r>
              <a:rPr lang="en-US" dirty="0" smtClean="0"/>
              <a:t> </a:t>
            </a:r>
          </a:p>
          <a:p>
            <a:r>
              <a:rPr lang="en-US" dirty="0" smtClean="0"/>
              <a:t>Worked on mathematics, logic, epistemology, metaphysics, war and peace, ethics, </a:t>
            </a:r>
            <a:r>
              <a:rPr lang="en-US" dirty="0" smtClean="0"/>
              <a:t>education, religion, social justice, and the good life. </a:t>
            </a:r>
            <a:endParaRPr lang="en-US" dirty="0" smtClean="0"/>
          </a:p>
          <a:p>
            <a:r>
              <a:rPr lang="en-US" dirty="0" smtClean="0"/>
              <a:t>Won the Nobel Peace Prize</a:t>
            </a:r>
            <a:endParaRPr lang="en-US" dirty="0"/>
          </a:p>
        </p:txBody>
      </p:sp>
    </p:spTree>
    <p:extLst>
      <p:ext uri="{BB962C8B-B14F-4D97-AF65-F5344CB8AC3E}">
        <p14:creationId xmlns:p14="http://schemas.microsoft.com/office/powerpoint/2010/main" val="76073268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Appearance and Reality</a:t>
            </a:r>
            <a:endParaRPr lang="en-US" dirty="0"/>
          </a:p>
        </p:txBody>
      </p:sp>
      <p:sp>
        <p:nvSpPr>
          <p:cNvPr id="7" name="Content Placeholder 6"/>
          <p:cNvSpPr>
            <a:spLocks noGrp="1"/>
          </p:cNvSpPr>
          <p:nvPr>
            <p:ph sz="half" idx="2"/>
          </p:nvPr>
        </p:nvSpPr>
        <p:spPr>
          <a:xfrm>
            <a:off x="762000" y="1752600"/>
            <a:ext cx="7315200" cy="5029200"/>
          </a:xfrm>
        </p:spPr>
        <p:txBody>
          <a:bodyPr>
            <a:normAutofit lnSpcReduction="10000"/>
          </a:bodyPr>
          <a:lstStyle/>
          <a:p>
            <a:pPr marL="0" indent="0">
              <a:buNone/>
            </a:pPr>
            <a:r>
              <a:rPr lang="en-US" sz="2000" b="1" dirty="0"/>
              <a:t>Take an everyday experience-based belief: the table is wooden, rectangular, and hard. </a:t>
            </a:r>
          </a:p>
          <a:p>
            <a:r>
              <a:rPr lang="en-US" sz="2000" b="1" dirty="0"/>
              <a:t>Colour: </a:t>
            </a:r>
            <a:endParaRPr lang="en-US" sz="2000" b="1" dirty="0" smtClean="0"/>
          </a:p>
          <a:p>
            <a:pPr lvl="1"/>
            <a:r>
              <a:rPr lang="en-US" sz="1600" b="1" dirty="0" smtClean="0"/>
              <a:t>the </a:t>
            </a:r>
            <a:r>
              <a:rPr lang="en-US" sz="1600" b="1" dirty="0"/>
              <a:t>table appears to be one colour in a certain light, but another from a different perspective. With no light there is not </a:t>
            </a:r>
            <a:r>
              <a:rPr lang="en-US" sz="1600" b="1" dirty="0" err="1"/>
              <a:t>colour</a:t>
            </a:r>
            <a:r>
              <a:rPr lang="en-US" sz="1600" b="1" dirty="0"/>
              <a:t>. Or we could be wearing colored glasses. </a:t>
            </a:r>
            <a:r>
              <a:rPr lang="en-US" sz="1600" b="1" dirty="0" smtClean="0"/>
              <a:t>What appears </a:t>
            </a:r>
            <a:r>
              <a:rPr lang="en-US" sz="1600" b="1" dirty="0"/>
              <a:t>to be the table’s color is simply a matter of </a:t>
            </a:r>
            <a:r>
              <a:rPr lang="en-US" sz="1600" b="1" dirty="0" smtClean="0"/>
              <a:t>perspective. </a:t>
            </a:r>
            <a:endParaRPr lang="en-US" sz="1600" b="1" dirty="0"/>
          </a:p>
          <a:p>
            <a:r>
              <a:rPr lang="en-US" sz="2000" b="1" dirty="0"/>
              <a:t>Shape: </a:t>
            </a:r>
            <a:endParaRPr lang="en-US" sz="2000" b="1" dirty="0" smtClean="0"/>
          </a:p>
          <a:p>
            <a:pPr lvl="1"/>
            <a:r>
              <a:rPr lang="en-US" sz="1600" b="1" dirty="0" smtClean="0"/>
              <a:t>We </a:t>
            </a:r>
            <a:r>
              <a:rPr lang="en-US" sz="1600" b="1" dirty="0"/>
              <a:t>infer that the table is rectangular, but this inference is based on experiences and our expectations of the table, </a:t>
            </a:r>
            <a:r>
              <a:rPr lang="en-US" sz="1600" b="1" dirty="0" smtClean="0"/>
              <a:t>nowhere </a:t>
            </a:r>
            <a:r>
              <a:rPr lang="en-US" sz="1600" b="1" dirty="0"/>
              <a:t>in how the table appears is it rectangular. </a:t>
            </a:r>
          </a:p>
          <a:p>
            <a:r>
              <a:rPr lang="en-US" sz="2000" b="1" dirty="0"/>
              <a:t>Texture: </a:t>
            </a:r>
            <a:endParaRPr lang="en-US" sz="2000" b="1" dirty="0" smtClean="0"/>
          </a:p>
          <a:p>
            <a:pPr lvl="1"/>
            <a:r>
              <a:rPr lang="en-US" sz="1600" b="1" dirty="0" smtClean="0"/>
              <a:t>take </a:t>
            </a:r>
            <a:r>
              <a:rPr lang="en-US" sz="1600" b="1" dirty="0"/>
              <a:t>a microscope, the table is not smooth as it appears, with a closer look there are hills and valleys in the table. We cannot judge what the actual shape is, but rather only how we see the table.</a:t>
            </a:r>
          </a:p>
          <a:p>
            <a:r>
              <a:rPr lang="en-US" sz="2000" b="1" dirty="0"/>
              <a:t>Hardness. </a:t>
            </a:r>
            <a:endParaRPr lang="en-US" sz="2000" b="1" dirty="0" smtClean="0"/>
          </a:p>
          <a:p>
            <a:pPr lvl="1"/>
            <a:r>
              <a:rPr lang="en-US" sz="1600" b="1" dirty="0" smtClean="0"/>
              <a:t>When </a:t>
            </a:r>
            <a:r>
              <a:rPr lang="en-US" sz="1600" b="1" dirty="0"/>
              <a:t>we knock on the table, we can feel that it is hard. But this feeling depends on how hard we </a:t>
            </a:r>
            <a:r>
              <a:rPr lang="en-US" sz="1600" b="1" dirty="0" smtClean="0"/>
              <a:t>push. </a:t>
            </a:r>
            <a:endParaRPr lang="en-US" sz="1600" b="1" dirty="0"/>
          </a:p>
          <a:p>
            <a:endParaRPr lang="en-US" dirty="0"/>
          </a:p>
        </p:txBody>
      </p:sp>
      <p:pic>
        <p:nvPicPr>
          <p:cNvPr id="9" name="Content Placeholder 8" descr="table.gif"/>
          <p:cNvPicPr>
            <a:picLocks noGrp="1" noChangeAspect="1"/>
          </p:cNvPicPr>
          <p:nvPr>
            <p:ph sz="quarter" idx="4"/>
          </p:nvPr>
        </p:nvPicPr>
        <p:blipFill>
          <a:blip r:embed="rId2" cstate="print"/>
          <a:stretch>
            <a:fillRect/>
          </a:stretch>
        </p:blipFill>
        <p:spPr>
          <a:xfrm>
            <a:off x="8077200" y="2604516"/>
            <a:ext cx="3129076" cy="3325368"/>
          </a:xfrm>
        </p:spPr>
      </p:pic>
    </p:spTree>
    <p:extLst>
      <p:ext uri="{BB962C8B-B14F-4D97-AF65-F5344CB8AC3E}">
        <p14:creationId xmlns:p14="http://schemas.microsoft.com/office/powerpoint/2010/main" val="24985664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calcmode="lin" valueType="num">
                                      <p:cBhvr additive="base">
                                        <p:cTn id="2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 calcmode="lin" valueType="num">
                                      <p:cBhvr additive="base">
                                        <p:cTn id="4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Optical Illusions</a:t>
            </a:r>
            <a:endParaRPr lang="en-US" dirty="0"/>
          </a:p>
        </p:txBody>
      </p:sp>
      <p:sp>
        <p:nvSpPr>
          <p:cNvPr id="3" name="Text Placeholder 2"/>
          <p:cNvSpPr>
            <a:spLocks noGrp="1"/>
          </p:cNvSpPr>
          <p:nvPr>
            <p:ph type="body" idx="1"/>
          </p:nvPr>
        </p:nvSpPr>
        <p:spPr>
          <a:xfrm>
            <a:off x="1159720" y="1763671"/>
            <a:ext cx="2889504" cy="822960"/>
          </a:xfrm>
        </p:spPr>
        <p:txBody>
          <a:bodyPr/>
          <a:lstStyle/>
          <a:p>
            <a:pPr algn="ctr"/>
            <a:r>
              <a:rPr lang="en-US" dirty="0" smtClean="0"/>
              <a:t>Shape</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81639" y="2546512"/>
            <a:ext cx="2889504" cy="3857637"/>
          </a:xfrm>
        </p:spPr>
      </p:pic>
      <p:sp>
        <p:nvSpPr>
          <p:cNvPr id="4" name="Text Placeholder 3"/>
          <p:cNvSpPr>
            <a:spLocks noGrp="1"/>
          </p:cNvSpPr>
          <p:nvPr>
            <p:ph type="body" sz="quarter" idx="3"/>
          </p:nvPr>
        </p:nvSpPr>
        <p:spPr>
          <a:xfrm>
            <a:off x="5989320" y="1763671"/>
            <a:ext cx="4754880" cy="822960"/>
          </a:xfrm>
        </p:spPr>
        <p:txBody>
          <a:bodyPr/>
          <a:lstStyle/>
          <a:p>
            <a:pPr algn="ctr"/>
            <a:r>
              <a:rPr lang="en-US" dirty="0" smtClean="0"/>
              <a:t>Size</a:t>
            </a:r>
            <a:endParaRPr lang="en-US"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67401" y="2514599"/>
            <a:ext cx="5234968" cy="3921465"/>
          </a:xfrm>
        </p:spPr>
      </p:pic>
    </p:spTree>
    <p:extLst>
      <p:ext uri="{BB962C8B-B14F-4D97-AF65-F5344CB8AC3E}">
        <p14:creationId xmlns:p14="http://schemas.microsoft.com/office/powerpoint/2010/main" val="33870368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Illusions</a:t>
            </a:r>
            <a:endParaRPr lang="en-US" dirty="0"/>
          </a:p>
        </p:txBody>
      </p:sp>
      <p:sp>
        <p:nvSpPr>
          <p:cNvPr id="3" name="Text Placeholder 2"/>
          <p:cNvSpPr>
            <a:spLocks noGrp="1"/>
          </p:cNvSpPr>
          <p:nvPr>
            <p:ph type="body" idx="1"/>
          </p:nvPr>
        </p:nvSpPr>
        <p:spPr>
          <a:xfrm>
            <a:off x="838200" y="1777616"/>
            <a:ext cx="4754880" cy="822960"/>
          </a:xfrm>
        </p:spPr>
        <p:txBody>
          <a:bodyPr/>
          <a:lstStyle/>
          <a:p>
            <a:pPr algn="ctr"/>
            <a:r>
              <a:rPr lang="en-US" dirty="0" err="1" smtClean="0"/>
              <a:t>Colour</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4128" y="2600576"/>
            <a:ext cx="4367141" cy="3495424"/>
          </a:xfrm>
        </p:spPr>
      </p:pic>
      <p:sp>
        <p:nvSpPr>
          <p:cNvPr id="5" name="Text Placeholder 4"/>
          <p:cNvSpPr>
            <a:spLocks noGrp="1"/>
          </p:cNvSpPr>
          <p:nvPr>
            <p:ph type="body" sz="quarter" idx="3"/>
          </p:nvPr>
        </p:nvSpPr>
        <p:spPr>
          <a:xfrm>
            <a:off x="6474941" y="1777616"/>
            <a:ext cx="4754880" cy="822960"/>
          </a:xfrm>
        </p:spPr>
        <p:txBody>
          <a:bodyPr/>
          <a:lstStyle/>
          <a:p>
            <a:pPr algn="ctr"/>
            <a:r>
              <a:rPr lang="en-US" dirty="0" smtClean="0"/>
              <a:t>Length</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05600" y="2597528"/>
            <a:ext cx="4293562" cy="3041272"/>
          </a:xfrm>
        </p:spPr>
      </p:pic>
    </p:spTree>
    <p:extLst>
      <p:ext uri="{BB962C8B-B14F-4D97-AF65-F5344CB8AC3E}">
        <p14:creationId xmlns:p14="http://schemas.microsoft.com/office/powerpoint/2010/main" val="37837731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Illusions</a:t>
            </a:r>
            <a:endParaRPr lang="en-US" dirty="0"/>
          </a:p>
        </p:txBody>
      </p:sp>
      <p:sp>
        <p:nvSpPr>
          <p:cNvPr id="3" name="Text Placeholder 2"/>
          <p:cNvSpPr>
            <a:spLocks noGrp="1"/>
          </p:cNvSpPr>
          <p:nvPr>
            <p:ph type="body" idx="1"/>
          </p:nvPr>
        </p:nvSpPr>
        <p:spPr>
          <a:xfrm>
            <a:off x="1024128" y="1789808"/>
            <a:ext cx="3194304" cy="822960"/>
          </a:xfrm>
        </p:spPr>
        <p:txBody>
          <a:bodyPr/>
          <a:lstStyle/>
          <a:p>
            <a:pPr algn="ctr"/>
            <a:r>
              <a:rPr lang="en-US" dirty="0" smtClean="0"/>
              <a:t>Texture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4400" y="2514600"/>
            <a:ext cx="3685032" cy="3685032"/>
          </a:xfrm>
        </p:spPr>
      </p:pic>
      <p:sp>
        <p:nvSpPr>
          <p:cNvPr id="5" name="Text Placeholder 4"/>
          <p:cNvSpPr>
            <a:spLocks noGrp="1"/>
          </p:cNvSpPr>
          <p:nvPr>
            <p:ph type="body" sz="quarter" idx="3"/>
          </p:nvPr>
        </p:nvSpPr>
        <p:spPr>
          <a:xfrm>
            <a:off x="6025896" y="1789808"/>
            <a:ext cx="4754880" cy="822960"/>
          </a:xfrm>
        </p:spPr>
        <p:txBody>
          <a:bodyPr/>
          <a:lstStyle/>
          <a:p>
            <a:pPr algn="ctr"/>
            <a:r>
              <a:rPr lang="en-US" dirty="0" smtClean="0"/>
              <a:t>Taste</a:t>
            </a:r>
            <a:endParaRPr lang="en-US"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096000" y="2514600"/>
            <a:ext cx="4648200" cy="3652664"/>
          </a:xfrm>
        </p:spPr>
      </p:pic>
    </p:spTree>
    <p:extLst>
      <p:ext uri="{BB962C8B-B14F-4D97-AF65-F5344CB8AC3E}">
        <p14:creationId xmlns:p14="http://schemas.microsoft.com/office/powerpoint/2010/main" val="345887393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Appearance and Reality</a:t>
            </a:r>
            <a:endParaRPr lang="en-US" dirty="0"/>
          </a:p>
        </p:txBody>
      </p:sp>
      <p:sp>
        <p:nvSpPr>
          <p:cNvPr id="2" name="Text Placeholder 1"/>
          <p:cNvSpPr>
            <a:spLocks noGrp="1"/>
          </p:cNvSpPr>
          <p:nvPr>
            <p:ph type="body" sz="half" idx="2"/>
          </p:nvPr>
        </p:nvSpPr>
        <p:spPr/>
        <p:txBody>
          <a:bodyPr/>
          <a:lstStyle/>
          <a:p>
            <a:r>
              <a:rPr lang="en-US" sz="2000" dirty="0"/>
              <a:t>Sense data: the things immediately known in sensation—colors, hardness, smell, roughness. </a:t>
            </a:r>
            <a:endParaRPr lang="en-US" sz="3200" dirty="0"/>
          </a:p>
          <a:p>
            <a:r>
              <a:rPr lang="en-US" sz="2000" dirty="0"/>
              <a:t>If we know anything about the table it is by way of our </a:t>
            </a:r>
            <a:r>
              <a:rPr lang="en-US" sz="2000" i="1" dirty="0">
                <a:effectLst>
                  <a:outerShdw blurRad="38100" dist="38100" dir="2700000" algn="tl">
                    <a:srgbClr val="000000">
                      <a:alpha val="43137"/>
                    </a:srgbClr>
                  </a:outerShdw>
                </a:effectLst>
              </a:rPr>
              <a:t>sense-data</a:t>
            </a:r>
            <a:r>
              <a:rPr lang="en-US" sz="2000" dirty="0"/>
              <a:t>. </a:t>
            </a:r>
            <a:endParaRPr lang="en-US" sz="3600" dirty="0"/>
          </a:p>
          <a:p>
            <a:endParaRPr lang="en-CA" dirty="0"/>
          </a:p>
        </p:txBody>
      </p:sp>
      <p:sp>
        <p:nvSpPr>
          <p:cNvPr id="4" name="Rectangle 3"/>
          <p:cNvSpPr/>
          <p:nvPr/>
        </p:nvSpPr>
        <p:spPr>
          <a:xfrm>
            <a:off x="6172200" y="823447"/>
            <a:ext cx="5562600" cy="5632311"/>
          </a:xfrm>
          <a:prstGeom prst="rect">
            <a:avLst/>
          </a:prstGeom>
        </p:spPr>
        <p:txBody>
          <a:bodyPr wrap="square">
            <a:spAutoFit/>
          </a:bodyPr>
          <a:lstStyle/>
          <a:p>
            <a:r>
              <a:rPr lang="en-US" sz="2400" dirty="0"/>
              <a:t>“It has appeared that, if we take any common object of the sort that is supposed to be known by the senses, what the senses immediately tell us is not the truth about the object as it is apart from us, but only the truth about certain sense-data which, so far as can be seen, depend on relations between us and the object. Thus, what we directly see and feel is merely “appearance,” which we believe to be a sign of some “reality” behind. But if reality is not what it appears, have we any means of knowing whether there is any reality at all? And if so, have we any means of finding out what it is like?”</a:t>
            </a:r>
          </a:p>
        </p:txBody>
      </p:sp>
    </p:spTree>
    <p:extLst>
      <p:ext uri="{BB962C8B-B14F-4D97-AF65-F5344CB8AC3E}">
        <p14:creationId xmlns:p14="http://schemas.microsoft.com/office/powerpoint/2010/main" val="4704638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a:t>Problem of </a:t>
            </a:r>
            <a:r>
              <a:rPr lang="en-US" dirty="0" smtClean="0"/>
              <a:t>Perception and Our knowledge of the External World </a:t>
            </a:r>
            <a:endParaRPr lang="en-US" altLang="en-US" dirty="0" smtClean="0"/>
          </a:p>
        </p:txBody>
      </p:sp>
      <p:sp>
        <p:nvSpPr>
          <p:cNvPr id="139267" name="Rectangle 3"/>
          <p:cNvSpPr>
            <a:spLocks noGrp="1" noChangeArrowheads="1"/>
          </p:cNvSpPr>
          <p:nvPr>
            <p:ph sz="half" idx="1"/>
          </p:nvPr>
        </p:nvSpPr>
        <p:spPr>
          <a:xfrm>
            <a:off x="1030224" y="2286000"/>
            <a:ext cx="3727704" cy="4023360"/>
          </a:xfrm>
        </p:spPr>
        <p:txBody>
          <a:bodyPr/>
          <a:lstStyle/>
          <a:p>
            <a:pPr marL="0" indent="-45720" algn="ctr">
              <a:buNone/>
            </a:pPr>
            <a:r>
              <a:rPr lang="en-US" sz="2800" dirty="0"/>
              <a:t>The Ego-Centric Predicament</a:t>
            </a:r>
          </a:p>
          <a:p>
            <a:pPr marL="0" indent="-45720" algn="ctr">
              <a:buNone/>
            </a:pPr>
            <a:r>
              <a:rPr lang="en-US" dirty="0" smtClean="0"/>
              <a:t>How can we go beyond the theater of consciousness?</a:t>
            </a:r>
          </a:p>
          <a:p>
            <a:pPr lvl="2"/>
            <a:endParaRPr lang="en-US" dirty="0" smtClean="0"/>
          </a:p>
        </p:txBody>
      </p:sp>
      <p:pic>
        <p:nvPicPr>
          <p:cNvPr id="5" name="Content Placeholder 4" descr="sensedata.jpg"/>
          <p:cNvPicPr>
            <a:picLocks noGrp="1" noChangeAspect="1"/>
          </p:cNvPicPr>
          <p:nvPr>
            <p:ph sz="half" idx="2"/>
          </p:nvPr>
        </p:nvPicPr>
        <p:blipFill>
          <a:blip r:embed="rId3" cstate="print"/>
          <a:stretch>
            <a:fillRect/>
          </a:stretch>
        </p:blipFill>
        <p:spPr>
          <a:xfrm>
            <a:off x="6172201" y="2667000"/>
            <a:ext cx="3778218" cy="2971800"/>
          </a:xfrm>
          <a:prstGeom prst="rect">
            <a:avLst/>
          </a:prstGeom>
        </p:spPr>
      </p:pic>
    </p:spTree>
    <p:extLst>
      <p:ext uri="{BB962C8B-B14F-4D97-AF65-F5344CB8AC3E}">
        <p14:creationId xmlns:p14="http://schemas.microsoft.com/office/powerpoint/2010/main" val="5743979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a:t>
            </a:r>
            <a:endParaRPr lang="en-US" dirty="0"/>
          </a:p>
        </p:txBody>
      </p:sp>
      <p:sp>
        <p:nvSpPr>
          <p:cNvPr id="3" name="Content Placeholder 2"/>
          <p:cNvSpPr>
            <a:spLocks noGrp="1"/>
          </p:cNvSpPr>
          <p:nvPr>
            <p:ph idx="1"/>
          </p:nvPr>
        </p:nvSpPr>
        <p:spPr/>
        <p:txBody>
          <a:bodyPr/>
          <a:lstStyle/>
          <a:p>
            <a:r>
              <a:rPr lang="en-US" dirty="0" smtClean="0"/>
              <a:t>We are considering how, if ever, we come to knowledge. </a:t>
            </a:r>
          </a:p>
          <a:p>
            <a:r>
              <a:rPr lang="en-US" dirty="0" smtClean="0"/>
              <a:t>The question is: </a:t>
            </a:r>
          </a:p>
          <a:p>
            <a:pPr lvl="1"/>
            <a:r>
              <a:rPr lang="en-US" sz="2400" dirty="0">
                <a:solidFill>
                  <a:schemeClr val="accent1"/>
                </a:solidFill>
              </a:rPr>
              <a:t>Can we know on the basis of reason alone, or does knowledge require experience?</a:t>
            </a:r>
          </a:p>
          <a:p>
            <a:pPr lvl="1"/>
            <a:r>
              <a:rPr lang="en-US" sz="2400" dirty="0">
                <a:solidFill>
                  <a:schemeClr val="accent1"/>
                </a:solidFill>
              </a:rPr>
              <a:t>Or might it be the case that we have no knowledge at all!? </a:t>
            </a: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ndex.png"/>
          <p:cNvPicPr>
            <a:picLocks noChangeAspect="1"/>
          </p:cNvPicPr>
          <p:nvPr/>
        </p:nvPicPr>
        <p:blipFill>
          <a:blip r:embed="rId2" cstate="print"/>
          <a:stretch>
            <a:fillRect/>
          </a:stretch>
        </p:blipFill>
        <p:spPr>
          <a:xfrm>
            <a:off x="3962405" y="533405"/>
            <a:ext cx="4772025" cy="5881083"/>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92096" y="585216"/>
            <a:ext cx="7290054" cy="1014984"/>
          </a:xfrm>
        </p:spPr>
        <p:txBody>
          <a:bodyPr/>
          <a:lstStyle/>
          <a:p>
            <a:pPr algn="ctr"/>
            <a:r>
              <a:rPr lang="en-US" dirty="0" smtClean="0"/>
              <a:t>Two Camps </a:t>
            </a:r>
            <a:endParaRPr lang="en-US" dirty="0"/>
          </a:p>
        </p:txBody>
      </p:sp>
      <p:sp>
        <p:nvSpPr>
          <p:cNvPr id="9" name="Text Placeholder 8"/>
          <p:cNvSpPr>
            <a:spLocks noGrp="1"/>
          </p:cNvSpPr>
          <p:nvPr>
            <p:ph type="body" idx="1"/>
          </p:nvPr>
        </p:nvSpPr>
        <p:spPr>
          <a:xfrm>
            <a:off x="1315616" y="1578802"/>
            <a:ext cx="4224759" cy="639762"/>
          </a:xfrm>
        </p:spPr>
        <p:txBody>
          <a:bodyPr/>
          <a:lstStyle/>
          <a:p>
            <a:pPr algn="ctr"/>
            <a:r>
              <a:rPr lang="en-US" sz="3200" dirty="0" smtClean="0"/>
              <a:t>Rationalism</a:t>
            </a:r>
            <a:endParaRPr lang="en-US" sz="3200" dirty="0"/>
          </a:p>
        </p:txBody>
      </p:sp>
      <p:sp>
        <p:nvSpPr>
          <p:cNvPr id="7" name="Content Placeholder 3"/>
          <p:cNvSpPr>
            <a:spLocks noGrp="1"/>
          </p:cNvSpPr>
          <p:nvPr>
            <p:ph sz="half" idx="2"/>
          </p:nvPr>
        </p:nvSpPr>
        <p:spPr>
          <a:xfrm>
            <a:off x="1295400" y="2054321"/>
            <a:ext cx="4224759" cy="3654552"/>
          </a:xfrm>
        </p:spPr>
        <p:txBody>
          <a:bodyPr>
            <a:normAutofit/>
          </a:bodyPr>
          <a:lstStyle/>
          <a:p>
            <a:pPr marL="0" indent="0" algn="ctr">
              <a:buNone/>
            </a:pPr>
            <a:r>
              <a:rPr lang="en-US" sz="2200" b="1" dirty="0"/>
              <a:t>Reason is the primary source of knowledge. The fundamental truths of the world are knowable </a:t>
            </a:r>
            <a:r>
              <a:rPr lang="en-US" sz="2200" b="1" i="1" dirty="0"/>
              <a:t>a priori</a:t>
            </a:r>
            <a:r>
              <a:rPr lang="en-US" sz="2200" b="1" dirty="0"/>
              <a:t>: they are either innately known, or they are self-evident to our minds.</a:t>
            </a:r>
          </a:p>
        </p:txBody>
      </p:sp>
      <p:sp>
        <p:nvSpPr>
          <p:cNvPr id="10" name="Text Placeholder 9"/>
          <p:cNvSpPr>
            <a:spLocks noGrp="1"/>
          </p:cNvSpPr>
          <p:nvPr>
            <p:ph type="body" sz="quarter" idx="3"/>
          </p:nvPr>
        </p:nvSpPr>
        <p:spPr>
          <a:xfrm>
            <a:off x="7010400" y="1578864"/>
            <a:ext cx="4194175" cy="639750"/>
          </a:xfrm>
        </p:spPr>
        <p:txBody>
          <a:bodyPr>
            <a:normAutofit/>
          </a:bodyPr>
          <a:lstStyle/>
          <a:p>
            <a:pPr algn="ctr"/>
            <a:r>
              <a:rPr lang="en-US" sz="3200" dirty="0" smtClean="0"/>
              <a:t>Empiricism</a:t>
            </a:r>
            <a:endParaRPr lang="en-US" sz="3200" dirty="0"/>
          </a:p>
        </p:txBody>
      </p:sp>
      <p:sp>
        <p:nvSpPr>
          <p:cNvPr id="6" name="Content Placeholder 5"/>
          <p:cNvSpPr>
            <a:spLocks noGrp="1"/>
          </p:cNvSpPr>
          <p:nvPr>
            <p:ph sz="quarter" idx="4"/>
          </p:nvPr>
        </p:nvSpPr>
        <p:spPr>
          <a:xfrm>
            <a:off x="7010400" y="2307367"/>
            <a:ext cx="4194175" cy="3401506"/>
          </a:xfrm>
        </p:spPr>
        <p:txBody>
          <a:bodyPr>
            <a:normAutofit/>
          </a:bodyPr>
          <a:lstStyle/>
          <a:p>
            <a:pPr marL="0" indent="0" algn="ctr">
              <a:buNone/>
            </a:pPr>
            <a:r>
              <a:rPr lang="en-US" b="1" dirty="0" smtClean="0">
                <a:effectLst>
                  <a:outerShdw blurRad="38100" dist="38100" dir="2700000" algn="tl">
                    <a:srgbClr val="000000">
                      <a:alpha val="43137"/>
                    </a:srgbClr>
                  </a:outerShdw>
                </a:effectLst>
              </a:rPr>
              <a:t>All knowledge of a subject or of concepts pertaining to a subject begin with experience.</a:t>
            </a:r>
          </a:p>
          <a:p>
            <a:endParaRPr lang="en-US" dirty="0"/>
          </a:p>
        </p:txBody>
      </p:sp>
      <p:pic>
        <p:nvPicPr>
          <p:cNvPr id="12" name="Picture 11" descr="empiricism.jpg"/>
          <p:cNvPicPr>
            <a:picLocks noChangeAspect="1"/>
          </p:cNvPicPr>
          <p:nvPr/>
        </p:nvPicPr>
        <p:blipFill>
          <a:blip r:embed="rId2" cstate="print"/>
          <a:stretch>
            <a:fillRect/>
          </a:stretch>
        </p:blipFill>
        <p:spPr>
          <a:xfrm>
            <a:off x="7654593" y="3423001"/>
            <a:ext cx="3242002" cy="3086950"/>
          </a:xfrm>
          <a:prstGeom prst="rect">
            <a:avLst/>
          </a:prstGeom>
        </p:spPr>
      </p:pic>
      <p:pic>
        <p:nvPicPr>
          <p:cNvPr id="13" name="Picture 12" descr="rationalism.jpg"/>
          <p:cNvPicPr>
            <a:picLocks noChangeAspect="1"/>
          </p:cNvPicPr>
          <p:nvPr/>
        </p:nvPicPr>
        <p:blipFill>
          <a:blip r:embed="rId3" cstate="print"/>
          <a:stretch>
            <a:fillRect/>
          </a:stretch>
        </p:blipFill>
        <p:spPr>
          <a:xfrm>
            <a:off x="1585540" y="3959322"/>
            <a:ext cx="3682871" cy="2460158"/>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checkerboard(across)">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checkerboard(across)">
                                      <p:cBhvr>
                                        <p:cTn id="18" dur="500"/>
                                        <p:tgtEl>
                                          <p:spTgt spid="10">
                                            <p:txEl>
                                              <p:pRg st="0" end="0"/>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checkerboard(across)">
                                      <p:cBhvr>
                                        <p:cTn id="21" dur="500"/>
                                        <p:tgtEl>
                                          <p:spTgt spid="6">
                                            <p:txEl>
                                              <p:pRg st="0" end="0"/>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build="p"/>
      <p:bldP spid="10" grpId="0"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52400"/>
            <a:ext cx="8229600" cy="990600"/>
          </a:xfrm>
        </p:spPr>
        <p:txBody>
          <a:bodyPr/>
          <a:lstStyle/>
          <a:p>
            <a:pPr algn="ctr"/>
            <a:r>
              <a:rPr lang="en-US" dirty="0" smtClean="0"/>
              <a:t>Descartes vs. Locke</a:t>
            </a:r>
            <a:endParaRPr lang="en-US" dirty="0"/>
          </a:p>
        </p:txBody>
      </p:sp>
      <p:pic>
        <p:nvPicPr>
          <p:cNvPr id="7" name="Content Placeholder 6" descr="lvd.jpg"/>
          <p:cNvPicPr>
            <a:picLocks noGrp="1" noChangeAspect="1"/>
          </p:cNvPicPr>
          <p:nvPr>
            <p:ph idx="1"/>
          </p:nvPr>
        </p:nvPicPr>
        <p:blipFill>
          <a:blip r:embed="rId2" cstate="print"/>
          <a:stretch>
            <a:fillRect/>
          </a:stretch>
        </p:blipFill>
        <p:spPr>
          <a:xfrm>
            <a:off x="1752600" y="914400"/>
            <a:ext cx="9448800" cy="3178683"/>
          </a:xfrm>
        </p:spPr>
      </p:pic>
      <p:sp>
        <p:nvSpPr>
          <p:cNvPr id="6" name="Text Placeholder 5"/>
          <p:cNvSpPr>
            <a:spLocks noGrp="1"/>
          </p:cNvSpPr>
          <p:nvPr>
            <p:ph type="body" sz="half" idx="2"/>
          </p:nvPr>
        </p:nvSpPr>
        <p:spPr>
          <a:xfrm>
            <a:off x="1752600" y="4305300"/>
            <a:ext cx="4343400" cy="2286000"/>
          </a:xfrm>
        </p:spPr>
        <p:txBody>
          <a:bodyPr>
            <a:normAutofit/>
          </a:bodyPr>
          <a:lstStyle/>
          <a:p>
            <a:pPr algn="just"/>
            <a:r>
              <a:rPr lang="en-US" b="1" dirty="0" smtClean="0"/>
              <a:t>Since “I exist” cannot be doubted, and we learned that from just sitting and thinking about it and not from sense experience, we have reason to think that </a:t>
            </a:r>
            <a:r>
              <a:rPr lang="en-US" b="1" i="1" dirty="0" smtClean="0"/>
              <a:t>a priori </a:t>
            </a:r>
            <a:r>
              <a:rPr lang="en-US" b="1" dirty="0" smtClean="0"/>
              <a:t>knowledge is much stronger than sense-based knowledge. </a:t>
            </a:r>
          </a:p>
          <a:p>
            <a:pPr algn="ctr"/>
            <a:r>
              <a:rPr lang="en-US" b="1" dirty="0" smtClean="0"/>
              <a:t>Therefore: RATIONALISM</a:t>
            </a:r>
            <a:endParaRPr lang="en-US" b="1" dirty="0"/>
          </a:p>
        </p:txBody>
      </p:sp>
      <p:sp>
        <p:nvSpPr>
          <p:cNvPr id="8" name="Text Placeholder 5"/>
          <p:cNvSpPr txBox="1">
            <a:spLocks/>
          </p:cNvSpPr>
          <p:nvPr/>
        </p:nvSpPr>
        <p:spPr>
          <a:xfrm>
            <a:off x="6705600" y="4343400"/>
            <a:ext cx="3276600" cy="2286000"/>
          </a:xfrm>
          <a:prstGeom prst="rect">
            <a:avLst/>
          </a:prstGeom>
        </p:spPr>
        <p:txBody>
          <a:bodyPr vert="horz">
            <a:normAutofit/>
          </a:bodyPr>
          <a:lstStyle/>
          <a:p>
            <a:pPr marL="54864">
              <a:spcBef>
                <a:spcPts val="700"/>
              </a:spcBef>
              <a:buClr>
                <a:schemeClr val="tx2"/>
              </a:buClr>
              <a:buSzPct val="95000"/>
              <a:defRPr/>
            </a:pPr>
            <a:endParaRPr lang="en-US" dirty="0"/>
          </a:p>
        </p:txBody>
      </p:sp>
      <p:sp>
        <p:nvSpPr>
          <p:cNvPr id="9" name="Rectangle 8"/>
          <p:cNvSpPr/>
          <p:nvPr/>
        </p:nvSpPr>
        <p:spPr>
          <a:xfrm>
            <a:off x="6934200" y="4305300"/>
            <a:ext cx="4267200" cy="1785104"/>
          </a:xfrm>
          <a:prstGeom prst="rect">
            <a:avLst/>
          </a:prstGeom>
        </p:spPr>
        <p:txBody>
          <a:bodyPr wrap="square">
            <a:spAutoFit/>
          </a:bodyPr>
          <a:lstStyle/>
          <a:p>
            <a:r>
              <a:rPr lang="en-US" sz="1750" b="1" dirty="0"/>
              <a:t>Although the mind responds to the world in a way that cannot actually describe the world as it is, we need the world to know things. All of what we know comes from sensation and mental connections. </a:t>
            </a:r>
          </a:p>
          <a:p>
            <a:pPr algn="ctr">
              <a:spcBef>
                <a:spcPts val="600"/>
              </a:spcBef>
            </a:pPr>
            <a:r>
              <a:rPr lang="en-US" sz="1750" b="1" dirty="0"/>
              <a:t>Therefore: EMPIRICISM</a:t>
            </a:r>
          </a:p>
        </p:txBody>
      </p:sp>
    </p:spTree>
    <p:extLst>
      <p:ext uri="{BB962C8B-B14F-4D97-AF65-F5344CB8AC3E}">
        <p14:creationId xmlns:p14="http://schemas.microsoft.com/office/powerpoint/2010/main" val="29701135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6"/>
          <p:cNvSpPr>
            <a:spLocks noGrp="1" noChangeArrowheads="1"/>
          </p:cNvSpPr>
          <p:nvPr>
            <p:ph type="title"/>
          </p:nvPr>
        </p:nvSpPr>
        <p:spPr/>
        <p:txBody>
          <a:bodyPr/>
          <a:lstStyle/>
          <a:p>
            <a:r>
              <a:rPr lang="en-US" altLang="en-US" smtClean="0"/>
              <a:t>George Berkeley (1685 – 1753)</a:t>
            </a:r>
            <a:endParaRPr lang="en-US" altLang="en-US" dirty="0" smtClean="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19200" y="2286000"/>
            <a:ext cx="3840480" cy="3200400"/>
          </a:xfrm>
        </p:spPr>
      </p:pic>
      <p:sp>
        <p:nvSpPr>
          <p:cNvPr id="3" name="Content Placeholder 2"/>
          <p:cNvSpPr>
            <a:spLocks noGrp="1"/>
          </p:cNvSpPr>
          <p:nvPr>
            <p:ph sz="half" idx="2"/>
          </p:nvPr>
        </p:nvSpPr>
        <p:spPr/>
        <p:txBody>
          <a:bodyPr>
            <a:normAutofit/>
          </a:bodyPr>
          <a:lstStyle/>
          <a:p>
            <a:pPr lvl="1"/>
            <a:r>
              <a:rPr lang="en-US" sz="2000" dirty="0" smtClean="0"/>
              <a:t>British-Irish Bishop</a:t>
            </a:r>
          </a:p>
          <a:p>
            <a:pPr lvl="1"/>
            <a:r>
              <a:rPr lang="en-US" sz="2000" dirty="0" smtClean="0"/>
              <a:t>Defended empiricism a la Locke, but thought that Locke’s views were, in fact, a reason to deny material existence. </a:t>
            </a:r>
          </a:p>
          <a:p>
            <a:pPr lvl="1"/>
            <a:r>
              <a:rPr lang="en-US" sz="2000" dirty="0" smtClean="0"/>
              <a:t>Was neither a skeptic, nor a solipsist. </a:t>
            </a:r>
            <a:endParaRPr lang="en-CA" sz="2000" dirty="0"/>
          </a:p>
        </p:txBody>
      </p:sp>
    </p:spTree>
    <p:extLst>
      <p:ext uri="{BB962C8B-B14F-4D97-AF65-F5344CB8AC3E}">
        <p14:creationId xmlns:p14="http://schemas.microsoft.com/office/powerpoint/2010/main" val="939705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p:txBody>
          <a:bodyPr/>
          <a:lstStyle/>
          <a:p>
            <a:r>
              <a:rPr lang="en-US" dirty="0"/>
              <a:t>Berkeley’s </a:t>
            </a:r>
            <a:r>
              <a:rPr lang="en-US" dirty="0" smtClean="0"/>
              <a:t>Idealism</a:t>
            </a:r>
            <a:endParaRPr lang="en-US" altLang="en-US" dirty="0" smtClean="0"/>
          </a:p>
        </p:txBody>
      </p:sp>
      <p:sp>
        <p:nvSpPr>
          <p:cNvPr id="138243" name="Rectangle 1027"/>
          <p:cNvSpPr>
            <a:spLocks noGrp="1" noChangeArrowheads="1"/>
          </p:cNvSpPr>
          <p:nvPr>
            <p:ph sz="half" idx="1"/>
          </p:nvPr>
        </p:nvSpPr>
        <p:spPr>
          <a:xfrm>
            <a:off x="1024128" y="1905000"/>
            <a:ext cx="5833872" cy="4404360"/>
          </a:xfrm>
        </p:spPr>
        <p:txBody>
          <a:bodyPr>
            <a:normAutofit fontScale="92500" lnSpcReduction="20000"/>
          </a:bodyPr>
          <a:lstStyle/>
          <a:p>
            <a:pPr lvl="1"/>
            <a:r>
              <a:rPr lang="en-US" b="1" dirty="0" smtClean="0"/>
              <a:t>Berkeley </a:t>
            </a:r>
            <a:r>
              <a:rPr lang="en-US" b="1" dirty="0"/>
              <a:t>defended a view that at first may sound quite crazy</a:t>
            </a:r>
          </a:p>
          <a:p>
            <a:pPr lvl="2"/>
            <a:r>
              <a:rPr lang="en-US" b="1" dirty="0" smtClean="0"/>
              <a:t>He </a:t>
            </a:r>
            <a:r>
              <a:rPr lang="en-US" b="1" dirty="0"/>
              <a:t>argued that there are no material objects</a:t>
            </a:r>
          </a:p>
          <a:p>
            <a:pPr lvl="2"/>
            <a:r>
              <a:rPr lang="en-US" b="1" dirty="0" smtClean="0"/>
              <a:t>The </a:t>
            </a:r>
            <a:r>
              <a:rPr lang="en-US" b="1" dirty="0"/>
              <a:t>only things in the universe are MINDS and the things in minds, which both Locke &amp; Berkeley called “IDEAS”</a:t>
            </a:r>
          </a:p>
          <a:p>
            <a:pPr lvl="2"/>
            <a:r>
              <a:rPr lang="en-US" b="1" dirty="0" smtClean="0"/>
              <a:t>Since </a:t>
            </a:r>
            <a:r>
              <a:rPr lang="en-US" b="1" dirty="0"/>
              <a:t>he claims that the only things that exist are minds and ideas, Berkeley’s view is called </a:t>
            </a:r>
          </a:p>
          <a:p>
            <a:pPr marL="310896" lvl="2" indent="0">
              <a:buNone/>
            </a:pPr>
            <a:r>
              <a:rPr lang="en-US" b="1" dirty="0"/>
              <a:t>	IDEALISM (= IDEA-LISM,  not IDEAL-ISM) </a:t>
            </a:r>
          </a:p>
          <a:p>
            <a:pPr lvl="1"/>
            <a:r>
              <a:rPr lang="en-US" b="1" dirty="0" smtClean="0"/>
              <a:t>You might think that Berkeley’s Idealism is crazy because he is denying the existence of trees and buildings and chairs and stones</a:t>
            </a:r>
          </a:p>
          <a:p>
            <a:pPr lvl="1"/>
            <a:r>
              <a:rPr lang="en-US" b="1" dirty="0" smtClean="0"/>
              <a:t>But </a:t>
            </a:r>
            <a:r>
              <a:rPr lang="en-US" b="1" dirty="0"/>
              <a:t>Berkeley </a:t>
            </a:r>
            <a:r>
              <a:rPr lang="en-US" b="1" dirty="0" smtClean="0"/>
              <a:t>DOES </a:t>
            </a:r>
            <a:r>
              <a:rPr lang="en-US" b="1" dirty="0"/>
              <a:t>NOT deny the existence of trees and buildings and chairs &amp; stones</a:t>
            </a:r>
          </a:p>
          <a:p>
            <a:pPr lvl="2"/>
            <a:r>
              <a:rPr lang="en-US" b="1" dirty="0"/>
              <a:t>He thinks that all of these things exist </a:t>
            </a:r>
          </a:p>
          <a:p>
            <a:pPr lvl="2"/>
            <a:r>
              <a:rPr lang="en-US" b="1" dirty="0"/>
              <a:t>And so do books and planets and pigs and all the rest of the ordinary things in the universe</a:t>
            </a:r>
          </a:p>
          <a:p>
            <a:pPr lvl="1"/>
            <a:endParaRPr lang="en-US" b="1" dirty="0"/>
          </a:p>
          <a:p>
            <a:pPr lvl="1"/>
            <a:r>
              <a:rPr lang="en-US" b="1" dirty="0" smtClean="0"/>
              <a:t>What </a:t>
            </a:r>
            <a:r>
              <a:rPr lang="en-US" b="1" dirty="0"/>
              <a:t>Berkeley denies is that these things are MATERIAL OBJECTS</a:t>
            </a:r>
          </a:p>
          <a:p>
            <a:pPr lvl="1"/>
            <a:endParaRPr lang="en-US" b="1" dirty="0"/>
          </a:p>
          <a:p>
            <a:pPr lvl="1"/>
            <a:r>
              <a:rPr lang="en-US" b="1" dirty="0" smtClean="0"/>
              <a:t>He </a:t>
            </a:r>
            <a:r>
              <a:rPr lang="en-US" b="1" dirty="0"/>
              <a:t>thinks they are all collections of IDEAS!</a:t>
            </a:r>
          </a:p>
          <a:p>
            <a:pPr lvl="1"/>
            <a:endParaRPr lang="en-US" dirty="0" smtClean="0"/>
          </a:p>
        </p:txBody>
      </p:sp>
      <p:pic>
        <p:nvPicPr>
          <p:cNvPr id="5"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20000" y="1676400"/>
            <a:ext cx="3873779" cy="4632960"/>
          </a:xfrm>
        </p:spPr>
      </p:pic>
    </p:spTree>
    <p:extLst>
      <p:ext uri="{BB962C8B-B14F-4D97-AF65-F5344CB8AC3E}">
        <p14:creationId xmlns:p14="http://schemas.microsoft.com/office/powerpoint/2010/main" val="107669607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lstStyle/>
          <a:p>
            <a:r>
              <a:rPr lang="en-US" dirty="0"/>
              <a:t>Berkeley’s Argument for </a:t>
            </a:r>
            <a:r>
              <a:rPr lang="en-US" dirty="0" smtClean="0"/>
              <a:t>Idealism</a:t>
            </a:r>
            <a:endParaRPr lang="en-US" altLang="en-US" dirty="0" smtClean="0"/>
          </a:p>
        </p:txBody>
      </p:sp>
      <p:sp>
        <p:nvSpPr>
          <p:cNvPr id="138243" name="Rectangle 1027"/>
          <p:cNvSpPr>
            <a:spLocks noGrp="1" noChangeArrowheads="1"/>
          </p:cNvSpPr>
          <p:nvPr>
            <p:ph idx="1"/>
          </p:nvPr>
        </p:nvSpPr>
        <p:spPr>
          <a:xfrm>
            <a:off x="1024128" y="2084832"/>
            <a:ext cx="9720073" cy="4224528"/>
          </a:xfrm>
        </p:spPr>
        <p:txBody>
          <a:bodyPr/>
          <a:lstStyle/>
          <a:p>
            <a:r>
              <a:rPr lang="en-US" sz="3200" dirty="0" smtClean="0"/>
              <a:t>Berkeley was greatly influenced by Locke</a:t>
            </a:r>
          </a:p>
          <a:p>
            <a:pPr marL="310896" lvl="2" indent="0">
              <a:buNone/>
            </a:pPr>
            <a:r>
              <a:rPr lang="en-US" sz="2000" dirty="0"/>
              <a:t>1.  He was particularly impressed by Locke’s argument that our ideas of secondary qualities did not resemble anything in the world outside of the mind</a:t>
            </a:r>
          </a:p>
          <a:p>
            <a:pPr marL="310896" lvl="2" indent="0">
              <a:buNone/>
            </a:pPr>
            <a:r>
              <a:rPr lang="en-US" sz="2000" dirty="0"/>
              <a:t>2.  To establish that conclusion, Locke used the “variance argument” which showed that our ideas (i.e. perceptions) of the secondary qualities of objects could be very different  … so they can’t ALL resemble some property of the object</a:t>
            </a:r>
          </a:p>
          <a:p>
            <a:pPr marL="310896" lvl="2" indent="0">
              <a:buNone/>
            </a:pPr>
            <a:r>
              <a:rPr lang="en-US" sz="2000" dirty="0"/>
              <a:t>3.  Berkeley agreed that similar arguments could be offered for all the qualities that Locke had classified as secondary</a:t>
            </a:r>
          </a:p>
          <a:p>
            <a:pPr marL="457200" lvl="3" indent="0">
              <a:buNone/>
            </a:pPr>
            <a:r>
              <a:rPr lang="en-US" sz="2000" dirty="0"/>
              <a:t>a. Colors look different under different lighting conditions</a:t>
            </a:r>
          </a:p>
          <a:p>
            <a:pPr marL="457200" lvl="3" indent="0">
              <a:buNone/>
            </a:pPr>
            <a:r>
              <a:rPr lang="en-US" sz="2000" dirty="0"/>
              <a:t>b. Tastes are different depending on what you have just eaten</a:t>
            </a:r>
          </a:p>
          <a:p>
            <a:pPr marL="457200" lvl="3" indent="0">
              <a:buNone/>
            </a:pPr>
            <a:r>
              <a:rPr lang="en-US" sz="2000" dirty="0"/>
              <a:t>c.  Smells are different depending on what you have been smelling recently … Etc.  </a:t>
            </a:r>
          </a:p>
          <a:p>
            <a:pPr marL="310896" lvl="2" indent="0">
              <a:buNone/>
            </a:pPr>
            <a:endParaRPr lang="en-US" dirty="0" smtClean="0"/>
          </a:p>
        </p:txBody>
      </p:sp>
    </p:spTree>
    <p:extLst>
      <p:ext uri="{BB962C8B-B14F-4D97-AF65-F5344CB8AC3E}">
        <p14:creationId xmlns:p14="http://schemas.microsoft.com/office/powerpoint/2010/main" val="36366330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8243">
                                            <p:txEl>
                                              <p:pRg st="1" end="1"/>
                                            </p:txEl>
                                          </p:spTgt>
                                        </p:tgtEl>
                                        <p:attrNameLst>
                                          <p:attrName>style.visibility</p:attrName>
                                        </p:attrNameLst>
                                      </p:cBhvr>
                                      <p:to>
                                        <p:strVal val="visible"/>
                                      </p:to>
                                    </p:set>
                                    <p:anim calcmode="lin" valueType="num">
                                      <p:cBhvr additive="base">
                                        <p:cTn id="7" dur="500" fill="hold"/>
                                        <p:tgtEl>
                                          <p:spTgt spid="1382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8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38243">
                                            <p:txEl>
                                              <p:pRg st="2" end="2"/>
                                            </p:txEl>
                                          </p:spTgt>
                                        </p:tgtEl>
                                        <p:attrNameLst>
                                          <p:attrName>style.visibility</p:attrName>
                                        </p:attrNameLst>
                                      </p:cBhvr>
                                      <p:to>
                                        <p:strVal val="visible"/>
                                      </p:to>
                                    </p:set>
                                    <p:anim calcmode="lin" valueType="num">
                                      <p:cBhvr additive="base">
                                        <p:cTn id="13" dur="500" fill="hold"/>
                                        <p:tgtEl>
                                          <p:spTgt spid="13824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38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anim calcmode="lin" valueType="num">
                                      <p:cBhvr additive="base">
                                        <p:cTn id="19" dur="500" fill="hold"/>
                                        <p:tgtEl>
                                          <p:spTgt spid="13824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8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38243">
                                            <p:txEl>
                                              <p:pRg st="4" end="4"/>
                                            </p:txEl>
                                          </p:spTgt>
                                        </p:tgtEl>
                                        <p:attrNameLst>
                                          <p:attrName>style.visibility</p:attrName>
                                        </p:attrNameLst>
                                      </p:cBhvr>
                                      <p:to>
                                        <p:strVal val="visible"/>
                                      </p:to>
                                    </p:set>
                                    <p:anim calcmode="lin" valueType="num">
                                      <p:cBhvr additive="base">
                                        <p:cTn id="25" dur="500" fill="hold"/>
                                        <p:tgtEl>
                                          <p:spTgt spid="13824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3824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38243">
                                            <p:txEl>
                                              <p:pRg st="5" end="5"/>
                                            </p:txEl>
                                          </p:spTgt>
                                        </p:tgtEl>
                                        <p:attrNameLst>
                                          <p:attrName>style.visibility</p:attrName>
                                        </p:attrNameLst>
                                      </p:cBhvr>
                                      <p:to>
                                        <p:strVal val="visible"/>
                                      </p:to>
                                    </p:set>
                                    <p:anim calcmode="lin" valueType="num">
                                      <p:cBhvr additive="base">
                                        <p:cTn id="29" dur="500" fill="hold"/>
                                        <p:tgtEl>
                                          <p:spTgt spid="13824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3824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38243">
                                            <p:txEl>
                                              <p:pRg st="6" end="6"/>
                                            </p:txEl>
                                          </p:spTgt>
                                        </p:tgtEl>
                                        <p:attrNameLst>
                                          <p:attrName>style.visibility</p:attrName>
                                        </p:attrNameLst>
                                      </p:cBhvr>
                                      <p:to>
                                        <p:strVal val="visible"/>
                                      </p:to>
                                    </p:set>
                                    <p:anim calcmode="lin" valueType="num">
                                      <p:cBhvr additive="base">
                                        <p:cTn id="33" dur="500" fill="hold"/>
                                        <p:tgtEl>
                                          <p:spTgt spid="13824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38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ChangeArrowheads="1"/>
          </p:cNvSpPr>
          <p:nvPr>
            <p:ph type="title"/>
          </p:nvPr>
        </p:nvSpPr>
        <p:spPr/>
        <p:txBody>
          <a:bodyPr/>
          <a:lstStyle/>
          <a:p>
            <a:r>
              <a:rPr lang="en-US" dirty="0"/>
              <a:t>Berkeley’s Argument for Idealism</a:t>
            </a:r>
            <a:endParaRPr lang="en-US" altLang="en-US" dirty="0" smtClean="0"/>
          </a:p>
        </p:txBody>
      </p:sp>
      <p:sp>
        <p:nvSpPr>
          <p:cNvPr id="138243" name="Rectangle 1027"/>
          <p:cNvSpPr>
            <a:spLocks noGrp="1" noChangeArrowheads="1"/>
          </p:cNvSpPr>
          <p:nvPr>
            <p:ph idx="1"/>
          </p:nvPr>
        </p:nvSpPr>
        <p:spPr/>
        <p:txBody>
          <a:bodyPr/>
          <a:lstStyle/>
          <a:p>
            <a:r>
              <a:rPr lang="en-US" sz="2800" dirty="0" smtClean="0"/>
              <a:t>Berkeley then went on to develop similar arguments for all of Locke’s “primary qualities”</a:t>
            </a:r>
          </a:p>
          <a:p>
            <a:pPr marL="310896" lvl="2" indent="0">
              <a:buNone/>
            </a:pPr>
            <a:r>
              <a:rPr lang="en-US" sz="2000" dirty="0"/>
              <a:t>1.  Size:  The size of our idea (= mental picture) of an object depends on how far away it is</a:t>
            </a:r>
          </a:p>
          <a:p>
            <a:pPr marL="310896" lvl="2" indent="0">
              <a:buNone/>
            </a:pPr>
            <a:r>
              <a:rPr lang="en-US" sz="2000" dirty="0"/>
              <a:t>2.  Shape: The shape of our idea (= mental picture) of an object depends on the angle from which it is seen</a:t>
            </a:r>
          </a:p>
          <a:p>
            <a:pPr marL="310896" lvl="2" indent="0">
              <a:buNone/>
            </a:pPr>
            <a:r>
              <a:rPr lang="en-US" sz="2000" dirty="0"/>
              <a:t>3.  Solidity: Water does not seem solid to us, but it would seem solid if we were as small as an insect</a:t>
            </a:r>
          </a:p>
          <a:p>
            <a:pPr marL="310896" lvl="2" indent="0">
              <a:buNone/>
            </a:pPr>
            <a:r>
              <a:rPr lang="en-US" sz="2000" dirty="0"/>
              <a:t>4.  Motion: Whether or not our idea (= mental picture) of an object is moving depends on whether we are moving</a:t>
            </a:r>
          </a:p>
          <a:p>
            <a:pPr marL="310896" lvl="2" indent="0">
              <a:buNone/>
            </a:pPr>
            <a:endParaRPr lang="en-US" dirty="0" smtClean="0"/>
          </a:p>
          <a:p>
            <a:pPr marL="310896" lvl="2" indent="0">
              <a:buNone/>
            </a:pPr>
            <a:r>
              <a:rPr lang="en-US" dirty="0" smtClean="0"/>
              <a:t>  </a:t>
            </a:r>
          </a:p>
        </p:txBody>
      </p:sp>
    </p:spTree>
    <p:extLst>
      <p:ext uri="{BB962C8B-B14F-4D97-AF65-F5344CB8AC3E}">
        <p14:creationId xmlns:p14="http://schemas.microsoft.com/office/powerpoint/2010/main" val="8616959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p:cTn id="7" dur="500" fill="hold"/>
                                        <p:tgtEl>
                                          <p:spTgt spid="1382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824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824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2" fill="hold" nodeType="clickEffect">
                                  <p:stCondLst>
                                    <p:cond delay="0"/>
                                  </p:stCondLst>
                                  <p:childTnLst>
                                    <p:set>
                                      <p:cBhvr>
                                        <p:cTn id="13" dur="1" fill="hold">
                                          <p:stCondLst>
                                            <p:cond delay="0"/>
                                          </p:stCondLst>
                                        </p:cTn>
                                        <p:tgtEl>
                                          <p:spTgt spid="138243">
                                            <p:txEl>
                                              <p:pRg st="1" end="1"/>
                                            </p:txEl>
                                          </p:spTgt>
                                        </p:tgtEl>
                                        <p:attrNameLst>
                                          <p:attrName>style.visibility</p:attrName>
                                        </p:attrNameLst>
                                      </p:cBhvr>
                                      <p:to>
                                        <p:strVal val="visible"/>
                                      </p:to>
                                    </p:set>
                                    <p:anim calcmode="lin" valueType="num">
                                      <p:cBhvr additive="base">
                                        <p:cTn id="14" dur="500" fill="hold"/>
                                        <p:tgtEl>
                                          <p:spTgt spid="138243">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38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38243">
                                            <p:txEl>
                                              <p:pRg st="2" end="2"/>
                                            </p:txEl>
                                          </p:spTgt>
                                        </p:tgtEl>
                                        <p:attrNameLst>
                                          <p:attrName>style.visibility</p:attrName>
                                        </p:attrNameLst>
                                      </p:cBhvr>
                                      <p:to>
                                        <p:strVal val="visible"/>
                                      </p:to>
                                    </p:set>
                                    <p:anim calcmode="lin" valueType="num">
                                      <p:cBhvr additive="base">
                                        <p:cTn id="20" dur="500" fill="hold"/>
                                        <p:tgtEl>
                                          <p:spTgt spid="13824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38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9" fill="hold" nodeType="clickEffect">
                                  <p:stCondLst>
                                    <p:cond delay="0"/>
                                  </p:stCondLst>
                                  <p:childTnLst>
                                    <p:set>
                                      <p:cBhvr>
                                        <p:cTn id="25" dur="1" fill="hold">
                                          <p:stCondLst>
                                            <p:cond delay="0"/>
                                          </p:stCondLst>
                                        </p:cTn>
                                        <p:tgtEl>
                                          <p:spTgt spid="138243">
                                            <p:txEl>
                                              <p:pRg st="3" end="3"/>
                                            </p:txEl>
                                          </p:spTgt>
                                        </p:tgtEl>
                                        <p:attrNameLst>
                                          <p:attrName>style.visibility</p:attrName>
                                        </p:attrNameLst>
                                      </p:cBhvr>
                                      <p:to>
                                        <p:strVal val="visible"/>
                                      </p:to>
                                    </p:set>
                                    <p:anim calcmode="lin" valueType="num">
                                      <p:cBhvr additive="base">
                                        <p:cTn id="26" dur="500" fill="hold"/>
                                        <p:tgtEl>
                                          <p:spTgt spid="13824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3824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3" fill="hold" nodeType="clickEffect">
                                  <p:stCondLst>
                                    <p:cond delay="0"/>
                                  </p:stCondLst>
                                  <p:childTnLst>
                                    <p:set>
                                      <p:cBhvr>
                                        <p:cTn id="31" dur="1" fill="hold">
                                          <p:stCondLst>
                                            <p:cond delay="0"/>
                                          </p:stCondLst>
                                        </p:cTn>
                                        <p:tgtEl>
                                          <p:spTgt spid="138243">
                                            <p:txEl>
                                              <p:pRg st="4" end="4"/>
                                            </p:txEl>
                                          </p:spTgt>
                                        </p:tgtEl>
                                        <p:attrNameLst>
                                          <p:attrName>style.visibility</p:attrName>
                                        </p:attrNameLst>
                                      </p:cBhvr>
                                      <p:to>
                                        <p:strVal val="visible"/>
                                      </p:to>
                                    </p:set>
                                    <p:anim calcmode="lin" valueType="num">
                                      <p:cBhvr additive="base">
                                        <p:cTn id="32" dur="500" fill="hold"/>
                                        <p:tgtEl>
                                          <p:spTgt spid="138243">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3824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3" fill="hold" nodeType="clickEffect">
                                  <p:stCondLst>
                                    <p:cond delay="0"/>
                                  </p:stCondLst>
                                  <p:childTnLst>
                                    <p:set>
                                      <p:cBhvr>
                                        <p:cTn id="37" dur="1" fill="hold">
                                          <p:stCondLst>
                                            <p:cond delay="0"/>
                                          </p:stCondLst>
                                        </p:cTn>
                                        <p:tgtEl>
                                          <p:spTgt spid="138243">
                                            <p:txEl>
                                              <p:pRg st="6" end="6"/>
                                            </p:txEl>
                                          </p:spTgt>
                                        </p:tgtEl>
                                        <p:attrNameLst>
                                          <p:attrName>style.visibility</p:attrName>
                                        </p:attrNameLst>
                                      </p:cBhvr>
                                      <p:to>
                                        <p:strVal val="visible"/>
                                      </p:to>
                                    </p:set>
                                    <p:anim calcmode="lin" valueType="num">
                                      <p:cBhvr additive="base">
                                        <p:cTn id="38" dur="500" fill="hold"/>
                                        <p:tgtEl>
                                          <p:spTgt spid="138243">
                                            <p:txEl>
                                              <p:pRg st="6" end="6"/>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38243">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26"/>
          <p:cNvSpPr>
            <a:spLocks noGrp="1" noChangeArrowheads="1"/>
          </p:cNvSpPr>
          <p:nvPr>
            <p:ph type="title"/>
          </p:nvPr>
        </p:nvSpPr>
        <p:spPr/>
        <p:txBody>
          <a:bodyPr>
            <a:normAutofit/>
          </a:bodyPr>
          <a:lstStyle/>
          <a:p>
            <a:r>
              <a:rPr lang="en-US" dirty="0" smtClean="0"/>
              <a:t>Berkeley’s </a:t>
            </a:r>
            <a:r>
              <a:rPr lang="en-US" dirty="0"/>
              <a:t>Argument for </a:t>
            </a:r>
            <a:r>
              <a:rPr lang="en-US" dirty="0" smtClean="0"/>
              <a:t>Idealism</a:t>
            </a:r>
            <a:endParaRPr lang="en-US" altLang="en-US" dirty="0" smtClean="0"/>
          </a:p>
        </p:txBody>
      </p:sp>
      <p:sp>
        <p:nvSpPr>
          <p:cNvPr id="138243" name="Rectangle 1027"/>
          <p:cNvSpPr>
            <a:spLocks noGrp="1" noChangeArrowheads="1"/>
          </p:cNvSpPr>
          <p:nvPr>
            <p:ph idx="1"/>
          </p:nvPr>
        </p:nvSpPr>
        <p:spPr/>
        <p:txBody>
          <a:bodyPr>
            <a:noAutofit/>
          </a:bodyPr>
          <a:lstStyle/>
          <a:p>
            <a:pPr marL="128016" lvl="1" indent="0">
              <a:buNone/>
            </a:pPr>
            <a:r>
              <a:rPr lang="en-US" sz="2400" dirty="0" smtClean="0"/>
              <a:t>Berkeley </a:t>
            </a:r>
            <a:r>
              <a:rPr lang="en-US" sz="2400" dirty="0"/>
              <a:t>concluded that if material objects exist, then we can know nothing about them, since none of their properties resemble any of the properties of our ideas</a:t>
            </a:r>
          </a:p>
          <a:p>
            <a:pPr marL="310896" lvl="2" indent="0">
              <a:buNone/>
            </a:pPr>
            <a:r>
              <a:rPr lang="en-US" sz="1800" dirty="0"/>
              <a:t>1.  So if material objects exist, they have no shape or size, they have no color, they are neither hot not cold, they are neither moving nor stationary</a:t>
            </a:r>
          </a:p>
          <a:p>
            <a:pPr marL="310896" lvl="2" indent="0">
              <a:buNone/>
            </a:pPr>
            <a:r>
              <a:rPr lang="en-US" sz="1800" dirty="0"/>
              <a:t>2.  They are totally beyond our imagination.  They are “unknown and inconceivable somethings”.  </a:t>
            </a:r>
          </a:p>
          <a:p>
            <a:pPr marL="173736" lvl="1" indent="-45720">
              <a:buNone/>
            </a:pPr>
            <a:endParaRPr lang="en-US" sz="2400" dirty="0"/>
          </a:p>
          <a:p>
            <a:pPr marL="173736" lvl="1" indent="-45720">
              <a:buNone/>
            </a:pPr>
            <a:r>
              <a:rPr lang="en-US" sz="2400" dirty="0" smtClean="0"/>
              <a:t>If </a:t>
            </a:r>
            <a:r>
              <a:rPr lang="en-US" sz="2400" dirty="0"/>
              <a:t>we can’t know anything about them, Berkeley asked, why should we believe they exist at all?</a:t>
            </a:r>
          </a:p>
          <a:p>
            <a:pPr marL="173736" lvl="1" indent="-45720">
              <a:buNone/>
            </a:pPr>
            <a:endParaRPr lang="en-US" sz="2400" dirty="0"/>
          </a:p>
          <a:p>
            <a:pPr marL="173736" lvl="1" indent="-45720">
              <a:buNone/>
            </a:pPr>
            <a:r>
              <a:rPr lang="en-US" sz="2400" dirty="0" smtClean="0"/>
              <a:t>Berkeley’s </a:t>
            </a:r>
            <a:r>
              <a:rPr lang="en-US" sz="2400" dirty="0"/>
              <a:t>answer was that we shouldn’t!  </a:t>
            </a:r>
          </a:p>
        </p:txBody>
      </p:sp>
    </p:spTree>
    <p:extLst>
      <p:ext uri="{BB962C8B-B14F-4D97-AF65-F5344CB8AC3E}">
        <p14:creationId xmlns:p14="http://schemas.microsoft.com/office/powerpoint/2010/main" val="15468341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38243">
                                            <p:txEl>
                                              <p:pRg st="6" end="6"/>
                                            </p:txEl>
                                          </p:spTgt>
                                        </p:tgtEl>
                                        <p:attrNameLst>
                                          <p:attrName>style.visibility</p:attrName>
                                        </p:attrNameLst>
                                      </p:cBhvr>
                                      <p:to>
                                        <p:strVal val="visible"/>
                                      </p:to>
                                    </p:set>
                                    <p:anim calcmode="lin" valueType="num">
                                      <p:cBhvr>
                                        <p:cTn id="7" dur="500" fill="hold"/>
                                        <p:tgtEl>
                                          <p:spTgt spid="138243">
                                            <p:txEl>
                                              <p:pRg st="6" end="6"/>
                                            </p:txEl>
                                          </p:spTgt>
                                        </p:tgtEl>
                                        <p:attrNameLst>
                                          <p:attrName>ppt_w</p:attrName>
                                        </p:attrNameLst>
                                      </p:cBhvr>
                                      <p:tavLst>
                                        <p:tav tm="0">
                                          <p:val>
                                            <p:fltVal val="0"/>
                                          </p:val>
                                        </p:tav>
                                        <p:tav tm="100000">
                                          <p:val>
                                            <p:strVal val="#ppt_w"/>
                                          </p:val>
                                        </p:tav>
                                      </p:tavLst>
                                    </p:anim>
                                    <p:anim calcmode="lin" valueType="num">
                                      <p:cBhvr>
                                        <p:cTn id="8" dur="500" fill="hold"/>
                                        <p:tgtEl>
                                          <p:spTgt spid="138243">
                                            <p:txEl>
                                              <p:pRg st="6" end="6"/>
                                            </p:txEl>
                                          </p:spTgt>
                                        </p:tgtEl>
                                        <p:attrNameLst>
                                          <p:attrName>ppt_h</p:attrName>
                                        </p:attrNameLst>
                                      </p:cBhvr>
                                      <p:tavLst>
                                        <p:tav tm="0">
                                          <p:val>
                                            <p:fltVal val="0"/>
                                          </p:val>
                                        </p:tav>
                                        <p:tav tm="100000">
                                          <p:val>
                                            <p:strVal val="#ppt_h"/>
                                          </p:val>
                                        </p:tav>
                                      </p:tavLst>
                                    </p:anim>
                                    <p:animEffect transition="in" filter="fade">
                                      <p:cBhvr>
                                        <p:cTn id="9" dur="500"/>
                                        <p:tgtEl>
                                          <p:spTgt spid="138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1746</TotalTime>
  <Words>1444</Words>
  <Application>Microsoft Office PowerPoint</Application>
  <PresentationFormat>Widescreen</PresentationFormat>
  <Paragraphs>127</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Times New Roman</vt:lpstr>
      <vt:lpstr>Tw Cen MT</vt:lpstr>
      <vt:lpstr>Tw Cen MT Condensed</vt:lpstr>
      <vt:lpstr>Wingdings 3</vt:lpstr>
      <vt:lpstr>Integral</vt:lpstr>
      <vt:lpstr>Our Knowledge of the External World</vt:lpstr>
      <vt:lpstr>Review</vt:lpstr>
      <vt:lpstr>Two Camps </vt:lpstr>
      <vt:lpstr>Descartes vs. Locke</vt:lpstr>
      <vt:lpstr>George Berkeley (1685 – 1753)</vt:lpstr>
      <vt:lpstr>Berkeley’s Idealism</vt:lpstr>
      <vt:lpstr>Berkeley’s Argument for Idealism</vt:lpstr>
      <vt:lpstr>Berkeley’s Argument for Idealism</vt:lpstr>
      <vt:lpstr>Berkeley’s Argument for Idealism</vt:lpstr>
      <vt:lpstr>Berkeley’s Account of What Exists</vt:lpstr>
      <vt:lpstr>Two Problems for Berkeley’s Idealism, 1</vt:lpstr>
      <vt:lpstr>Two Problems for Berkeley’s Idealism, 2</vt:lpstr>
      <vt:lpstr>Bertrand Russell (1872 – 1970)</vt:lpstr>
      <vt:lpstr>Appearance and Reality</vt:lpstr>
      <vt:lpstr>Optical Illusions</vt:lpstr>
      <vt:lpstr>Illusions</vt:lpstr>
      <vt:lpstr>Illusions</vt:lpstr>
      <vt:lpstr>Appearance and Reality</vt:lpstr>
      <vt:lpstr>Problem of Perception and Our knowledge of the External World </vt:lpstr>
      <vt:lpstr>PowerPoint Presentation</vt:lpstr>
    </vt:vector>
  </TitlesOfParts>
  <Company>University of Regina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Rationalism vs. Empiricism II</dc:title>
  <dc:creator>Dustin Olson</dc:creator>
  <cp:lastModifiedBy>Dustin Olson</cp:lastModifiedBy>
  <cp:revision>47</cp:revision>
  <dcterms:created xsi:type="dcterms:W3CDTF">2017-01-25T21:00:07Z</dcterms:created>
  <dcterms:modified xsi:type="dcterms:W3CDTF">2019-09-24T20:15:34Z</dcterms:modified>
</cp:coreProperties>
</file>