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70" r:id="rId14"/>
    <p:sldId id="273" r:id="rId15"/>
    <p:sldId id="274" r:id="rId16"/>
    <p:sldId id="275" r:id="rId17"/>
    <p:sldId id="267" r:id="rId18"/>
    <p:sldId id="276" r:id="rId19"/>
    <p:sldId id="294" r:id="rId20"/>
    <p:sldId id="284" r:id="rId21"/>
    <p:sldId id="295" r:id="rId22"/>
    <p:sldId id="29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396" autoAdjust="0"/>
    <p:restoredTop sz="94660"/>
  </p:normalViewPr>
  <p:slideViewPr>
    <p:cSldViewPr snapToGrid="0">
      <p:cViewPr varScale="1">
        <p:scale>
          <a:sx n="93" d="100"/>
          <a:sy n="93" d="100"/>
        </p:scale>
        <p:origin x="96" y="5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AB5ADF-A578-4E29-9537-8A33E0E3D005}" type="datetimeFigureOut">
              <a:rPr lang="en-CA" smtClean="0"/>
              <a:t>2019-09-26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9708A1-7A1C-4181-925B-4CDEB5133923}" type="slidenum">
              <a:rPr lang="en-CA" smtClean="0"/>
              <a:t>‹#›</a:t>
            </a:fld>
            <a:endParaRPr lang="en-CA"/>
          </a:p>
        </p:txBody>
      </p:sp>
    </p:spTree>
    <p:extLst>
      <p:ext uri="{BB962C8B-B14F-4D97-AF65-F5344CB8AC3E}">
        <p14:creationId xmlns:p14="http://schemas.microsoft.com/office/powerpoint/2010/main" val="3004970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82CCD0D-5F41-4185-9306-61F448B01F3F}" type="slidenum">
              <a:rPr lang="en-US" altLang="en-US">
                <a:latin typeface="Tahoma" panose="020B0604030504040204" pitchFamily="34" charset="0"/>
              </a:rPr>
              <a:pPr>
                <a:spcBef>
                  <a:spcPct val="0"/>
                </a:spcBef>
              </a:pPr>
              <a:t>13</a:t>
            </a:fld>
            <a:endParaRPr lang="en-US" altLang="en-US">
              <a:latin typeface="Tahoma" panose="020B0604030504040204" pitchFamily="34"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026992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E34D8D1-CA54-474D-8F23-0161B5E37D2A}" type="slidenum">
              <a:rPr lang="en-US" altLang="en-US">
                <a:latin typeface="Tahoma" panose="020B0604030504040204" pitchFamily="34" charset="0"/>
              </a:rPr>
              <a:pPr>
                <a:spcBef>
                  <a:spcPct val="0"/>
                </a:spcBef>
              </a:pPr>
              <a:t>14</a:t>
            </a:fld>
            <a:endParaRPr lang="en-US" altLang="en-US">
              <a:latin typeface="Tahoma" panose="020B0604030504040204" pitchFamily="34" charset="0"/>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334107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DCBC219-B29F-4BF8-8FF0-B1580985D901}" type="slidenum">
              <a:rPr lang="en-US" altLang="en-US">
                <a:latin typeface="Tahoma" panose="020B0604030504040204" pitchFamily="34" charset="0"/>
              </a:rPr>
              <a:pPr>
                <a:spcBef>
                  <a:spcPct val="0"/>
                </a:spcBef>
              </a:pPr>
              <a:t>15</a:t>
            </a:fld>
            <a:endParaRPr lang="en-US" altLang="en-US">
              <a:latin typeface="Tahoma" panose="020B0604030504040204" pitchFamily="34" charset="0"/>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489622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9DA1711-A4DF-4918-B2FF-9E1B92272B01}" type="slidenum">
              <a:rPr lang="en-US" altLang="en-US">
                <a:latin typeface="Tahoma" panose="020B0604030504040204" pitchFamily="34" charset="0"/>
              </a:rPr>
              <a:pPr>
                <a:spcBef>
                  <a:spcPct val="0"/>
                </a:spcBef>
              </a:pPr>
              <a:t>20</a:t>
            </a:fld>
            <a:endParaRPr lang="en-US" altLang="en-US">
              <a:latin typeface="Tahoma" panose="020B0604030504040204" pitchFamily="34" charset="0"/>
            </a:endParaRPr>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726110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9/26/2019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9/26/2019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9/26/2019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9/26/2019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9/26/2019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9/26/2019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9/26/2019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9/26/2019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9/26/2019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9/26/2019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9/26/2019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9/26/2019</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problem of Induction</a:t>
            </a:r>
            <a:endParaRPr lang="en-CA" dirty="0"/>
          </a:p>
        </p:txBody>
      </p:sp>
      <p:sp>
        <p:nvSpPr>
          <p:cNvPr id="3" name="Subtitle 2"/>
          <p:cNvSpPr>
            <a:spLocks noGrp="1"/>
          </p:cNvSpPr>
          <p:nvPr>
            <p:ph type="subTitle" idx="1"/>
          </p:nvPr>
        </p:nvSpPr>
        <p:spPr/>
        <p:txBody>
          <a:bodyPr/>
          <a:lstStyle/>
          <a:p>
            <a:r>
              <a:rPr lang="en-US" dirty="0"/>
              <a:t>Introduction to Philosophy</a:t>
            </a:r>
          </a:p>
          <a:p>
            <a:r>
              <a:rPr lang="en-US" dirty="0"/>
              <a:t>Philosophy 100</a:t>
            </a:r>
          </a:p>
          <a:p>
            <a:r>
              <a:rPr lang="en-US" smtClean="0"/>
              <a:t>Class </a:t>
            </a:r>
            <a:r>
              <a:rPr lang="en-US" smtClean="0"/>
              <a:t>7</a:t>
            </a:r>
            <a:endParaRPr lang="en-CA" dirty="0"/>
          </a:p>
        </p:txBody>
      </p:sp>
    </p:spTree>
    <p:extLst>
      <p:ext uri="{BB962C8B-B14F-4D97-AF65-F5344CB8AC3E}">
        <p14:creationId xmlns:p14="http://schemas.microsoft.com/office/powerpoint/2010/main" val="33883392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The Relation of Cause and Effect</a:t>
            </a:r>
            <a:endParaRPr lang="en-US" sz="4400" dirty="0"/>
          </a:p>
        </p:txBody>
      </p:sp>
      <p:sp>
        <p:nvSpPr>
          <p:cNvPr id="3" name="Content Placeholder 2"/>
          <p:cNvSpPr>
            <a:spLocks noGrp="1"/>
          </p:cNvSpPr>
          <p:nvPr>
            <p:ph idx="1"/>
          </p:nvPr>
        </p:nvSpPr>
        <p:spPr/>
        <p:txBody>
          <a:bodyPr>
            <a:normAutofit/>
          </a:bodyPr>
          <a:lstStyle/>
          <a:p>
            <a:r>
              <a:rPr lang="en-US" sz="2800" dirty="0" smtClean="0"/>
              <a:t>All we experience concerning matters of fact are individual events.</a:t>
            </a:r>
          </a:p>
          <a:p>
            <a:endParaRPr lang="en-US" sz="3200" dirty="0" smtClean="0"/>
          </a:p>
          <a:p>
            <a:pPr algn="ctr"/>
            <a:r>
              <a:rPr lang="en-US" sz="3200" dirty="0" smtClean="0">
                <a:solidFill>
                  <a:schemeClr val="accent1"/>
                </a:solidFill>
                <a:effectLst>
                  <a:outerShdw blurRad="38100" dist="38100" dir="2700000" algn="tl">
                    <a:srgbClr val="000000">
                      <a:alpha val="43137"/>
                    </a:srgbClr>
                  </a:outerShdw>
                </a:effectLst>
              </a:rPr>
              <a:t>We do not see a </a:t>
            </a:r>
            <a:r>
              <a:rPr lang="en-US" sz="3200" i="1" dirty="0" smtClean="0">
                <a:solidFill>
                  <a:schemeClr val="accent1"/>
                </a:solidFill>
                <a:effectLst>
                  <a:outerShdw blurRad="38100" dist="38100" dir="2700000" algn="tl">
                    <a:srgbClr val="000000">
                      <a:alpha val="43137"/>
                    </a:srgbClr>
                  </a:outerShdw>
                </a:effectLst>
              </a:rPr>
              <a:t>causal </a:t>
            </a:r>
            <a:r>
              <a:rPr lang="en-US" sz="3200" dirty="0" smtClean="0">
                <a:solidFill>
                  <a:schemeClr val="accent1"/>
                </a:solidFill>
                <a:effectLst>
                  <a:outerShdw blurRad="38100" dist="38100" dir="2700000" algn="tl">
                    <a:srgbClr val="000000">
                      <a:alpha val="43137"/>
                    </a:srgbClr>
                  </a:outerShdw>
                </a:effectLst>
              </a:rPr>
              <a:t>connection between events; that is simply the work of our mind and our habits.</a:t>
            </a:r>
          </a:p>
          <a:p>
            <a:endParaRPr lang="en-US" sz="2800" dirty="0" smtClean="0"/>
          </a:p>
          <a:p>
            <a:r>
              <a:rPr lang="en-US" sz="2800" dirty="0" smtClean="0"/>
              <a:t>So there is a difference between what we associate in memory and what we can justifiably predict about the future</a:t>
            </a:r>
            <a:endParaRPr lang="en-US" sz="2800" dirty="0"/>
          </a:p>
        </p:txBody>
      </p:sp>
    </p:spTree>
    <p:extLst>
      <p:ext uri="{BB962C8B-B14F-4D97-AF65-F5344CB8AC3E}">
        <p14:creationId xmlns:p14="http://schemas.microsoft.com/office/powerpoint/2010/main" val="3868362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2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8" dur="2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9" dur="2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Problem of Induction</a:t>
            </a:r>
            <a:endParaRPr lang="en-US" dirty="0"/>
          </a:p>
        </p:txBody>
      </p:sp>
      <p:sp>
        <p:nvSpPr>
          <p:cNvPr id="3" name="Content Placeholder 2"/>
          <p:cNvSpPr>
            <a:spLocks noGrp="1"/>
          </p:cNvSpPr>
          <p:nvPr>
            <p:ph idx="1"/>
          </p:nvPr>
        </p:nvSpPr>
        <p:spPr>
          <a:xfrm>
            <a:off x="1024128" y="2133600"/>
            <a:ext cx="9720072" cy="4023360"/>
          </a:xfrm>
        </p:spPr>
        <p:txBody>
          <a:bodyPr>
            <a:normAutofit/>
          </a:bodyPr>
          <a:lstStyle/>
          <a:p>
            <a:r>
              <a:rPr lang="en-US" sz="2400" dirty="0" smtClean="0"/>
              <a:t>If we ask, “Why think the past will resemble the future?” we cannot appeal to inferences based on our memories about the past. </a:t>
            </a:r>
          </a:p>
          <a:p>
            <a:r>
              <a:rPr lang="en-US" sz="2400" dirty="0" smtClean="0"/>
              <a:t>Why: Because such inferences beg the question by assuming that the future will resemble the past, which is exactly what’s at issue! </a:t>
            </a:r>
            <a:endParaRPr lang="en-US" sz="2400" dirty="0"/>
          </a:p>
        </p:txBody>
      </p:sp>
      <p:pic>
        <p:nvPicPr>
          <p:cNvPr id="4" name="Picture 3" descr="stats.png"/>
          <p:cNvPicPr>
            <a:picLocks noChangeAspect="1"/>
          </p:cNvPicPr>
          <p:nvPr/>
        </p:nvPicPr>
        <p:blipFill>
          <a:blip r:embed="rId2" cstate="print"/>
          <a:stretch>
            <a:fillRect/>
          </a:stretch>
        </p:blipFill>
        <p:spPr>
          <a:xfrm>
            <a:off x="2250659" y="3949705"/>
            <a:ext cx="7267009" cy="2376145"/>
          </a:xfrm>
          <a:prstGeom prst="rect">
            <a:avLst/>
          </a:prstGeom>
        </p:spPr>
      </p:pic>
    </p:spTree>
    <p:extLst>
      <p:ext uri="{BB962C8B-B14F-4D97-AF65-F5344CB8AC3E}">
        <p14:creationId xmlns:p14="http://schemas.microsoft.com/office/powerpoint/2010/main" val="3054210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Deduction versus Induction</a:t>
            </a:r>
            <a:endParaRPr lang="en-CA" dirty="0"/>
          </a:p>
        </p:txBody>
      </p:sp>
      <p:sp>
        <p:nvSpPr>
          <p:cNvPr id="5" name="Text Placeholder 4"/>
          <p:cNvSpPr>
            <a:spLocks noGrp="1"/>
          </p:cNvSpPr>
          <p:nvPr>
            <p:ph type="body" idx="1"/>
          </p:nvPr>
        </p:nvSpPr>
        <p:spPr/>
        <p:txBody>
          <a:bodyPr/>
          <a:lstStyle/>
          <a:p>
            <a:r>
              <a:rPr lang="en-CA" dirty="0" smtClean="0"/>
              <a:t>Deduction</a:t>
            </a:r>
            <a:endParaRPr lang="en-CA" dirty="0"/>
          </a:p>
        </p:txBody>
      </p:sp>
      <p:sp>
        <p:nvSpPr>
          <p:cNvPr id="6" name="Content Placeholder 5"/>
          <p:cNvSpPr>
            <a:spLocks noGrp="1"/>
          </p:cNvSpPr>
          <p:nvPr>
            <p:ph sz="half" idx="2"/>
          </p:nvPr>
        </p:nvSpPr>
        <p:spPr/>
        <p:txBody>
          <a:bodyPr/>
          <a:lstStyle/>
          <a:p>
            <a:pPr marL="457200" indent="-457200">
              <a:buFont typeface="+mj-lt"/>
              <a:buAutoNum type="arabicPeriod"/>
            </a:pPr>
            <a:r>
              <a:rPr lang="en-CA" dirty="0" smtClean="0"/>
              <a:t>The Raptors and the Bucks are playing in the conference finals. </a:t>
            </a:r>
          </a:p>
          <a:p>
            <a:pPr marL="457200" indent="-457200">
              <a:buFont typeface="+mj-lt"/>
              <a:buAutoNum type="arabicPeriod"/>
            </a:pPr>
            <a:r>
              <a:rPr lang="en-CA" dirty="0" smtClean="0"/>
              <a:t>The conference finals cannot end in a tie. </a:t>
            </a:r>
          </a:p>
          <a:p>
            <a:pPr marL="457200" indent="-457200">
              <a:buFont typeface="+mj-lt"/>
              <a:buAutoNum type="arabicPeriod"/>
            </a:pPr>
            <a:r>
              <a:rPr lang="en-CA" dirty="0" smtClean="0"/>
              <a:t>Therefore, either the Raptors or the Bucks will win the conference finals. </a:t>
            </a:r>
            <a:endParaRPr lang="en-CA" dirty="0"/>
          </a:p>
        </p:txBody>
      </p:sp>
      <p:sp>
        <p:nvSpPr>
          <p:cNvPr id="7" name="Text Placeholder 6"/>
          <p:cNvSpPr>
            <a:spLocks noGrp="1"/>
          </p:cNvSpPr>
          <p:nvPr>
            <p:ph type="body" sz="quarter" idx="3"/>
          </p:nvPr>
        </p:nvSpPr>
        <p:spPr/>
        <p:txBody>
          <a:bodyPr/>
          <a:lstStyle/>
          <a:p>
            <a:r>
              <a:rPr lang="en-CA" dirty="0" smtClean="0"/>
              <a:t>Induction</a:t>
            </a:r>
            <a:endParaRPr lang="en-CA" dirty="0"/>
          </a:p>
        </p:txBody>
      </p:sp>
      <p:sp>
        <p:nvSpPr>
          <p:cNvPr id="8" name="Content Placeholder 7"/>
          <p:cNvSpPr>
            <a:spLocks noGrp="1"/>
          </p:cNvSpPr>
          <p:nvPr>
            <p:ph sz="quarter" idx="4"/>
          </p:nvPr>
        </p:nvSpPr>
        <p:spPr/>
        <p:txBody>
          <a:bodyPr/>
          <a:lstStyle/>
          <a:p>
            <a:pPr marL="457200" indent="-457200">
              <a:buFont typeface="+mj-lt"/>
              <a:buAutoNum type="arabicPeriod"/>
            </a:pPr>
            <a:r>
              <a:rPr lang="en-CA" dirty="0"/>
              <a:t>The </a:t>
            </a:r>
            <a:r>
              <a:rPr lang="en-CA" dirty="0" smtClean="0"/>
              <a:t>Raptors and </a:t>
            </a:r>
            <a:r>
              <a:rPr lang="en-CA" dirty="0"/>
              <a:t>the </a:t>
            </a:r>
            <a:r>
              <a:rPr lang="en-CA" dirty="0" smtClean="0"/>
              <a:t>Bucks </a:t>
            </a:r>
            <a:r>
              <a:rPr lang="en-CA" dirty="0"/>
              <a:t>are playing in the </a:t>
            </a:r>
            <a:r>
              <a:rPr lang="en-CA" dirty="0" smtClean="0"/>
              <a:t>conference finals. </a:t>
            </a:r>
          </a:p>
          <a:p>
            <a:pPr marL="457200" indent="-457200">
              <a:buFont typeface="+mj-lt"/>
              <a:buAutoNum type="arabicPeriod"/>
            </a:pPr>
            <a:r>
              <a:rPr lang="en-CA" dirty="0" smtClean="0"/>
              <a:t>In their histories, the Raptors win 50% of their playoff games, whereas the Bucks only win 33% of theirs. </a:t>
            </a:r>
          </a:p>
          <a:p>
            <a:pPr marL="457200" indent="-457200">
              <a:buFont typeface="+mj-lt"/>
              <a:buAutoNum type="arabicPeriod"/>
            </a:pPr>
            <a:r>
              <a:rPr lang="en-CA" dirty="0" smtClean="0"/>
              <a:t>Therefore, the Raptors will win the conference finals. </a:t>
            </a:r>
            <a:endParaRPr lang="en-CA" dirty="0"/>
          </a:p>
          <a:p>
            <a:endParaRPr lang="en-CA" dirty="0"/>
          </a:p>
        </p:txBody>
      </p:sp>
    </p:spTree>
    <p:extLst>
      <p:ext uri="{BB962C8B-B14F-4D97-AF65-F5344CB8AC3E}">
        <p14:creationId xmlns:p14="http://schemas.microsoft.com/office/powerpoint/2010/main" val="36881675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026"/>
          <p:cNvSpPr>
            <a:spLocks noGrp="1" noChangeArrowheads="1"/>
          </p:cNvSpPr>
          <p:nvPr>
            <p:ph type="title"/>
          </p:nvPr>
        </p:nvSpPr>
        <p:spPr/>
        <p:txBody>
          <a:bodyPr/>
          <a:lstStyle/>
          <a:p>
            <a:r>
              <a:rPr lang="en-US" altLang="en-US" dirty="0"/>
              <a:t>Inductive </a:t>
            </a:r>
            <a:r>
              <a:rPr lang="en-US" altLang="en-US" dirty="0" smtClean="0"/>
              <a:t>Arguments</a:t>
            </a:r>
          </a:p>
        </p:txBody>
      </p:sp>
      <p:sp>
        <p:nvSpPr>
          <p:cNvPr id="163843" name="Rectangle 1027"/>
          <p:cNvSpPr>
            <a:spLocks noGrp="1" noChangeArrowheads="1"/>
          </p:cNvSpPr>
          <p:nvPr>
            <p:ph sz="half" idx="1"/>
          </p:nvPr>
        </p:nvSpPr>
        <p:spPr>
          <a:xfrm>
            <a:off x="800100" y="1993900"/>
            <a:ext cx="5738019" cy="4328160"/>
          </a:xfrm>
        </p:spPr>
        <p:txBody>
          <a:bodyPr>
            <a:normAutofit lnSpcReduction="10000"/>
          </a:bodyPr>
          <a:lstStyle/>
          <a:p>
            <a:pPr marL="128016" lvl="1" indent="0">
              <a:buNone/>
            </a:pPr>
            <a:r>
              <a:rPr lang="en-US" altLang="en-US" sz="2400" dirty="0" smtClean="0"/>
              <a:t>You believe that this building is not going to collapse soon; if you didn’t believe this you certainly would not sit calmly in your seat listening to a boring lecture</a:t>
            </a:r>
          </a:p>
          <a:p>
            <a:pPr lvl="1"/>
            <a:r>
              <a:rPr lang="en-US" altLang="en-US" sz="2400" dirty="0" smtClean="0"/>
              <a:t>Why </a:t>
            </a:r>
            <a:r>
              <a:rPr lang="en-US" altLang="en-US" sz="2400" dirty="0"/>
              <a:t>do you believe that this building is not going to collapse?</a:t>
            </a:r>
          </a:p>
          <a:p>
            <a:pPr lvl="1"/>
            <a:r>
              <a:rPr lang="en-US" altLang="en-US" sz="2400" dirty="0" smtClean="0"/>
              <a:t>You </a:t>
            </a:r>
            <a:r>
              <a:rPr lang="en-US" altLang="en-US" sz="2400" dirty="0"/>
              <a:t>are probably relying on an inductive argument</a:t>
            </a:r>
            <a:r>
              <a:rPr lang="en-US" altLang="en-US" sz="2400" dirty="0" smtClean="0"/>
              <a:t>:</a:t>
            </a:r>
          </a:p>
          <a:p>
            <a:pPr marL="653796" lvl="2" indent="-342900">
              <a:buFont typeface="+mj-lt"/>
              <a:buAutoNum type="arabicPeriod"/>
            </a:pPr>
            <a:r>
              <a:rPr lang="en-US" altLang="en-US" sz="2400" dirty="0" smtClean="0"/>
              <a:t>In </a:t>
            </a:r>
            <a:r>
              <a:rPr lang="en-US" altLang="en-US" sz="2400" dirty="0"/>
              <a:t>the past, University buildings have not collapsed </a:t>
            </a:r>
            <a:r>
              <a:rPr lang="en-US" altLang="en-US" sz="2400" dirty="0" smtClean="0"/>
              <a:t>unexpectedly.</a:t>
            </a:r>
            <a:endParaRPr lang="en-US" altLang="en-US" sz="2400" dirty="0"/>
          </a:p>
          <a:p>
            <a:pPr marL="653796" lvl="2" indent="-342900">
              <a:buFont typeface="+mj-lt"/>
              <a:buAutoNum type="arabicPeriod"/>
            </a:pPr>
            <a:r>
              <a:rPr lang="en-US" altLang="en-US" sz="2400" dirty="0" smtClean="0"/>
              <a:t>In </a:t>
            </a:r>
            <a:r>
              <a:rPr lang="en-US" altLang="en-US" sz="2400" dirty="0"/>
              <a:t>the future, University buildings will not collapse </a:t>
            </a:r>
            <a:r>
              <a:rPr lang="en-US" altLang="en-US" sz="2400" dirty="0" smtClean="0"/>
              <a:t>unexpectedly.</a:t>
            </a:r>
            <a:endParaRPr lang="en-US" altLang="en-US" dirty="0"/>
          </a:p>
          <a:p>
            <a:pPr lvl="2"/>
            <a:endParaRPr lang="en-US" altLang="en-US" dirty="0" smtClean="0"/>
          </a:p>
        </p:txBody>
      </p:sp>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997699" y="1993900"/>
            <a:ext cx="4712621" cy="3541268"/>
          </a:xfrm>
        </p:spPr>
      </p:pic>
    </p:spTree>
    <p:extLst>
      <p:ext uri="{BB962C8B-B14F-4D97-AF65-F5344CB8AC3E}">
        <p14:creationId xmlns:p14="http://schemas.microsoft.com/office/powerpoint/2010/main" val="26009183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4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4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26"/>
          <p:cNvSpPr>
            <a:spLocks noGrp="1" noChangeArrowheads="1"/>
          </p:cNvSpPr>
          <p:nvPr>
            <p:ph type="title"/>
          </p:nvPr>
        </p:nvSpPr>
        <p:spPr/>
        <p:txBody>
          <a:bodyPr/>
          <a:lstStyle/>
          <a:p>
            <a:r>
              <a:rPr lang="en-US" altLang="en-US" dirty="0" smtClean="0"/>
              <a:t>The Principle of Uniformity</a:t>
            </a:r>
          </a:p>
        </p:txBody>
      </p:sp>
      <p:sp>
        <p:nvSpPr>
          <p:cNvPr id="163843" name="Rectangle 1027"/>
          <p:cNvSpPr>
            <a:spLocks noGrp="1" noChangeArrowheads="1"/>
          </p:cNvSpPr>
          <p:nvPr>
            <p:ph sz="half" idx="1"/>
          </p:nvPr>
        </p:nvSpPr>
        <p:spPr>
          <a:xfrm>
            <a:off x="1024126" y="2286000"/>
            <a:ext cx="5567173" cy="4023360"/>
          </a:xfrm>
        </p:spPr>
        <p:txBody>
          <a:bodyPr>
            <a:normAutofit/>
          </a:bodyPr>
          <a:lstStyle/>
          <a:p>
            <a:pPr lvl="1"/>
            <a:r>
              <a:rPr lang="en-US" altLang="en-US" sz="2400" dirty="0"/>
              <a:t>In science and in everyday life we seem to rely on the conclusions of inductive arguments all the time</a:t>
            </a:r>
          </a:p>
          <a:p>
            <a:pPr lvl="1"/>
            <a:r>
              <a:rPr lang="en-US" sz="2400" dirty="0" smtClean="0"/>
              <a:t>Hume argues that whenever we use an inductive argument we are tacitly relying on something referred to as the principle of the uniformity of nature:</a:t>
            </a:r>
            <a:endParaRPr lang="en-US" dirty="0" smtClean="0"/>
          </a:p>
          <a:p>
            <a:pPr algn="ctr"/>
            <a:r>
              <a:rPr lang="en-US" sz="3200" dirty="0" smtClean="0">
                <a:solidFill>
                  <a:schemeClr val="accent1">
                    <a:lumMod val="75000"/>
                  </a:schemeClr>
                </a:solidFill>
              </a:rPr>
              <a:t>Objects observed in the future will typically conform to patterns observed in the past </a:t>
            </a:r>
            <a:endParaRPr lang="en-US" sz="3200" dirty="0">
              <a:solidFill>
                <a:schemeClr val="accent1">
                  <a:lumMod val="75000"/>
                </a:schemeClr>
              </a:solidFill>
            </a:endParaRPr>
          </a:p>
        </p:txBody>
      </p:sp>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090833" y="2286000"/>
            <a:ext cx="4572000" cy="3429000"/>
          </a:xfrm>
        </p:spPr>
      </p:pic>
    </p:spTree>
    <p:extLst>
      <p:ext uri="{BB962C8B-B14F-4D97-AF65-F5344CB8AC3E}">
        <p14:creationId xmlns:p14="http://schemas.microsoft.com/office/powerpoint/2010/main" val="7382668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3843">
                                            <p:txEl>
                                              <p:pRg st="1" end="1"/>
                                            </p:txEl>
                                          </p:spTgt>
                                        </p:tgtEl>
                                        <p:attrNameLst>
                                          <p:attrName>style.visibility</p:attrName>
                                        </p:attrNameLst>
                                      </p:cBhvr>
                                      <p:to>
                                        <p:strVal val="visible"/>
                                      </p:to>
                                    </p:set>
                                    <p:anim calcmode="lin" valueType="num">
                                      <p:cBhvr additive="base">
                                        <p:cTn id="7" dur="500" fill="hold"/>
                                        <p:tgtEl>
                                          <p:spTgt spid="16384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3843">
                                            <p:txEl>
                                              <p:pRg st="0" end="0"/>
                                            </p:txEl>
                                          </p:spTgt>
                                        </p:tgtEl>
                                        <p:attrNameLst>
                                          <p:attrName>style.visibility</p:attrName>
                                        </p:attrNameLst>
                                      </p:cBhvr>
                                      <p:to>
                                        <p:strVal val="visible"/>
                                      </p:to>
                                    </p:set>
                                    <p:anim calcmode="lin" valueType="num">
                                      <p:cBhvr additive="base">
                                        <p:cTn id="13" dur="500" fill="hold"/>
                                        <p:tgtEl>
                                          <p:spTgt spid="163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3843">
                                            <p:txEl>
                                              <p:pRg st="0" end="0"/>
                                            </p:txEl>
                                          </p:spTgt>
                                        </p:tgtEl>
                                        <p:attrNameLst>
                                          <p:attrName>ppt_y</p:attrName>
                                        </p:attrNameLst>
                                      </p:cBhvr>
                                      <p:tavLst>
                                        <p:tav tm="0">
                                          <p:val>
                                            <p:strVal val="1+#ppt_h/2"/>
                                          </p:val>
                                        </p:tav>
                                        <p:tav tm="100000">
                                          <p:val>
                                            <p:strVal val="#ppt_y"/>
                                          </p:val>
                                        </p:tav>
                                      </p:tavLst>
                                    </p:anim>
                                  </p:childTnLst>
                                </p:cTn>
                              </p:par>
                            </p:childTnLst>
                          </p:cTn>
                        </p:par>
                        <p:par>
                          <p:cTn id="15" fill="hold" nodeType="afterGroup">
                            <p:stCondLst>
                              <p:cond delay="500"/>
                            </p:stCondLst>
                            <p:childTnLst>
                              <p:par>
                                <p:cTn id="16" presetID="53" presetClass="entr" presetSubtype="16" fill="hold" nodeType="afterEffect">
                                  <p:stCondLst>
                                    <p:cond delay="0"/>
                                  </p:stCondLst>
                                  <p:childTnLst>
                                    <p:set>
                                      <p:cBhvr>
                                        <p:cTn id="17" dur="1" fill="hold">
                                          <p:stCondLst>
                                            <p:cond delay="0"/>
                                          </p:stCondLst>
                                        </p:cTn>
                                        <p:tgtEl>
                                          <p:spTgt spid="163843">
                                            <p:txEl>
                                              <p:pRg st="2" end="2"/>
                                            </p:txEl>
                                          </p:spTgt>
                                        </p:tgtEl>
                                        <p:attrNameLst>
                                          <p:attrName>style.visibility</p:attrName>
                                        </p:attrNameLst>
                                      </p:cBhvr>
                                      <p:to>
                                        <p:strVal val="visible"/>
                                      </p:to>
                                    </p:set>
                                    <p:anim calcmode="lin" valueType="num">
                                      <p:cBhvr>
                                        <p:cTn id="18" dur="500" fill="hold"/>
                                        <p:tgtEl>
                                          <p:spTgt spid="163843">
                                            <p:txEl>
                                              <p:pRg st="2" end="2"/>
                                            </p:txEl>
                                          </p:spTgt>
                                        </p:tgtEl>
                                        <p:attrNameLst>
                                          <p:attrName>ppt_w</p:attrName>
                                        </p:attrNameLst>
                                      </p:cBhvr>
                                      <p:tavLst>
                                        <p:tav tm="0">
                                          <p:val>
                                            <p:fltVal val="0"/>
                                          </p:val>
                                        </p:tav>
                                        <p:tav tm="100000">
                                          <p:val>
                                            <p:strVal val="#ppt_w"/>
                                          </p:val>
                                        </p:tav>
                                      </p:tavLst>
                                    </p:anim>
                                    <p:anim calcmode="lin" valueType="num">
                                      <p:cBhvr>
                                        <p:cTn id="19" dur="500" fill="hold"/>
                                        <p:tgtEl>
                                          <p:spTgt spid="163843">
                                            <p:txEl>
                                              <p:pRg st="2" end="2"/>
                                            </p:txEl>
                                          </p:spTgt>
                                        </p:tgtEl>
                                        <p:attrNameLst>
                                          <p:attrName>ppt_h</p:attrName>
                                        </p:attrNameLst>
                                      </p:cBhvr>
                                      <p:tavLst>
                                        <p:tav tm="0">
                                          <p:val>
                                            <p:fltVal val="0"/>
                                          </p:val>
                                        </p:tav>
                                        <p:tav tm="100000">
                                          <p:val>
                                            <p:strVal val="#ppt_h"/>
                                          </p:val>
                                        </p:tav>
                                      </p:tavLst>
                                    </p:anim>
                                    <p:animEffect transition="in" filter="fade">
                                      <p:cBhvr>
                                        <p:cTn id="20" dur="500"/>
                                        <p:tgtEl>
                                          <p:spTgt spid="1638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026"/>
          <p:cNvSpPr>
            <a:spLocks noGrp="1" noChangeArrowheads="1"/>
          </p:cNvSpPr>
          <p:nvPr>
            <p:ph type="title"/>
          </p:nvPr>
        </p:nvSpPr>
        <p:spPr/>
        <p:txBody>
          <a:bodyPr>
            <a:normAutofit/>
          </a:bodyPr>
          <a:lstStyle/>
          <a:p>
            <a:pPr algn="ctr"/>
            <a:r>
              <a:rPr lang="en-US" sz="4000" dirty="0"/>
              <a:t>why should we accept the Principle of the Uniformity of Nature?</a:t>
            </a:r>
            <a:endParaRPr lang="en-US" altLang="en-US" sz="4000" dirty="0" smtClean="0"/>
          </a:p>
        </p:txBody>
      </p:sp>
      <p:sp>
        <p:nvSpPr>
          <p:cNvPr id="5" name="Content Placeholder 4"/>
          <p:cNvSpPr>
            <a:spLocks noGrp="1"/>
          </p:cNvSpPr>
          <p:nvPr>
            <p:ph idx="1"/>
          </p:nvPr>
        </p:nvSpPr>
        <p:spPr>
          <a:xfrm>
            <a:off x="1024128" y="2084832"/>
            <a:ext cx="9720073" cy="4224528"/>
          </a:xfrm>
        </p:spPr>
        <p:txBody>
          <a:bodyPr/>
          <a:lstStyle/>
          <a:p>
            <a:pPr marL="0" indent="-45720">
              <a:buNone/>
            </a:pPr>
            <a:r>
              <a:rPr lang="en-US" dirty="0" smtClean="0"/>
              <a:t>The </a:t>
            </a:r>
            <a:r>
              <a:rPr lang="en-US" dirty="0"/>
              <a:t>Principle of the Uniformity of Nature does not appear to be </a:t>
            </a:r>
            <a:r>
              <a:rPr lang="en-US" dirty="0" smtClean="0"/>
              <a:t>analytic; the </a:t>
            </a:r>
            <a:r>
              <a:rPr lang="en-US" dirty="0"/>
              <a:t>meaning of the words does not make the p</a:t>
            </a:r>
            <a:r>
              <a:rPr lang="en-US" dirty="0" smtClean="0"/>
              <a:t>rinciple true.</a:t>
            </a:r>
          </a:p>
          <a:p>
            <a:pPr marL="182880" indent="-182880">
              <a:spcAft>
                <a:spcPts val="0"/>
              </a:spcAft>
              <a:buFont typeface="Arial" panose="020B0604020202020204" pitchFamily="34" charset="0"/>
              <a:buChar char="•"/>
            </a:pPr>
            <a:r>
              <a:rPr lang="en-US" dirty="0" smtClean="0"/>
              <a:t>Perhaps </a:t>
            </a:r>
            <a:r>
              <a:rPr lang="en-US" dirty="0"/>
              <a:t>the Principle of the Uniformity of Nature can be justified using an inductive argument</a:t>
            </a:r>
            <a:r>
              <a:rPr lang="en-US" dirty="0" smtClean="0"/>
              <a:t>:</a:t>
            </a:r>
            <a:endParaRPr lang="en-US" sz="1000" dirty="0"/>
          </a:p>
          <a:p>
            <a:pPr marL="457200" lvl="1" indent="-274320">
              <a:spcBef>
                <a:spcPts val="600"/>
              </a:spcBef>
              <a:buFont typeface="+mj-lt"/>
              <a:buAutoNum type="arabicPeriod"/>
            </a:pPr>
            <a:r>
              <a:rPr lang="en-US" sz="2000" dirty="0" smtClean="0"/>
              <a:t>In </a:t>
            </a:r>
            <a:r>
              <a:rPr lang="en-US" sz="2000" dirty="0"/>
              <a:t>the past, objects observed later have typically conformed to patterns observed earlier</a:t>
            </a:r>
          </a:p>
          <a:p>
            <a:pPr marL="457200" lvl="1" indent="-274320">
              <a:buFont typeface="+mj-lt"/>
              <a:buAutoNum type="arabicPeriod"/>
            </a:pPr>
            <a:r>
              <a:rPr lang="en-US" sz="2000" dirty="0" smtClean="0"/>
              <a:t>Therefore, </a:t>
            </a:r>
            <a:r>
              <a:rPr lang="en-US" sz="2000" dirty="0"/>
              <a:t>(by </a:t>
            </a:r>
            <a:r>
              <a:rPr lang="en-US" sz="2000" dirty="0" smtClean="0"/>
              <a:t>induction) objects </a:t>
            </a:r>
            <a:r>
              <a:rPr lang="en-US" sz="2000" dirty="0"/>
              <a:t>observed in the future will typically conform to patters observed in the past   </a:t>
            </a:r>
          </a:p>
        </p:txBody>
      </p:sp>
      <p:sp>
        <p:nvSpPr>
          <p:cNvPr id="11" name="TextBox 10"/>
          <p:cNvSpPr txBox="1"/>
          <p:nvPr/>
        </p:nvSpPr>
        <p:spPr bwMode="auto">
          <a:xfrm>
            <a:off x="1024128" y="4800600"/>
            <a:ext cx="3053748" cy="1323439"/>
          </a:xfrm>
          <a:prstGeom prst="rect">
            <a:avLst/>
          </a:prstGeom>
          <a:solidFill>
            <a:schemeClr val="accent6">
              <a:lumMod val="20000"/>
              <a:lumOff val="80000"/>
            </a:schemeClr>
          </a:solidFill>
          <a:ln w="76200">
            <a:solidFill>
              <a:srgbClr val="FF0000"/>
            </a:solidFill>
          </a:ln>
        </p:spPr>
        <p:txBody>
          <a:bodyPr wrap="square">
            <a:spAutoFit/>
          </a:bodyPr>
          <a:lstStyle/>
          <a:p>
            <a:pPr algn="ctr" eaLnBrk="1" hangingPunct="1">
              <a:defRPr/>
            </a:pPr>
            <a:r>
              <a:rPr lang="en-US" sz="2000" dirty="0"/>
              <a:t>But, Hume </a:t>
            </a:r>
            <a:r>
              <a:rPr lang="en-US" sz="2000" dirty="0" smtClean="0"/>
              <a:t>argues, </a:t>
            </a:r>
            <a:r>
              <a:rPr lang="en-US" sz="2000" dirty="0"/>
              <a:t>inductive arguments </a:t>
            </a:r>
            <a:r>
              <a:rPr lang="en-US" sz="2000" b="1" u="sng" dirty="0">
                <a:solidFill>
                  <a:srgbClr val="FF0000"/>
                </a:solidFill>
                <a:effectLst>
                  <a:outerShdw blurRad="38100" dist="38100" dir="2700000" algn="tl">
                    <a:srgbClr val="000000">
                      <a:alpha val="43137"/>
                    </a:srgbClr>
                  </a:outerShdw>
                </a:effectLst>
              </a:rPr>
              <a:t>assume</a:t>
            </a:r>
            <a:r>
              <a:rPr lang="en-US" sz="2000" dirty="0"/>
              <a:t> the Principle of the Uniformity of Nature</a:t>
            </a:r>
          </a:p>
        </p:txBody>
      </p:sp>
      <p:sp>
        <p:nvSpPr>
          <p:cNvPr id="12" name="TextBox 11"/>
          <p:cNvSpPr txBox="1"/>
          <p:nvPr/>
        </p:nvSpPr>
        <p:spPr bwMode="auto">
          <a:xfrm>
            <a:off x="4555066" y="4800600"/>
            <a:ext cx="2984162" cy="1323439"/>
          </a:xfrm>
          <a:prstGeom prst="rect">
            <a:avLst/>
          </a:prstGeom>
          <a:solidFill>
            <a:schemeClr val="accent6">
              <a:lumMod val="20000"/>
              <a:lumOff val="80000"/>
            </a:schemeClr>
          </a:solidFill>
          <a:ln w="76200">
            <a:solidFill>
              <a:srgbClr val="FF0000"/>
            </a:solidFill>
          </a:ln>
        </p:spPr>
        <p:txBody>
          <a:bodyPr wrap="square">
            <a:spAutoFit/>
          </a:bodyPr>
          <a:lstStyle/>
          <a:p>
            <a:pPr algn="ctr" eaLnBrk="1" hangingPunct="1">
              <a:defRPr/>
            </a:pPr>
            <a:r>
              <a:rPr lang="en-US" sz="2000" dirty="0"/>
              <a:t>So to get from the Premise to the Conclusion, we have to assume that the Conclusion is true!</a:t>
            </a:r>
          </a:p>
        </p:txBody>
      </p:sp>
      <p:sp>
        <p:nvSpPr>
          <p:cNvPr id="13" name="TextBox 12"/>
          <p:cNvSpPr txBox="1"/>
          <p:nvPr/>
        </p:nvSpPr>
        <p:spPr bwMode="auto">
          <a:xfrm>
            <a:off x="8035228" y="4800599"/>
            <a:ext cx="2708973" cy="1323439"/>
          </a:xfrm>
          <a:prstGeom prst="rect">
            <a:avLst/>
          </a:prstGeom>
          <a:solidFill>
            <a:schemeClr val="accent6">
              <a:lumMod val="20000"/>
              <a:lumOff val="80000"/>
            </a:schemeClr>
          </a:solidFill>
          <a:ln w="76200">
            <a:solidFill>
              <a:srgbClr val="FF0000"/>
            </a:solidFill>
          </a:ln>
        </p:spPr>
        <p:txBody>
          <a:bodyPr wrap="square">
            <a:spAutoFit/>
          </a:bodyPr>
          <a:lstStyle/>
          <a:p>
            <a:pPr algn="ctr" eaLnBrk="1" hangingPunct="1">
              <a:defRPr/>
            </a:pPr>
            <a:r>
              <a:rPr lang="en-US" sz="2000" dirty="0"/>
              <a:t>The inductive justification of induction is </a:t>
            </a:r>
            <a:r>
              <a:rPr lang="en-US" sz="2000" b="1" dirty="0">
                <a:solidFill>
                  <a:srgbClr val="FF0000"/>
                </a:solidFill>
                <a:effectLst>
                  <a:outerShdw blurRad="38100" dist="38100" dir="2700000" algn="tl">
                    <a:srgbClr val="000000">
                      <a:alpha val="43137"/>
                    </a:srgbClr>
                  </a:outerShdw>
                </a:effectLst>
              </a:rPr>
              <a:t>circular!</a:t>
            </a:r>
            <a:r>
              <a:rPr lang="en-US" sz="2000" dirty="0"/>
              <a:t> It assumes what it is trying to prove.</a:t>
            </a:r>
          </a:p>
        </p:txBody>
      </p:sp>
    </p:spTree>
    <p:extLst>
      <p:ext uri="{BB962C8B-B14F-4D97-AF65-F5344CB8AC3E}">
        <p14:creationId xmlns:p14="http://schemas.microsoft.com/office/powerpoint/2010/main" val="15689961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fade">
                                      <p:cBhvr>
                                        <p:cTn id="11" dur="1000"/>
                                        <p:tgtEl>
                                          <p:spTgt spid="5">
                                            <p:txEl>
                                              <p:pRg st="2" end="2"/>
                                            </p:txEl>
                                          </p:spTgt>
                                        </p:tgtEl>
                                      </p:cBhvr>
                                    </p:animEffect>
                                    <p:anim calcmode="lin" valueType="num">
                                      <p:cBhvr>
                                        <p:cTn id="1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3" dur="1000" fill="hold"/>
                                        <p:tgtEl>
                                          <p:spTgt spid="5">
                                            <p:txEl>
                                              <p:pRg st="2" end="2"/>
                                            </p:txEl>
                                          </p:spTgt>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1000"/>
                                        <p:tgtEl>
                                          <p:spTgt spid="5">
                                            <p:txEl>
                                              <p:pRg st="3" end="3"/>
                                            </p:txEl>
                                          </p:spTgt>
                                        </p:tgtEl>
                                      </p:cBhvr>
                                    </p:animEffect>
                                    <p:anim calcmode="lin" valueType="num">
                                      <p:cBhvr>
                                        <p:cTn id="17"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18"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down)">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down)">
                                      <p:cBhvr>
                                        <p:cTn id="3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Hume’s conclusion is </a:t>
            </a:r>
            <a:r>
              <a:rPr lang="en-US" b="1" dirty="0">
                <a:solidFill>
                  <a:schemeClr val="accent6"/>
                </a:solidFill>
                <a:effectLst>
                  <a:outerShdw blurRad="38100" dist="38100" dir="2700000" algn="tl">
                    <a:srgbClr val="000000">
                      <a:alpha val="43137"/>
                    </a:srgbClr>
                  </a:outerShdw>
                </a:effectLst>
              </a:rPr>
              <a:t>VERY </a:t>
            </a:r>
            <a:r>
              <a:rPr lang="en-US" b="1" dirty="0" smtClean="0">
                <a:solidFill>
                  <a:srgbClr val="FF0000"/>
                </a:solidFill>
                <a:effectLst>
                  <a:outerShdw blurRad="38100" dist="38100" dir="2700000" algn="tl">
                    <a:srgbClr val="000000">
                      <a:alpha val="43137"/>
                    </a:srgbClr>
                  </a:outerShdw>
                </a:effectLst>
              </a:rPr>
              <a:t>radical</a:t>
            </a:r>
            <a:endParaRPr lang="en-CA" dirty="0"/>
          </a:p>
        </p:txBody>
      </p:sp>
      <p:sp>
        <p:nvSpPr>
          <p:cNvPr id="8" name="Content Placeholder 7"/>
          <p:cNvSpPr>
            <a:spLocks noGrp="1"/>
          </p:cNvSpPr>
          <p:nvPr>
            <p:ph sz="half" idx="1"/>
          </p:nvPr>
        </p:nvSpPr>
        <p:spPr>
          <a:xfrm>
            <a:off x="1024127" y="2286000"/>
            <a:ext cx="4754879" cy="4023360"/>
          </a:xfrm>
        </p:spPr>
        <p:txBody>
          <a:bodyPr>
            <a:noAutofit/>
          </a:bodyPr>
          <a:lstStyle/>
          <a:p>
            <a:pPr marL="274320" indent="-274320">
              <a:spcAft>
                <a:spcPts val="600"/>
              </a:spcAft>
              <a:buFont typeface="Arial" panose="020B0604020202020204" pitchFamily="34" charset="0"/>
              <a:buChar char="•"/>
              <a:defRPr/>
            </a:pPr>
            <a:r>
              <a:rPr lang="en-US" sz="2000" b="1" dirty="0"/>
              <a:t>He’s not just claiming that inductive reasoning sometimes leads to a false conclusion</a:t>
            </a:r>
          </a:p>
          <a:p>
            <a:pPr marL="274320" indent="-274320">
              <a:spcAft>
                <a:spcPts val="600"/>
              </a:spcAft>
              <a:buFont typeface="Arial" panose="020B0604020202020204" pitchFamily="34" charset="0"/>
              <a:buChar char="•"/>
              <a:defRPr/>
            </a:pPr>
            <a:r>
              <a:rPr lang="en-US" sz="2000" b="1" dirty="0"/>
              <a:t>Nor is he claiming that our beliefs based on induction should be held with caution</a:t>
            </a:r>
          </a:p>
          <a:p>
            <a:pPr marL="274320" indent="-274320">
              <a:spcAft>
                <a:spcPts val="600"/>
              </a:spcAft>
              <a:buFont typeface="Arial" panose="020B0604020202020204" pitchFamily="34" charset="0"/>
              <a:buChar char="•"/>
              <a:defRPr/>
            </a:pPr>
            <a:r>
              <a:rPr lang="en-US" sz="2000" b="1" dirty="0"/>
              <a:t>What he is claiming is that inductive </a:t>
            </a:r>
            <a:r>
              <a:rPr lang="en-US" sz="2000" b="1" i="1" dirty="0">
                <a:solidFill>
                  <a:schemeClr val="accent6"/>
                </a:solidFill>
              </a:rPr>
              <a:t>arguments do not provide </a:t>
            </a:r>
            <a:r>
              <a:rPr lang="en-US" sz="2000" b="1" i="1" dirty="0">
                <a:solidFill>
                  <a:srgbClr val="FF0000"/>
                </a:solidFill>
              </a:rPr>
              <a:t>ANY </a:t>
            </a:r>
            <a:r>
              <a:rPr lang="en-US" sz="2000" b="1" i="1" dirty="0">
                <a:solidFill>
                  <a:schemeClr val="accent6"/>
                </a:solidFill>
              </a:rPr>
              <a:t>justification for their conclusion</a:t>
            </a:r>
          </a:p>
          <a:p>
            <a:pPr marL="274320" indent="-274320">
              <a:spcAft>
                <a:spcPts val="600"/>
              </a:spcAft>
              <a:buFont typeface="Arial" panose="020B0604020202020204" pitchFamily="34" charset="0"/>
              <a:buChar char="•"/>
              <a:defRPr/>
            </a:pPr>
            <a:r>
              <a:rPr lang="en-US" sz="2000" b="1" dirty="0"/>
              <a:t>He is claiming that justification by induction is no better than justification by 8 Ball! </a:t>
            </a:r>
          </a:p>
        </p:txBody>
      </p:sp>
      <p:sp>
        <p:nvSpPr>
          <p:cNvPr id="9" name="Content Placeholder 8"/>
          <p:cNvSpPr>
            <a:spLocks noGrp="1"/>
          </p:cNvSpPr>
          <p:nvPr>
            <p:ph sz="half" idx="2"/>
          </p:nvPr>
        </p:nvSpPr>
        <p:spPr>
          <a:xfrm>
            <a:off x="6370320" y="2286000"/>
            <a:ext cx="5085080" cy="4023360"/>
          </a:xfrm>
        </p:spPr>
        <p:txBody>
          <a:bodyPr>
            <a:normAutofit fontScale="92500" lnSpcReduction="20000"/>
          </a:bodyPr>
          <a:lstStyle/>
          <a:p>
            <a:pPr indent="0">
              <a:spcAft>
                <a:spcPts val="600"/>
              </a:spcAft>
              <a:buFont typeface="Wingdings 3" panose="05040102010807070707" pitchFamily="18" charset="2"/>
              <a:buNone/>
              <a:defRPr/>
            </a:pPr>
            <a:r>
              <a:rPr lang="en-US" sz="2600" dirty="0"/>
              <a:t>If Hume is right, then we have </a:t>
            </a:r>
            <a:r>
              <a:rPr lang="en-US" sz="2600" b="1" dirty="0">
                <a:solidFill>
                  <a:srgbClr val="FF0000"/>
                </a:solidFill>
                <a:effectLst>
                  <a:outerShdw blurRad="38100" dist="38100" dir="2700000" algn="tl">
                    <a:srgbClr val="000000">
                      <a:alpha val="43137"/>
                    </a:srgbClr>
                  </a:outerShdw>
                </a:effectLst>
              </a:rPr>
              <a:t>NO JUSTIFICATION AT ALL </a:t>
            </a:r>
            <a:r>
              <a:rPr lang="en-US" sz="2600" dirty="0"/>
              <a:t>for believing</a:t>
            </a:r>
          </a:p>
          <a:p>
            <a:pPr marL="365760" indent="-182880">
              <a:spcAft>
                <a:spcPts val="600"/>
              </a:spcAft>
              <a:buFont typeface="Arial" panose="020B0604020202020204" pitchFamily="34" charset="0"/>
              <a:buChar char="•"/>
              <a:defRPr/>
            </a:pPr>
            <a:r>
              <a:rPr lang="en-US" b="1" dirty="0"/>
              <a:t>that the sun will rise tomorrow</a:t>
            </a:r>
          </a:p>
          <a:p>
            <a:pPr marL="365760" indent="-182880">
              <a:spcAft>
                <a:spcPts val="600"/>
              </a:spcAft>
              <a:buFont typeface="Arial" panose="020B0604020202020204" pitchFamily="34" charset="0"/>
              <a:buChar char="•"/>
              <a:defRPr/>
            </a:pPr>
            <a:r>
              <a:rPr lang="en-US" b="1" dirty="0"/>
              <a:t>that copper will continue to conduct electricity</a:t>
            </a:r>
          </a:p>
          <a:p>
            <a:pPr marL="365760" indent="-182880">
              <a:spcAft>
                <a:spcPts val="600"/>
              </a:spcAft>
              <a:buFont typeface="Arial" panose="020B0604020202020204" pitchFamily="34" charset="0"/>
              <a:buChar char="•"/>
              <a:defRPr/>
            </a:pPr>
            <a:r>
              <a:rPr lang="en-US" b="1" dirty="0"/>
              <a:t>that this building will not collapse in the next 10 minutes</a:t>
            </a:r>
          </a:p>
          <a:p>
            <a:pPr marL="365760" indent="-182880">
              <a:spcAft>
                <a:spcPts val="600"/>
              </a:spcAft>
              <a:buFont typeface="Arial" panose="020B0604020202020204" pitchFamily="34" charset="0"/>
              <a:buChar char="•"/>
              <a:defRPr/>
            </a:pPr>
            <a:r>
              <a:rPr lang="en-US" b="1" dirty="0"/>
              <a:t>that the next </a:t>
            </a:r>
            <a:r>
              <a:rPr lang="en-US" b="1" dirty="0" smtClean="0"/>
              <a:t>carrot </a:t>
            </a:r>
            <a:r>
              <a:rPr lang="en-US" b="1" dirty="0"/>
              <a:t>you eat will not poison </a:t>
            </a:r>
            <a:r>
              <a:rPr lang="en-US" b="1" dirty="0">
                <a:effectLst>
                  <a:outerShdw blurRad="38100" dist="38100" dir="2700000" algn="tl">
                    <a:srgbClr val="000000">
                      <a:alpha val="43137"/>
                    </a:srgbClr>
                  </a:outerShdw>
                </a:effectLst>
              </a:rPr>
              <a:t>you</a:t>
            </a:r>
          </a:p>
          <a:p>
            <a:pPr marL="533400" indent="-533400">
              <a:spcAft>
                <a:spcPts val="600"/>
              </a:spcAft>
              <a:buClr>
                <a:srgbClr val="FF0000"/>
              </a:buClr>
              <a:buFont typeface="Wingdings" panose="05000000000000000000" pitchFamily="2" charset="2"/>
              <a:buChar char="Ø"/>
              <a:defRPr/>
            </a:pPr>
            <a:r>
              <a:rPr lang="en-US" sz="2700" b="1" i="1" dirty="0">
                <a:solidFill>
                  <a:srgbClr val="C00000"/>
                </a:solidFill>
                <a:effectLst>
                  <a:outerShdw blurRad="38100" dist="38100" dir="2700000" algn="tl">
                    <a:srgbClr val="000000">
                      <a:alpha val="43137"/>
                    </a:srgbClr>
                  </a:outerShdw>
                </a:effectLst>
              </a:rPr>
              <a:t>We have no justification at all for ANY of our beliefs about the future!</a:t>
            </a:r>
          </a:p>
          <a:p>
            <a:endParaRPr lang="en-CA" dirty="0"/>
          </a:p>
        </p:txBody>
      </p:sp>
    </p:spTree>
    <p:extLst>
      <p:ext uri="{BB962C8B-B14F-4D97-AF65-F5344CB8AC3E}">
        <p14:creationId xmlns:p14="http://schemas.microsoft.com/office/powerpoint/2010/main" val="3085224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 calcmode="lin" valueType="num">
                                      <p:cBhvr additive="base">
                                        <p:cTn id="7"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 calcmode="lin" valueType="num">
                                      <p:cBhvr additive="base">
                                        <p:cTn id="13"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 calcmode="lin" valueType="num">
                                      <p:cBhvr additive="base">
                                        <p:cTn id="19"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anim calcmode="lin" valueType="num">
                                      <p:cBhvr additive="base">
                                        <p:cTn id="25"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xEl>
                                              <p:pRg st="5" end="5"/>
                                            </p:txEl>
                                          </p:spTgt>
                                        </p:tgtEl>
                                        <p:attrNameLst>
                                          <p:attrName>style.visibility</p:attrName>
                                        </p:attrNameLst>
                                      </p:cBhvr>
                                      <p:to>
                                        <p:strVal val="visible"/>
                                      </p:to>
                                    </p:set>
                                    <p:anim calcmode="lin" valueType="num">
                                      <p:cBhvr additive="base">
                                        <p:cTn id="31"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Upshot:</a:t>
            </a:r>
            <a:endParaRPr lang="en-US" dirty="0"/>
          </a:p>
        </p:txBody>
      </p:sp>
      <p:sp>
        <p:nvSpPr>
          <p:cNvPr id="3" name="Content Placeholder 2"/>
          <p:cNvSpPr>
            <a:spLocks noGrp="1"/>
          </p:cNvSpPr>
          <p:nvPr>
            <p:ph sz="half" idx="1"/>
          </p:nvPr>
        </p:nvSpPr>
        <p:spPr>
          <a:xfrm>
            <a:off x="1024126" y="2084832"/>
            <a:ext cx="5681474" cy="4224528"/>
          </a:xfrm>
        </p:spPr>
        <p:txBody>
          <a:bodyPr/>
          <a:lstStyle/>
          <a:p>
            <a:r>
              <a:rPr lang="en-US" dirty="0" smtClean="0"/>
              <a:t>Any uniformity we find in nature is simply on the basis of custom or habit of the mind. We read cause and effect into nature based on earlier experiences, but have no reason to think that the future must resemble the past.</a:t>
            </a:r>
          </a:p>
          <a:p>
            <a:endParaRPr lang="en-US" dirty="0" smtClean="0"/>
          </a:p>
          <a:p>
            <a:r>
              <a:rPr lang="en-US" dirty="0" smtClean="0"/>
              <a:t>Since all ideas and complex connections of the mind require impressions, and all impressions are of distinct events, we cannot know anything beyond what is being immediately experienced! </a:t>
            </a:r>
          </a:p>
          <a:p>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638256" y="2084832"/>
            <a:ext cx="4022725" cy="4022725"/>
          </a:xfrm>
        </p:spPr>
      </p:pic>
    </p:spTree>
    <p:extLst>
      <p:ext uri="{BB962C8B-B14F-4D97-AF65-F5344CB8AC3E}">
        <p14:creationId xmlns:p14="http://schemas.microsoft.com/office/powerpoint/2010/main" val="6393518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Attempted Response to the POI</a:t>
            </a:r>
            <a:endParaRPr lang="en-CA"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0319" y="2420937"/>
            <a:ext cx="6667500" cy="3752850"/>
          </a:xfrm>
        </p:spPr>
      </p:pic>
    </p:spTree>
    <p:extLst>
      <p:ext uri="{BB962C8B-B14F-4D97-AF65-F5344CB8AC3E}">
        <p14:creationId xmlns:p14="http://schemas.microsoft.com/office/powerpoint/2010/main" val="17903413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Karl Popper </a:t>
            </a:r>
            <a:endParaRPr lang="en-CA" dirty="0"/>
          </a:p>
        </p:txBody>
      </p:sp>
      <p:sp>
        <p:nvSpPr>
          <p:cNvPr id="3" name="Content Placeholder 2"/>
          <p:cNvSpPr>
            <a:spLocks noGrp="1"/>
          </p:cNvSpPr>
          <p:nvPr>
            <p:ph sz="half" idx="1"/>
          </p:nvPr>
        </p:nvSpPr>
        <p:spPr>
          <a:xfrm>
            <a:off x="1024127" y="1837038"/>
            <a:ext cx="4754880" cy="4472322"/>
          </a:xfrm>
        </p:spPr>
        <p:txBody>
          <a:bodyPr>
            <a:normAutofit lnSpcReduction="10000"/>
          </a:bodyPr>
          <a:lstStyle/>
          <a:p>
            <a:pPr marL="128016" lvl="1" indent="0">
              <a:buNone/>
            </a:pPr>
            <a:r>
              <a:rPr lang="en-US" altLang="en-US" sz="1900" dirty="0" smtClean="0"/>
              <a:t>Popper agreed with Hume that induction is not  a justified form of inference</a:t>
            </a:r>
          </a:p>
          <a:p>
            <a:pPr lvl="2"/>
            <a:r>
              <a:rPr lang="en-US" altLang="en-US" dirty="0" smtClean="0"/>
              <a:t>Unlike Hume, he did not think that this posed a major problem for science because (he argued) good science does not use induction</a:t>
            </a:r>
          </a:p>
          <a:p>
            <a:pPr lvl="2"/>
            <a:r>
              <a:rPr lang="en-US" altLang="en-US" dirty="0" smtClean="0"/>
              <a:t>Instead, he claimed, the method of good science is a trial and error method of “conjectures and refutations” </a:t>
            </a:r>
          </a:p>
          <a:p>
            <a:pPr lvl="3"/>
            <a:r>
              <a:rPr lang="en-US" altLang="en-US" dirty="0" smtClean="0"/>
              <a:t>A scientist proposes a hypothesis or theory (a “conjecture”) and then the scientist and the rest of the scientific community attempt to falsify (or “refute”) the theory</a:t>
            </a:r>
          </a:p>
          <a:p>
            <a:r>
              <a:rPr lang="en-US" altLang="en-US" sz="1900" dirty="0"/>
              <a:t>Popper rejected the idea that the theory we accept at a given time is the one that is best supported by inductive evidence</a:t>
            </a:r>
          </a:p>
          <a:p>
            <a:pPr lvl="1"/>
            <a:r>
              <a:rPr lang="en-US" altLang="en-US" dirty="0"/>
              <a:t>He denied that scientific theories are justified by induction</a:t>
            </a:r>
          </a:p>
          <a:p>
            <a:r>
              <a:rPr lang="en-US" altLang="en-US" sz="1900" dirty="0"/>
              <a:t>Rather, the theory accepted at a given time is the theory that has not yet been </a:t>
            </a:r>
            <a:r>
              <a:rPr lang="en-US" altLang="en-US" sz="1900" dirty="0" smtClean="0"/>
              <a:t>refuted</a:t>
            </a:r>
            <a:endParaRPr lang="en-US" altLang="en-US" sz="1900" dirty="0"/>
          </a:p>
        </p:txBody>
      </p:sp>
      <p:sp>
        <p:nvSpPr>
          <p:cNvPr id="4" name="Content Placeholder 3"/>
          <p:cNvSpPr>
            <a:spLocks noGrp="1"/>
          </p:cNvSpPr>
          <p:nvPr>
            <p:ph sz="half" idx="2"/>
          </p:nvPr>
        </p:nvSpPr>
        <p:spPr>
          <a:xfrm>
            <a:off x="6103620" y="1837038"/>
            <a:ext cx="4754880" cy="4309254"/>
          </a:xfrm>
        </p:spPr>
        <p:txBody>
          <a:bodyPr>
            <a:normAutofit lnSpcReduction="10000"/>
          </a:bodyPr>
          <a:lstStyle/>
          <a:p>
            <a:r>
              <a:rPr lang="en-US" altLang="en-US" dirty="0" smtClean="0"/>
              <a:t>There are some theories which are not falsifiable -- no evidence or observation would show that they are false</a:t>
            </a:r>
          </a:p>
          <a:p>
            <a:r>
              <a:rPr lang="en-US" altLang="en-US" dirty="0" smtClean="0"/>
              <a:t>Popper insisted that those theories are not genuine scientific theories at all</a:t>
            </a:r>
          </a:p>
          <a:p>
            <a:r>
              <a:rPr lang="en-US" altLang="en-US" dirty="0" smtClean="0"/>
              <a:t>One of his favorite examples was Freudian psychoanalysis which, he claimed, makes no predictions and thus cannot be falsified</a:t>
            </a:r>
          </a:p>
          <a:p>
            <a:pPr lvl="1"/>
            <a:r>
              <a:rPr lang="en-US" altLang="en-US" dirty="0" smtClean="0"/>
              <a:t>E.g. Freud claimed that all boys have an unconscious desire to kill their father &amp; have sex with their mother</a:t>
            </a:r>
          </a:p>
          <a:p>
            <a:pPr lvl="1"/>
            <a:r>
              <a:rPr lang="en-US" altLang="en-US" dirty="0" smtClean="0"/>
              <a:t>But this claim is impossible to falsify</a:t>
            </a:r>
            <a:endParaRPr lang="en-US" altLang="en-US" dirty="0"/>
          </a:p>
        </p:txBody>
      </p:sp>
    </p:spTree>
    <p:extLst>
      <p:ext uri="{BB962C8B-B14F-4D97-AF65-F5344CB8AC3E}">
        <p14:creationId xmlns:p14="http://schemas.microsoft.com/office/powerpoint/2010/main" val="16166294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David Hume (1711 – 1776)</a:t>
            </a:r>
            <a:endParaRPr lang="en-US" dirty="0"/>
          </a:p>
        </p:txBody>
      </p:sp>
      <p:pic>
        <p:nvPicPr>
          <p:cNvPr id="11" name="Content Placeholder 10" descr="hume.png"/>
          <p:cNvPicPr>
            <a:picLocks noGrp="1" noChangeAspect="1"/>
          </p:cNvPicPr>
          <p:nvPr>
            <p:ph sz="half" idx="1"/>
          </p:nvPr>
        </p:nvPicPr>
        <p:blipFill>
          <a:blip r:embed="rId2" cstate="print"/>
          <a:stretch>
            <a:fillRect/>
          </a:stretch>
        </p:blipFill>
        <p:spPr>
          <a:xfrm>
            <a:off x="1371600" y="1999996"/>
            <a:ext cx="3200400" cy="3985768"/>
          </a:xfrm>
        </p:spPr>
      </p:pic>
      <p:sp>
        <p:nvSpPr>
          <p:cNvPr id="9" name="Content Placeholder 8"/>
          <p:cNvSpPr>
            <a:spLocks noGrp="1"/>
          </p:cNvSpPr>
          <p:nvPr>
            <p:ph sz="half" idx="2"/>
          </p:nvPr>
        </p:nvSpPr>
        <p:spPr>
          <a:xfrm>
            <a:off x="6172200" y="1981200"/>
            <a:ext cx="4381500" cy="4023360"/>
          </a:xfrm>
        </p:spPr>
        <p:txBody>
          <a:bodyPr anchor="ctr">
            <a:normAutofit/>
          </a:bodyPr>
          <a:lstStyle/>
          <a:p>
            <a:r>
              <a:rPr lang="en-US" dirty="0" smtClean="0"/>
              <a:t>Scottish Philosopher, Mathematician, Economist , Freethinker, and Socialite</a:t>
            </a:r>
          </a:p>
          <a:p>
            <a:r>
              <a:rPr lang="en-US" dirty="0" smtClean="0"/>
              <a:t>Empiricist of the Hardest Core</a:t>
            </a:r>
          </a:p>
          <a:p>
            <a:r>
              <a:rPr lang="en-US" dirty="0" smtClean="0"/>
              <a:t>At age 23 wrote one of the most important works in all of philosophy. By age 32 he had written three books with that description. </a:t>
            </a:r>
          </a:p>
          <a:p>
            <a:pPr lvl="1"/>
            <a:r>
              <a:rPr lang="en-US" dirty="0" smtClean="0"/>
              <a:t>Great </a:t>
            </a:r>
          </a:p>
        </p:txBody>
      </p:sp>
      <p:pic>
        <p:nvPicPr>
          <p:cNvPr id="12" name="Picture 11" descr="Hmm_Emoticon.png"/>
          <p:cNvPicPr>
            <a:picLocks noChangeAspect="1"/>
          </p:cNvPicPr>
          <p:nvPr/>
        </p:nvPicPr>
        <p:blipFill>
          <a:blip r:embed="rId3" cstate="print"/>
          <a:stretch>
            <a:fillRect/>
          </a:stretch>
        </p:blipFill>
        <p:spPr>
          <a:xfrm>
            <a:off x="7213600" y="5384800"/>
            <a:ext cx="381000" cy="381000"/>
          </a:xfrm>
          <a:prstGeom prst="rect">
            <a:avLst/>
          </a:prstGeom>
        </p:spPr>
      </p:pic>
    </p:spTree>
    <p:extLst>
      <p:ext uri="{BB962C8B-B14F-4D97-AF65-F5344CB8AC3E}">
        <p14:creationId xmlns:p14="http://schemas.microsoft.com/office/powerpoint/2010/main" val="2222830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026"/>
          <p:cNvSpPr>
            <a:spLocks noGrp="1" noChangeArrowheads="1"/>
          </p:cNvSpPr>
          <p:nvPr>
            <p:ph type="title"/>
          </p:nvPr>
        </p:nvSpPr>
        <p:spPr/>
        <p:txBody>
          <a:bodyPr>
            <a:normAutofit/>
          </a:bodyPr>
          <a:lstStyle/>
          <a:p>
            <a:pPr lvl="1"/>
            <a:r>
              <a:rPr lang="en-US" altLang="en-US" sz="2800" dirty="0" smtClean="0"/>
              <a:t> A problem for Popper’s account of science</a:t>
            </a:r>
            <a:endParaRPr lang="en-US" altLang="en-US" sz="2800" dirty="0"/>
          </a:p>
        </p:txBody>
      </p:sp>
      <p:sp>
        <p:nvSpPr>
          <p:cNvPr id="63491" name="Rectangle 1027"/>
          <p:cNvSpPr>
            <a:spLocks noGrp="1" noChangeArrowheads="1"/>
          </p:cNvSpPr>
          <p:nvPr>
            <p:ph sz="half" idx="1"/>
          </p:nvPr>
        </p:nvSpPr>
        <p:spPr/>
        <p:txBody>
          <a:bodyPr/>
          <a:lstStyle/>
          <a:p>
            <a:pPr marL="0" indent="-45720">
              <a:buNone/>
            </a:pPr>
            <a:r>
              <a:rPr lang="en-US" altLang="en-US" dirty="0" smtClean="0"/>
              <a:t>At any given time there are typically a large number of conjectures about a given topic that have not been refuted. </a:t>
            </a:r>
          </a:p>
          <a:p>
            <a:pPr marL="0" indent="-45720">
              <a:buNone/>
            </a:pPr>
            <a:r>
              <a:rPr lang="en-US" altLang="en-US" dirty="0" smtClean="0"/>
              <a:t>Consider our first example of an inductive inference</a:t>
            </a:r>
          </a:p>
          <a:p>
            <a:pPr marL="128016" lvl="1" indent="0" algn="ctr">
              <a:buNone/>
            </a:pPr>
            <a:r>
              <a:rPr lang="en-US" altLang="en-US" sz="2400" dirty="0" smtClean="0"/>
              <a:t>“All pieces of copper conduct electricity” </a:t>
            </a:r>
          </a:p>
          <a:p>
            <a:r>
              <a:rPr lang="en-US" altLang="en-US" dirty="0" smtClean="0"/>
              <a:t>has not been refuted.</a:t>
            </a:r>
          </a:p>
          <a:p>
            <a:r>
              <a:rPr lang="en-US" altLang="en-US" dirty="0" smtClean="0"/>
              <a:t>	</a:t>
            </a:r>
            <a:endParaRPr lang="en-US" dirty="0"/>
          </a:p>
        </p:txBody>
      </p:sp>
      <p:sp>
        <p:nvSpPr>
          <p:cNvPr id="2" name="Content Placeholder 1"/>
          <p:cNvSpPr>
            <a:spLocks noGrp="1"/>
          </p:cNvSpPr>
          <p:nvPr>
            <p:ph sz="half" idx="2"/>
          </p:nvPr>
        </p:nvSpPr>
        <p:spPr/>
        <p:txBody>
          <a:bodyPr/>
          <a:lstStyle/>
          <a:p>
            <a:r>
              <a:rPr lang="en-US" smtClean="0"/>
              <a:t>Here are some other unrefuted conjectures:</a:t>
            </a:r>
          </a:p>
          <a:p>
            <a:pPr lvl="1"/>
            <a:r>
              <a:rPr lang="en-US" smtClean="0"/>
              <a:t>All pieces of copper will conduct electricity until tonight at midnight, at which time they will stop conducting electricity</a:t>
            </a:r>
          </a:p>
          <a:p>
            <a:pPr lvl="1"/>
            <a:r>
              <a:rPr lang="en-US" smtClean="0"/>
              <a:t>All pieces of copper will conduct electricity until tomorrow night at midnight, at which time they will stop conducting electricity</a:t>
            </a:r>
          </a:p>
          <a:p>
            <a:pPr lvl="1"/>
            <a:r>
              <a:rPr lang="en-US" smtClean="0"/>
              <a:t>All pieces of copper will conduct electricity until midnight on Aug. 15, 2019, at which time they will stop conducting electricity.</a:t>
            </a:r>
            <a:endParaRPr lang="en-US" dirty="0"/>
          </a:p>
        </p:txBody>
      </p:sp>
    </p:spTree>
    <p:extLst>
      <p:ext uri="{BB962C8B-B14F-4D97-AF65-F5344CB8AC3E}">
        <p14:creationId xmlns:p14="http://schemas.microsoft.com/office/powerpoint/2010/main" val="87659500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anim calcmode="lin" valueType="num">
                                      <p:cBhvr additive="base">
                                        <p:cTn id="7" dur="500" fill="hold"/>
                                        <p:tgtEl>
                                          <p:spTgt spid="634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34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3491">
                                            <p:txEl>
                                              <p:pRg st="1" end="1"/>
                                            </p:txEl>
                                          </p:spTgt>
                                        </p:tgtEl>
                                        <p:attrNameLst>
                                          <p:attrName>style.visibility</p:attrName>
                                        </p:attrNameLst>
                                      </p:cBhvr>
                                      <p:to>
                                        <p:strVal val="visible"/>
                                      </p:to>
                                    </p:set>
                                    <p:anim calcmode="lin" valueType="num">
                                      <p:cBhvr additive="base">
                                        <p:cTn id="13" dur="500" fill="hold"/>
                                        <p:tgtEl>
                                          <p:spTgt spid="6349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34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3491">
                                            <p:txEl>
                                              <p:pRg st="2" end="2"/>
                                            </p:txEl>
                                          </p:spTgt>
                                        </p:tgtEl>
                                        <p:attrNameLst>
                                          <p:attrName>style.visibility</p:attrName>
                                        </p:attrNameLst>
                                      </p:cBhvr>
                                      <p:to>
                                        <p:strVal val="visible"/>
                                      </p:to>
                                    </p:set>
                                    <p:anim calcmode="lin" valueType="num">
                                      <p:cBhvr additive="base">
                                        <p:cTn id="19" dur="500" fill="hold"/>
                                        <p:tgtEl>
                                          <p:spTgt spid="6349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349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3491">
                                            <p:txEl>
                                              <p:pRg st="3" end="3"/>
                                            </p:txEl>
                                          </p:spTgt>
                                        </p:tgtEl>
                                        <p:attrNameLst>
                                          <p:attrName>style.visibility</p:attrName>
                                        </p:attrNameLst>
                                      </p:cBhvr>
                                      <p:to>
                                        <p:strVal val="visible"/>
                                      </p:to>
                                    </p:set>
                                    <p:anim calcmode="lin" valueType="num">
                                      <p:cBhvr additive="base">
                                        <p:cTn id="25" dur="500" fill="hold"/>
                                        <p:tgtEl>
                                          <p:spTgt spid="6349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349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63491">
                                            <p:txEl>
                                              <p:pRg st="4" end="4"/>
                                            </p:txEl>
                                          </p:spTgt>
                                        </p:tgtEl>
                                        <p:attrNameLst>
                                          <p:attrName>style.visibility</p:attrName>
                                        </p:attrNameLst>
                                      </p:cBhvr>
                                      <p:to>
                                        <p:strVal val="visible"/>
                                      </p:to>
                                    </p:set>
                                    <p:anim calcmode="lin" valueType="num">
                                      <p:cBhvr additive="base">
                                        <p:cTn id="31" dur="500" fill="hold"/>
                                        <p:tgtEl>
                                          <p:spTgt spid="6349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349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smtClean="0"/>
              <a:t>But that’s not the only relevant conjecture that has not been refuted</a:t>
            </a:r>
            <a:endParaRPr lang="en-CA" sz="4000" dirty="0"/>
          </a:p>
        </p:txBody>
      </p:sp>
      <p:sp>
        <p:nvSpPr>
          <p:cNvPr id="6" name="Content Placeholder 5"/>
          <p:cNvSpPr>
            <a:spLocks noGrp="1"/>
          </p:cNvSpPr>
          <p:nvPr>
            <p:ph idx="1"/>
          </p:nvPr>
        </p:nvSpPr>
        <p:spPr/>
        <p:txBody>
          <a:bodyPr/>
          <a:lstStyle/>
          <a:p>
            <a:r>
              <a:rPr lang="en-US" dirty="0" smtClean="0"/>
              <a:t>Though none of these conjectures has been refuted, we do not take any of them seriously</a:t>
            </a:r>
          </a:p>
          <a:p>
            <a:pPr lvl="1"/>
            <a:r>
              <a:rPr lang="en-US" dirty="0" smtClean="0"/>
              <a:t>If we took all the unrefuted conjectures seriously, it would be impossible to use science to make practical decisions</a:t>
            </a:r>
          </a:p>
          <a:p>
            <a:r>
              <a:rPr lang="en-US" dirty="0" smtClean="0"/>
              <a:t>Rather, we assume that only the first</a:t>
            </a:r>
          </a:p>
          <a:p>
            <a:r>
              <a:rPr lang="en-US" dirty="0" smtClean="0"/>
              <a:t>    </a:t>
            </a:r>
            <a:r>
              <a:rPr lang="en-US" u="sng" dirty="0" smtClean="0"/>
              <a:t> All pieces of copper conduct electricity</a:t>
            </a:r>
          </a:p>
          <a:p>
            <a:r>
              <a:rPr lang="en-US" dirty="0" smtClean="0"/>
              <a:t>is (probably) true and all the rest of them are (probably / almost certainly) false</a:t>
            </a:r>
          </a:p>
          <a:p>
            <a:pPr lvl="3"/>
            <a:r>
              <a:rPr lang="en-US" sz="1800" dirty="0" smtClean="0"/>
              <a:t>Popper’s “conjectures and refutations” methodology does not explain how scientists can (usually) come up with a single accepted hypothesis which they  act on and assume to be probably true</a:t>
            </a:r>
          </a:p>
          <a:p>
            <a:pPr lvl="3"/>
            <a:r>
              <a:rPr lang="en-US" sz="1800" dirty="0" smtClean="0"/>
              <a:t>So it looks like Popper has not given us  an account of the methodology of science that comports with actual scientific practice.</a:t>
            </a:r>
          </a:p>
          <a:p>
            <a:endParaRPr lang="en-CA" dirty="0"/>
          </a:p>
        </p:txBody>
      </p:sp>
    </p:spTree>
    <p:extLst>
      <p:ext uri="{BB962C8B-B14F-4D97-AF65-F5344CB8AC3E}">
        <p14:creationId xmlns:p14="http://schemas.microsoft.com/office/powerpoint/2010/main" val="26293338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azed-and-confused-check-you-later.jpg"/>
          <p:cNvPicPr>
            <a:picLocks noChangeAspect="1"/>
          </p:cNvPicPr>
          <p:nvPr/>
        </p:nvPicPr>
        <p:blipFill>
          <a:blip r:embed="rId2" cstate="print"/>
          <a:stretch>
            <a:fillRect/>
          </a:stretch>
        </p:blipFill>
        <p:spPr>
          <a:xfrm>
            <a:off x="673100" y="749301"/>
            <a:ext cx="10159997" cy="5384799"/>
          </a:xfrm>
          <a:prstGeom prst="rect">
            <a:avLst/>
          </a:prstGeom>
        </p:spPr>
      </p:pic>
    </p:spTree>
    <p:extLst>
      <p:ext uri="{BB962C8B-B14F-4D97-AF65-F5344CB8AC3E}">
        <p14:creationId xmlns:p14="http://schemas.microsoft.com/office/powerpoint/2010/main" val="37752432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Hume’s Empiricism</a:t>
            </a:r>
            <a:endParaRPr lang="en-US" dirty="0"/>
          </a:p>
        </p:txBody>
      </p:sp>
      <p:sp>
        <p:nvSpPr>
          <p:cNvPr id="5" name="Text Placeholder 4"/>
          <p:cNvSpPr>
            <a:spLocks noGrp="1"/>
          </p:cNvSpPr>
          <p:nvPr>
            <p:ph type="body" idx="1"/>
          </p:nvPr>
        </p:nvSpPr>
        <p:spPr/>
        <p:txBody>
          <a:bodyPr/>
          <a:lstStyle/>
          <a:p>
            <a:r>
              <a:rPr lang="en-US" dirty="0" smtClean="0"/>
              <a:t>Against Locke &amp; Berkley</a:t>
            </a:r>
            <a:endParaRPr lang="en-US" dirty="0"/>
          </a:p>
        </p:txBody>
      </p:sp>
      <p:sp>
        <p:nvSpPr>
          <p:cNvPr id="3" name="Content Placeholder 2"/>
          <p:cNvSpPr>
            <a:spLocks noGrp="1"/>
          </p:cNvSpPr>
          <p:nvPr>
            <p:ph sz="half" idx="2"/>
          </p:nvPr>
        </p:nvSpPr>
        <p:spPr/>
        <p:txBody>
          <a:bodyPr>
            <a:normAutofit/>
          </a:bodyPr>
          <a:lstStyle/>
          <a:p>
            <a:r>
              <a:rPr lang="en-US" dirty="0" smtClean="0"/>
              <a:t>Hume agreed with Locke &amp; Berkley that all we can know is through the senses. </a:t>
            </a:r>
          </a:p>
          <a:p>
            <a:r>
              <a:rPr lang="en-US" dirty="0" smtClean="0"/>
              <a:t>Hume wants to push empiricism to its logical limits, however. </a:t>
            </a:r>
          </a:p>
          <a:p>
            <a:r>
              <a:rPr lang="en-US" dirty="0" smtClean="0"/>
              <a:t>Locke and Berkeley didn’t push their views hard enough or far enough. </a:t>
            </a:r>
            <a:endParaRPr lang="en-US" dirty="0"/>
          </a:p>
        </p:txBody>
      </p:sp>
      <p:sp>
        <p:nvSpPr>
          <p:cNvPr id="6" name="Text Placeholder 5"/>
          <p:cNvSpPr>
            <a:spLocks noGrp="1"/>
          </p:cNvSpPr>
          <p:nvPr>
            <p:ph type="body" sz="quarter" idx="3"/>
          </p:nvPr>
        </p:nvSpPr>
        <p:spPr/>
        <p:txBody>
          <a:bodyPr/>
          <a:lstStyle/>
          <a:p>
            <a:r>
              <a:rPr lang="en-US" dirty="0" smtClean="0"/>
              <a:t>Against Descartes</a:t>
            </a:r>
            <a:endParaRPr lang="en-US" dirty="0"/>
          </a:p>
        </p:txBody>
      </p:sp>
      <p:sp>
        <p:nvSpPr>
          <p:cNvPr id="7" name="Content Placeholder 6"/>
          <p:cNvSpPr>
            <a:spLocks noGrp="1"/>
          </p:cNvSpPr>
          <p:nvPr>
            <p:ph sz="quarter" idx="4"/>
          </p:nvPr>
        </p:nvSpPr>
        <p:spPr/>
        <p:txBody>
          <a:bodyPr>
            <a:normAutofit/>
          </a:bodyPr>
          <a:lstStyle/>
          <a:p>
            <a:r>
              <a:rPr lang="en-US" dirty="0" smtClean="0"/>
              <a:t>Obviously if empiricism is correct, Descartes is wrong about knowledge.</a:t>
            </a:r>
          </a:p>
          <a:p>
            <a:r>
              <a:rPr lang="en-US" dirty="0" smtClean="0"/>
              <a:t>We can push this issue further, according to Hume. With a better and clearer picture of empiricism, we cannot even conclude that we exist. All we are is a series of scattered impressions. </a:t>
            </a:r>
            <a:endParaRPr lang="en-US" dirty="0"/>
          </a:p>
        </p:txBody>
      </p:sp>
    </p:spTree>
    <p:extLst>
      <p:ext uri="{BB962C8B-B14F-4D97-AF65-F5344CB8AC3E}">
        <p14:creationId xmlns:p14="http://schemas.microsoft.com/office/powerpoint/2010/main" val="24515552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down)">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down)">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wipe(down)">
                                      <p:cBhvr>
                                        <p:cTn id="25" dur="500"/>
                                        <p:tgtEl>
                                          <p:spTgt spid="6">
                                            <p:txEl>
                                              <p:pRg st="0" end="0"/>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7">
                                            <p:txEl>
                                              <p:pRg st="0" end="0"/>
                                            </p:txEl>
                                          </p:spTgt>
                                        </p:tgtEl>
                                        <p:attrNameLst>
                                          <p:attrName>style.visibility</p:attrName>
                                        </p:attrNameLst>
                                      </p:cBhvr>
                                      <p:to>
                                        <p:strVal val="visible"/>
                                      </p:to>
                                    </p:set>
                                    <p:animEffect transition="in" filter="wipe(down)">
                                      <p:cBhvr>
                                        <p:cTn id="28" dur="500"/>
                                        <p:tgtEl>
                                          <p:spTgt spid="7">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7">
                                            <p:txEl>
                                              <p:pRg st="1" end="1"/>
                                            </p:txEl>
                                          </p:spTgt>
                                        </p:tgtEl>
                                        <p:attrNameLst>
                                          <p:attrName>style.visibility</p:attrName>
                                        </p:attrNameLst>
                                      </p:cBhvr>
                                      <p:to>
                                        <p:strVal val="visible"/>
                                      </p:to>
                                    </p:set>
                                    <p:animEffect transition="in" filter="wipe(down)">
                                      <p:cBhvr>
                                        <p:cTn id="33"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3" grpId="0" build="p"/>
      <p:bldP spid="6" grpId="0" build="p"/>
      <p:bldP spid="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4294967295"/>
          </p:nvPr>
        </p:nvSpPr>
        <p:spPr>
          <a:xfrm>
            <a:off x="2209800" y="1346200"/>
            <a:ext cx="7772400" cy="5010150"/>
          </a:xfrm>
        </p:spPr>
        <p:txBody>
          <a:bodyPr/>
          <a:lstStyle/>
          <a:p>
            <a:r>
              <a:rPr lang="en-US" sz="3200" b="1" dirty="0">
                <a:effectLst>
                  <a:outerShdw blurRad="38100" dist="38100" dir="2700000" algn="tl">
                    <a:srgbClr val="000000">
                      <a:alpha val="43137"/>
                    </a:srgbClr>
                  </a:outerShdw>
                </a:effectLst>
              </a:rPr>
              <a:t>Empiricism does not entail that we have knowledge. It entails that knowledge can only be gained, </a:t>
            </a:r>
            <a:r>
              <a:rPr lang="en-US" sz="3200" b="1" i="1" dirty="0">
                <a:effectLst>
                  <a:outerShdw blurRad="38100" dist="38100" dir="2700000" algn="tl">
                    <a:srgbClr val="000000">
                      <a:alpha val="43137"/>
                    </a:srgbClr>
                  </a:outerShdw>
                </a:effectLst>
              </a:rPr>
              <a:t>if at all</a:t>
            </a:r>
            <a:r>
              <a:rPr lang="en-US" sz="3200" b="1" dirty="0">
                <a:effectLst>
                  <a:outerShdw blurRad="38100" dist="38100" dir="2700000" algn="tl">
                    <a:srgbClr val="000000">
                      <a:alpha val="43137"/>
                    </a:srgbClr>
                  </a:outerShdw>
                </a:effectLst>
              </a:rPr>
              <a:t>, by experience. Empiricists may assert that the rationalists are correct to claim that experience cannot give us knowledge. The conclusion they draw from this rationalist lesson is that we do not know at all.</a:t>
            </a:r>
          </a:p>
          <a:p>
            <a:endParaRPr lang="en-US" dirty="0"/>
          </a:p>
        </p:txBody>
      </p:sp>
    </p:spTree>
    <p:extLst>
      <p:ext uri="{BB962C8B-B14F-4D97-AF65-F5344CB8AC3E}">
        <p14:creationId xmlns:p14="http://schemas.microsoft.com/office/powerpoint/2010/main" val="35276071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Impressions and Ideas</a:t>
            </a:r>
            <a:endParaRPr lang="en-US" dirty="0"/>
          </a:p>
        </p:txBody>
      </p:sp>
      <p:sp>
        <p:nvSpPr>
          <p:cNvPr id="3" name="Content Placeholder 2"/>
          <p:cNvSpPr>
            <a:spLocks noGrp="1"/>
          </p:cNvSpPr>
          <p:nvPr>
            <p:ph idx="1"/>
          </p:nvPr>
        </p:nvSpPr>
        <p:spPr/>
        <p:txBody>
          <a:bodyPr>
            <a:normAutofit/>
          </a:bodyPr>
          <a:lstStyle/>
          <a:p>
            <a:r>
              <a:rPr lang="en-US" sz="2800" dirty="0" smtClean="0"/>
              <a:t>Impressions are those things we immediately experience. They are visceral in a way that mere ideas, thoughts, or memories are.</a:t>
            </a:r>
          </a:p>
          <a:p>
            <a:pPr lvl="1"/>
            <a:r>
              <a:rPr lang="en-US" sz="2400" dirty="0" smtClean="0"/>
              <a:t>Can include sense experiences, or emotions, or desires, etc.</a:t>
            </a:r>
          </a:p>
          <a:p>
            <a:r>
              <a:rPr lang="en-US" sz="2800" dirty="0" smtClean="0"/>
              <a:t>Ideas are merely produced when we reflect on our impressions, but they are not nearly as strong.</a:t>
            </a:r>
          </a:p>
          <a:p>
            <a:endParaRPr lang="en-US" sz="2800" dirty="0" smtClean="0"/>
          </a:p>
          <a:p>
            <a:pPr algn="ctr"/>
            <a:r>
              <a:rPr lang="en-US" sz="4400" dirty="0" smtClean="0">
                <a:solidFill>
                  <a:schemeClr val="accent1"/>
                </a:solidFill>
              </a:rPr>
              <a:t>All ideas are copies of our impressions.</a:t>
            </a:r>
          </a:p>
          <a:p>
            <a:endParaRPr lang="en-US" sz="2800" dirty="0"/>
          </a:p>
        </p:txBody>
      </p:sp>
    </p:spTree>
    <p:extLst>
      <p:ext uri="{BB962C8B-B14F-4D97-AF65-F5344CB8AC3E}">
        <p14:creationId xmlns:p14="http://schemas.microsoft.com/office/powerpoint/2010/main" val="11890284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9" presetClass="entr" presetSubtype="1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 calcmode="lin" valueType="num">
                                      <p:cBhvr>
                                        <p:cTn id="20" dur="3500" fill="hold"/>
                                        <p:tgtEl>
                                          <p:spTgt spid="3">
                                            <p:txEl>
                                              <p:pRg st="4" end="4"/>
                                            </p:txEl>
                                          </p:spTgt>
                                        </p:tgtEl>
                                        <p:attrNameLst>
                                          <p:attrName>ppt_w</p:attrName>
                                        </p:attrNameLst>
                                      </p:cBhvr>
                                      <p:tavLst>
                                        <p:tav tm="0" fmla="#ppt_w*sin(2.5*pi*$)">
                                          <p:val>
                                            <p:fltVal val="0"/>
                                          </p:val>
                                        </p:tav>
                                        <p:tav tm="100000">
                                          <p:val>
                                            <p:fltVal val="1"/>
                                          </p:val>
                                        </p:tav>
                                      </p:tavLst>
                                    </p:anim>
                                    <p:anim calcmode="lin" valueType="num">
                                      <p:cBhvr>
                                        <p:cTn id="21" dur="3500" fill="hold"/>
                                        <p:tgtEl>
                                          <p:spTgt spid="3">
                                            <p:txEl>
                                              <p:pRg st="4" end="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Ideas are copies of impressions</a:t>
            </a:r>
            <a:endParaRPr lang="en-US" sz="4800" dirty="0"/>
          </a:p>
        </p:txBody>
      </p:sp>
      <p:sp>
        <p:nvSpPr>
          <p:cNvPr id="6" name="Text Placeholder 5"/>
          <p:cNvSpPr>
            <a:spLocks noGrp="1"/>
          </p:cNvSpPr>
          <p:nvPr>
            <p:ph type="body" idx="1"/>
          </p:nvPr>
        </p:nvSpPr>
        <p:spPr/>
        <p:txBody>
          <a:bodyPr>
            <a:noAutofit/>
          </a:bodyPr>
          <a:lstStyle/>
          <a:p>
            <a:r>
              <a:rPr lang="en-US" sz="2800" dirty="0" smtClean="0"/>
              <a:t>Ideas </a:t>
            </a:r>
          </a:p>
          <a:p>
            <a:r>
              <a:rPr lang="en-US" sz="2800" dirty="0" smtClean="0"/>
              <a:t>(Inward Impressions)</a:t>
            </a:r>
            <a:endParaRPr lang="en-US" sz="2800" dirty="0"/>
          </a:p>
        </p:txBody>
      </p:sp>
      <p:sp>
        <p:nvSpPr>
          <p:cNvPr id="4" name="Content Placeholder 3"/>
          <p:cNvSpPr>
            <a:spLocks noGrp="1"/>
          </p:cNvSpPr>
          <p:nvPr>
            <p:ph sz="half" idx="2"/>
          </p:nvPr>
        </p:nvSpPr>
        <p:spPr>
          <a:xfrm>
            <a:off x="1024128" y="3097400"/>
            <a:ext cx="4754880" cy="3211960"/>
          </a:xfrm>
        </p:spPr>
        <p:txBody>
          <a:bodyPr>
            <a:normAutofit/>
          </a:bodyPr>
          <a:lstStyle/>
          <a:p>
            <a:pPr marL="274320" indent="-274320">
              <a:buFont typeface="Wingdings" panose="05000000000000000000" pitchFamily="2" charset="2"/>
              <a:buChar char="Ø"/>
            </a:pPr>
            <a:r>
              <a:rPr lang="en-US" sz="2400" dirty="0" smtClean="0"/>
              <a:t>Complex thoughts are revisable into the simple ideas that they were copied from. </a:t>
            </a:r>
          </a:p>
          <a:p>
            <a:pPr marL="274320" indent="-274320">
              <a:buFont typeface="Wingdings" panose="05000000000000000000" pitchFamily="2" charset="2"/>
              <a:buChar char="Ø"/>
            </a:pPr>
            <a:r>
              <a:rPr lang="en-US" sz="2400" dirty="0" smtClean="0"/>
              <a:t>For example: “God is perfect, intelligent, and wise.” </a:t>
            </a:r>
          </a:p>
          <a:p>
            <a:pPr marL="448056" lvl="1" indent="-274320">
              <a:buFont typeface="Wingdings" panose="05000000000000000000" pitchFamily="2" charset="2"/>
              <a:buChar char="Ø"/>
            </a:pPr>
            <a:r>
              <a:rPr lang="en-US" sz="2000" dirty="0" smtClean="0"/>
              <a:t>Reflection on “God” will conjure in us the simple ideas, based on prior impressions, of human goodness, intelligence, and wisdom. </a:t>
            </a:r>
          </a:p>
          <a:p>
            <a:pPr marL="274320" indent="-274320"/>
            <a:endParaRPr lang="en-US" dirty="0"/>
          </a:p>
        </p:txBody>
      </p:sp>
      <p:sp>
        <p:nvSpPr>
          <p:cNvPr id="7" name="Text Placeholder 6"/>
          <p:cNvSpPr>
            <a:spLocks noGrp="1"/>
          </p:cNvSpPr>
          <p:nvPr>
            <p:ph type="body" sz="quarter" idx="3"/>
          </p:nvPr>
        </p:nvSpPr>
        <p:spPr/>
        <p:txBody>
          <a:bodyPr>
            <a:noAutofit/>
          </a:bodyPr>
          <a:lstStyle/>
          <a:p>
            <a:r>
              <a:rPr lang="en-US" sz="2800" dirty="0" smtClean="0"/>
              <a:t>Perception</a:t>
            </a:r>
          </a:p>
          <a:p>
            <a:r>
              <a:rPr lang="en-US" sz="2800" dirty="0" smtClean="0"/>
              <a:t>(Outward Impressions)</a:t>
            </a:r>
            <a:endParaRPr lang="en-US" sz="2800" dirty="0"/>
          </a:p>
        </p:txBody>
      </p:sp>
      <p:sp>
        <p:nvSpPr>
          <p:cNvPr id="8" name="Content Placeholder 7"/>
          <p:cNvSpPr>
            <a:spLocks noGrp="1"/>
          </p:cNvSpPr>
          <p:nvPr>
            <p:ph sz="quarter" idx="4"/>
          </p:nvPr>
        </p:nvSpPr>
        <p:spPr>
          <a:xfrm>
            <a:off x="5990888" y="3097400"/>
            <a:ext cx="4754880" cy="3211960"/>
          </a:xfrm>
        </p:spPr>
        <p:txBody>
          <a:bodyPr>
            <a:normAutofit/>
          </a:bodyPr>
          <a:lstStyle/>
          <a:p>
            <a:pPr marL="274320" indent="-274320">
              <a:buFont typeface="Wingdings" panose="05000000000000000000" pitchFamily="2" charset="2"/>
              <a:buChar char="Ø"/>
            </a:pPr>
            <a:r>
              <a:rPr lang="en-US" sz="2400" dirty="0" smtClean="0"/>
              <a:t>Suppose someone is blind. She could have no ideas of </a:t>
            </a:r>
            <a:r>
              <a:rPr lang="en-US" sz="2400" dirty="0" err="1" smtClean="0"/>
              <a:t>colour</a:t>
            </a:r>
            <a:r>
              <a:rPr lang="en-US" sz="2400" dirty="0" smtClean="0"/>
              <a:t>. </a:t>
            </a:r>
          </a:p>
          <a:p>
            <a:pPr marL="448056" lvl="1" indent="-274320">
              <a:buFont typeface="Wingdings" panose="05000000000000000000" pitchFamily="2" charset="2"/>
              <a:buChar char="Ø"/>
            </a:pPr>
            <a:r>
              <a:rPr lang="en-US" sz="2000" dirty="0" smtClean="0"/>
              <a:t>If sight were restored, she could have the simple impression of specific </a:t>
            </a:r>
            <a:r>
              <a:rPr lang="en-US" sz="2000" dirty="0" err="1" smtClean="0"/>
              <a:t>colours</a:t>
            </a:r>
            <a:r>
              <a:rPr lang="en-US" sz="2000" dirty="0" smtClean="0"/>
              <a:t>, from which she could then form the simple idea.</a:t>
            </a:r>
          </a:p>
          <a:p>
            <a:pPr marL="274320" indent="-274320">
              <a:buFont typeface="Wingdings" panose="05000000000000000000" pitchFamily="2" charset="2"/>
              <a:buChar char="Ø"/>
            </a:pPr>
            <a:r>
              <a:rPr lang="en-US" sz="2400" dirty="0" smtClean="0"/>
              <a:t>Complex impressions are of the totality of what one is perceiving right now. </a:t>
            </a:r>
            <a:endParaRPr lang="en-US" sz="2400" dirty="0"/>
          </a:p>
        </p:txBody>
      </p:sp>
    </p:spTree>
    <p:extLst>
      <p:ext uri="{BB962C8B-B14F-4D97-AF65-F5344CB8AC3E}">
        <p14:creationId xmlns:p14="http://schemas.microsoft.com/office/powerpoint/2010/main" val="18707571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128" y="471509"/>
            <a:ext cx="4389120" cy="1737360"/>
          </a:xfrm>
        </p:spPr>
        <p:txBody>
          <a:bodyPr/>
          <a:lstStyle/>
          <a:p>
            <a:r>
              <a:rPr lang="en-US" sz="5400" dirty="0" smtClean="0"/>
              <a:t>The First Upshot</a:t>
            </a:r>
            <a:endParaRPr lang="en-US" sz="5400" dirty="0"/>
          </a:p>
        </p:txBody>
      </p:sp>
      <p:pic>
        <p:nvPicPr>
          <p:cNvPr id="10" name="Content Placeholder 9" descr="Hume's Mental Cartography.png"/>
          <p:cNvPicPr>
            <a:picLocks noGrp="1" noChangeAspect="1"/>
          </p:cNvPicPr>
          <p:nvPr>
            <p:ph idx="1"/>
          </p:nvPr>
        </p:nvPicPr>
        <p:blipFill>
          <a:blip r:embed="rId2" cstate="print"/>
          <a:stretch>
            <a:fillRect/>
          </a:stretch>
        </p:blipFill>
        <p:spPr>
          <a:xfrm>
            <a:off x="5651499" y="382608"/>
            <a:ext cx="6197601" cy="5992792"/>
          </a:xfrm>
        </p:spPr>
      </p:pic>
      <p:sp>
        <p:nvSpPr>
          <p:cNvPr id="9" name="Text Placeholder 8"/>
          <p:cNvSpPr>
            <a:spLocks noGrp="1"/>
          </p:cNvSpPr>
          <p:nvPr>
            <p:ph type="body" sz="half" idx="2"/>
          </p:nvPr>
        </p:nvSpPr>
        <p:spPr>
          <a:xfrm>
            <a:off x="897128" y="2208869"/>
            <a:ext cx="4389120" cy="3762294"/>
          </a:xfrm>
        </p:spPr>
        <p:txBody>
          <a:bodyPr>
            <a:normAutofit fontScale="92500" lnSpcReduction="10000"/>
          </a:bodyPr>
          <a:lstStyle/>
          <a:p>
            <a:pPr>
              <a:spcAft>
                <a:spcPts val="1200"/>
              </a:spcAft>
            </a:pPr>
            <a:r>
              <a:rPr lang="en-US" sz="2800" dirty="0" smtClean="0"/>
              <a:t>No matter how impressive the mind’s capabilities might seem, it is entirely limited to impressions for it’s content.</a:t>
            </a:r>
          </a:p>
          <a:p>
            <a:pPr>
              <a:spcAft>
                <a:spcPts val="1200"/>
              </a:spcAft>
            </a:pPr>
            <a:r>
              <a:rPr lang="en-US" sz="2800" dirty="0" smtClean="0"/>
              <a:t>All outward impressions require immediate sensation.</a:t>
            </a:r>
          </a:p>
          <a:p>
            <a:pPr>
              <a:spcAft>
                <a:spcPts val="1200"/>
              </a:spcAft>
            </a:pPr>
            <a:r>
              <a:rPr lang="en-US" sz="2800" dirty="0" smtClean="0"/>
              <a:t>All inward impressions are based on current reflections.</a:t>
            </a:r>
          </a:p>
        </p:txBody>
      </p:sp>
    </p:spTree>
    <p:extLst>
      <p:ext uri="{BB962C8B-B14F-4D97-AF65-F5344CB8AC3E}">
        <p14:creationId xmlns:p14="http://schemas.microsoft.com/office/powerpoint/2010/main" val="990695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lgn="ctr"/>
            <a:r>
              <a:rPr lang="en-US" sz="4800" dirty="0" smtClean="0"/>
              <a:t>Two Types of Understanding, or Hume’s Fork</a:t>
            </a:r>
            <a:endParaRPr lang="en-US" sz="4800" dirty="0"/>
          </a:p>
        </p:txBody>
      </p:sp>
      <p:sp>
        <p:nvSpPr>
          <p:cNvPr id="8" name="Text Placeholder 7"/>
          <p:cNvSpPr>
            <a:spLocks noGrp="1"/>
          </p:cNvSpPr>
          <p:nvPr>
            <p:ph type="body" idx="1"/>
          </p:nvPr>
        </p:nvSpPr>
        <p:spPr>
          <a:xfrm>
            <a:off x="1024128" y="1938336"/>
            <a:ext cx="4754880" cy="690564"/>
          </a:xfrm>
          <a:ln>
            <a:solidFill>
              <a:schemeClr val="tx1"/>
            </a:solidFill>
          </a:ln>
        </p:spPr>
        <p:txBody>
          <a:bodyPr>
            <a:normAutofit/>
          </a:bodyPr>
          <a:lstStyle/>
          <a:p>
            <a:r>
              <a:rPr lang="en-US" sz="3200" dirty="0" smtClean="0"/>
              <a:t>Relation of Ideas</a:t>
            </a:r>
            <a:endParaRPr lang="en-US" sz="3200" dirty="0"/>
          </a:p>
        </p:txBody>
      </p:sp>
      <p:sp>
        <p:nvSpPr>
          <p:cNvPr id="9" name="Content Placeholder 8"/>
          <p:cNvSpPr>
            <a:spLocks noGrp="1"/>
          </p:cNvSpPr>
          <p:nvPr>
            <p:ph sz="half" idx="2"/>
          </p:nvPr>
        </p:nvSpPr>
        <p:spPr>
          <a:xfrm>
            <a:off x="1024128" y="2717800"/>
            <a:ext cx="4754880" cy="3949700"/>
          </a:xfrm>
          <a:ln>
            <a:solidFill>
              <a:schemeClr val="accent1"/>
            </a:solidFill>
          </a:ln>
        </p:spPr>
        <p:txBody>
          <a:bodyPr>
            <a:normAutofit fontScale="92500" lnSpcReduction="20000"/>
          </a:bodyPr>
          <a:lstStyle/>
          <a:p>
            <a:pPr marL="182880" indent="-182880">
              <a:buFont typeface="Arial" panose="020B0604020202020204" pitchFamily="34" charset="0"/>
              <a:buChar char="•"/>
            </a:pPr>
            <a:r>
              <a:rPr lang="en-US" sz="2400" dirty="0" smtClean="0"/>
              <a:t>Mathematical and logical truths.</a:t>
            </a:r>
          </a:p>
          <a:p>
            <a:pPr marL="182880" indent="-182880">
              <a:buFont typeface="Arial" panose="020B0604020202020204" pitchFamily="34" charset="0"/>
              <a:buChar char="•"/>
            </a:pPr>
            <a:r>
              <a:rPr lang="en-US" sz="2400" dirty="0" smtClean="0"/>
              <a:t>Tautologies or analytic statements: </a:t>
            </a:r>
          </a:p>
          <a:p>
            <a:pPr marL="448056" lvl="1" indent="-274320">
              <a:buFont typeface="Arial" panose="020B0604020202020204" pitchFamily="34" charset="0"/>
              <a:buChar char="•"/>
            </a:pPr>
            <a:r>
              <a:rPr lang="en-US" sz="2000" dirty="0" smtClean="0"/>
              <a:t>All golden trumpets are golden. </a:t>
            </a:r>
          </a:p>
          <a:p>
            <a:pPr marL="448056" lvl="1" indent="-274320">
              <a:buFont typeface="Arial" panose="020B0604020202020204" pitchFamily="34" charset="0"/>
              <a:buChar char="•"/>
            </a:pPr>
            <a:r>
              <a:rPr lang="en-US" sz="2000" dirty="0" smtClean="0"/>
              <a:t>All bachelors are unmarried. </a:t>
            </a:r>
          </a:p>
          <a:p>
            <a:pPr marL="274320" indent="-274320">
              <a:buFont typeface="Arial" panose="020B0604020202020204" pitchFamily="34" charset="0"/>
              <a:buChar char="•"/>
            </a:pPr>
            <a:r>
              <a:rPr lang="en-US" sz="2400" dirty="0" smtClean="0"/>
              <a:t>We can be certain of these types of claims. </a:t>
            </a:r>
          </a:p>
          <a:p>
            <a:pPr marL="0" indent="0" algn="ctr">
              <a:buNone/>
            </a:pPr>
            <a:r>
              <a:rPr lang="en-US" sz="2400" dirty="0" smtClean="0"/>
              <a:t>BUT….</a:t>
            </a:r>
          </a:p>
          <a:p>
            <a:pPr marL="182880" indent="-182880">
              <a:buFont typeface="Arial" panose="020B0604020202020204" pitchFamily="34" charset="0"/>
              <a:buChar char="•"/>
            </a:pPr>
            <a:r>
              <a:rPr lang="en-US" sz="2800" dirty="0" smtClean="0"/>
              <a:t>Deductive </a:t>
            </a:r>
            <a:r>
              <a:rPr lang="en-US" sz="2800" i="1" dirty="0" smtClean="0"/>
              <a:t>a priori </a:t>
            </a:r>
            <a:r>
              <a:rPr lang="en-US" sz="2800" dirty="0" smtClean="0"/>
              <a:t>reasoning doesn’t tell us anything about the world and has no empirical content. </a:t>
            </a:r>
            <a:endParaRPr lang="en-US" sz="2800" dirty="0"/>
          </a:p>
        </p:txBody>
      </p:sp>
      <p:sp>
        <p:nvSpPr>
          <p:cNvPr id="10" name="Text Placeholder 9"/>
          <p:cNvSpPr>
            <a:spLocks noGrp="1"/>
          </p:cNvSpPr>
          <p:nvPr>
            <p:ph type="body" sz="quarter" idx="3"/>
          </p:nvPr>
        </p:nvSpPr>
        <p:spPr>
          <a:xfrm>
            <a:off x="5989320" y="1938336"/>
            <a:ext cx="4754880" cy="690564"/>
          </a:xfrm>
          <a:ln>
            <a:solidFill>
              <a:schemeClr val="tx1"/>
            </a:solidFill>
          </a:ln>
        </p:spPr>
        <p:txBody>
          <a:bodyPr>
            <a:normAutofit/>
          </a:bodyPr>
          <a:lstStyle/>
          <a:p>
            <a:r>
              <a:rPr lang="en-US" sz="3200" dirty="0" smtClean="0"/>
              <a:t>Matters of Fact</a:t>
            </a:r>
            <a:endParaRPr lang="en-US" sz="3200" dirty="0"/>
          </a:p>
        </p:txBody>
      </p:sp>
      <p:sp>
        <p:nvSpPr>
          <p:cNvPr id="11" name="Content Placeholder 10"/>
          <p:cNvSpPr>
            <a:spLocks noGrp="1"/>
          </p:cNvSpPr>
          <p:nvPr>
            <p:ph sz="quarter" idx="4"/>
          </p:nvPr>
        </p:nvSpPr>
        <p:spPr>
          <a:xfrm>
            <a:off x="5990888" y="2717800"/>
            <a:ext cx="4754880" cy="3949700"/>
          </a:xfrm>
          <a:ln>
            <a:solidFill>
              <a:schemeClr val="accent1"/>
            </a:solidFill>
          </a:ln>
        </p:spPr>
        <p:txBody>
          <a:bodyPr>
            <a:noAutofit/>
          </a:bodyPr>
          <a:lstStyle/>
          <a:p>
            <a:pPr marL="182880" indent="-182880">
              <a:buFont typeface="Arial" panose="020B0604020202020204" pitchFamily="34" charset="0"/>
              <a:buChar char="•"/>
            </a:pPr>
            <a:r>
              <a:rPr lang="en-US" sz="2400" dirty="0" smtClean="0"/>
              <a:t>The stuff that happens in the world.</a:t>
            </a:r>
          </a:p>
          <a:p>
            <a:pPr marL="182880" indent="-182880">
              <a:buFont typeface="Arial" panose="020B0604020202020204" pitchFamily="34" charset="0"/>
              <a:buChar char="•"/>
            </a:pPr>
            <a:r>
              <a:rPr lang="en-US" sz="2400" dirty="0" smtClean="0"/>
              <a:t>Empirical statements:</a:t>
            </a:r>
            <a:endParaRPr lang="en-US" sz="2400" dirty="0"/>
          </a:p>
          <a:p>
            <a:pPr marL="356616" lvl="1" indent="-182880">
              <a:buFont typeface="Arial" panose="020B0604020202020204" pitchFamily="34" charset="0"/>
              <a:buChar char="•"/>
            </a:pPr>
            <a:r>
              <a:rPr lang="en-US" sz="2000" dirty="0" smtClean="0"/>
              <a:t>All trumpets are golden. </a:t>
            </a:r>
          </a:p>
          <a:p>
            <a:pPr marL="356616" lvl="1" indent="-182880">
              <a:buFont typeface="Arial" panose="020B0604020202020204" pitchFamily="34" charset="0"/>
              <a:buChar char="•"/>
            </a:pPr>
            <a:r>
              <a:rPr lang="en-US" sz="2000" dirty="0" smtClean="0"/>
              <a:t>All bachelors are unfulfilled. </a:t>
            </a:r>
          </a:p>
          <a:p>
            <a:pPr marL="182880" indent="-182880">
              <a:buFont typeface="Arial" panose="020B0604020202020204" pitchFamily="34" charset="0"/>
              <a:buChar char="•"/>
            </a:pPr>
            <a:r>
              <a:rPr lang="en-US" sz="2400" dirty="0" smtClean="0"/>
              <a:t>The contrary of every matter of fact is possible. </a:t>
            </a:r>
          </a:p>
          <a:p>
            <a:pPr marL="182880" indent="-182880">
              <a:buFont typeface="Arial" panose="020B0604020202020204" pitchFamily="34" charset="0"/>
              <a:buChar char="•"/>
            </a:pPr>
            <a:r>
              <a:rPr lang="en-US" sz="2400" dirty="0" smtClean="0"/>
              <a:t>What reason do we have to think that matters of fact exist beyond our present experiences of them? </a:t>
            </a:r>
          </a:p>
        </p:txBody>
      </p:sp>
    </p:spTree>
    <p:extLst>
      <p:ext uri="{BB962C8B-B14F-4D97-AF65-F5344CB8AC3E}">
        <p14:creationId xmlns:p14="http://schemas.microsoft.com/office/powerpoint/2010/main" val="16193715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9">
                                            <p:txEl>
                                              <p:pRg st="6" end="6"/>
                                            </p:txEl>
                                          </p:spTgt>
                                        </p:tgtEl>
                                        <p:attrNameLst>
                                          <p:attrName>style.visibility</p:attrName>
                                        </p:attrNameLst>
                                      </p:cBhvr>
                                      <p:to>
                                        <p:strVal val="visible"/>
                                      </p:to>
                                    </p:set>
                                    <p:animEffect transition="in" filter="wheel(1)">
                                      <p:cBhvr>
                                        <p:cTn id="7" dur="2000"/>
                                        <p:tgtEl>
                                          <p:spTgt spid="9">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barn(inVertical)">
                                      <p:cBhvr>
                                        <p:cTn id="12" dur="500"/>
                                        <p:tgtEl>
                                          <p:spTgt spid="11">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animEffect transition="in" filter="barn(inVertical)">
                                      <p:cBhvr>
                                        <p:cTn id="15" dur="500"/>
                                        <p:tgtEl>
                                          <p:spTgt spid="11">
                                            <p:txEl>
                                              <p:pRg st="1" end="1"/>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11">
                                            <p:txEl>
                                              <p:pRg st="2" end="2"/>
                                            </p:txEl>
                                          </p:spTgt>
                                        </p:tgtEl>
                                        <p:attrNameLst>
                                          <p:attrName>style.visibility</p:attrName>
                                        </p:attrNameLst>
                                      </p:cBhvr>
                                      <p:to>
                                        <p:strVal val="visible"/>
                                      </p:to>
                                    </p:set>
                                    <p:animEffect transition="in" filter="barn(inVertical)">
                                      <p:cBhvr>
                                        <p:cTn id="18" dur="500"/>
                                        <p:tgtEl>
                                          <p:spTgt spid="11">
                                            <p:txEl>
                                              <p:pRg st="2" end="2"/>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animEffect transition="in" filter="barn(inVertical)">
                                      <p:cBhvr>
                                        <p:cTn id="21" dur="500"/>
                                        <p:tgtEl>
                                          <p:spTgt spid="11">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11">
                                            <p:txEl>
                                              <p:pRg st="4" end="4"/>
                                            </p:txEl>
                                          </p:spTgt>
                                        </p:tgtEl>
                                        <p:attrNameLst>
                                          <p:attrName>style.visibility</p:attrName>
                                        </p:attrNameLst>
                                      </p:cBhvr>
                                      <p:to>
                                        <p:strVal val="visible"/>
                                      </p:to>
                                    </p:set>
                                    <p:animEffect transition="in" filter="barn(inVertical)">
                                      <p:cBhvr>
                                        <p:cTn id="26" dur="500"/>
                                        <p:tgtEl>
                                          <p:spTgt spid="11">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11">
                                            <p:txEl>
                                              <p:pRg st="5" end="5"/>
                                            </p:txEl>
                                          </p:spTgt>
                                        </p:tgtEl>
                                        <p:attrNameLst>
                                          <p:attrName>style.visibility</p:attrName>
                                        </p:attrNameLst>
                                      </p:cBhvr>
                                      <p:to>
                                        <p:strVal val="visible"/>
                                      </p:to>
                                    </p:set>
                                    <p:animEffect transition="in" filter="barn(inVertical)">
                                      <p:cBhvr>
                                        <p:cTn id="31" dur="500"/>
                                        <p:tgtEl>
                                          <p:spTgt spid="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Causation &amp; Matters of Fact</a:t>
            </a:r>
            <a:endParaRPr lang="en-US" dirty="0"/>
          </a:p>
        </p:txBody>
      </p:sp>
      <p:sp>
        <p:nvSpPr>
          <p:cNvPr id="8" name="Content Placeholder 7"/>
          <p:cNvSpPr>
            <a:spLocks noGrp="1"/>
          </p:cNvSpPr>
          <p:nvPr>
            <p:ph idx="1"/>
          </p:nvPr>
        </p:nvSpPr>
        <p:spPr>
          <a:xfrm>
            <a:off x="1024128" y="2084832"/>
            <a:ext cx="9720073" cy="4224528"/>
          </a:xfrm>
        </p:spPr>
        <p:txBody>
          <a:bodyPr>
            <a:noAutofit/>
          </a:bodyPr>
          <a:lstStyle/>
          <a:p>
            <a:r>
              <a:rPr lang="en-US" sz="2800" dirty="0" smtClean="0"/>
              <a:t>All reasoning to the belief in matters of fact is contingent on </a:t>
            </a:r>
            <a:r>
              <a:rPr lang="en-US" sz="2800" i="1" dirty="0" smtClean="0"/>
              <a:t>cause and effect</a:t>
            </a:r>
            <a:r>
              <a:rPr lang="en-US" sz="2800" dirty="0" smtClean="0"/>
              <a:t>. </a:t>
            </a:r>
          </a:p>
          <a:p>
            <a:r>
              <a:rPr lang="en-US" sz="2800" dirty="0" smtClean="0"/>
              <a:t>Cause and effect is different from other types of relations, however. </a:t>
            </a:r>
          </a:p>
          <a:p>
            <a:pPr marL="457200" lvl="2" indent="-365760"/>
            <a:r>
              <a:rPr lang="en-US" sz="2400" dirty="0" smtClean="0"/>
              <a:t>Cause and effect are learned exclusively via sense experience—there is nothing </a:t>
            </a:r>
            <a:r>
              <a:rPr lang="en-US" sz="2400" i="1" dirty="0" smtClean="0"/>
              <a:t>a priori</a:t>
            </a:r>
            <a:r>
              <a:rPr lang="en-US" sz="2400" dirty="0" smtClean="0"/>
              <a:t> about cause and effect.</a:t>
            </a:r>
          </a:p>
          <a:p>
            <a:r>
              <a:rPr lang="en-US" sz="2800" dirty="0" smtClean="0"/>
              <a:t>All events are distinct; the only way we garner our understanding of objects and their effects is through experience</a:t>
            </a:r>
            <a:endParaRPr lang="en-US" sz="2800" dirty="0"/>
          </a:p>
        </p:txBody>
      </p:sp>
    </p:spTree>
    <p:extLst>
      <p:ext uri="{BB962C8B-B14F-4D97-AF65-F5344CB8AC3E}">
        <p14:creationId xmlns:p14="http://schemas.microsoft.com/office/powerpoint/2010/main" val="37302759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 calcmode="lin" valueType="num">
                                      <p:cBhvr additive="base">
                                        <p:cTn id="17"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anim calcmode="lin" valueType="num">
                                      <p:cBhvr additive="base">
                                        <p:cTn id="23"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2900</TotalTime>
  <Words>1819</Words>
  <Application>Microsoft Office PowerPoint</Application>
  <PresentationFormat>Widescreen</PresentationFormat>
  <Paragraphs>147</Paragraphs>
  <Slides>22</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Tahoma</vt:lpstr>
      <vt:lpstr>Tw Cen MT</vt:lpstr>
      <vt:lpstr>Tw Cen MT Condensed</vt:lpstr>
      <vt:lpstr>Wingdings</vt:lpstr>
      <vt:lpstr>Wingdings 3</vt:lpstr>
      <vt:lpstr>Integral</vt:lpstr>
      <vt:lpstr>The problem of Induction</vt:lpstr>
      <vt:lpstr>David Hume (1711 – 1776)</vt:lpstr>
      <vt:lpstr>Hume’s Empiricism</vt:lpstr>
      <vt:lpstr>PowerPoint Presentation</vt:lpstr>
      <vt:lpstr>Impressions and Ideas</vt:lpstr>
      <vt:lpstr>Ideas are copies of impressions</vt:lpstr>
      <vt:lpstr>The First Upshot</vt:lpstr>
      <vt:lpstr>Two Types of Understanding, or Hume’s Fork</vt:lpstr>
      <vt:lpstr>Causation &amp; Matters of Fact</vt:lpstr>
      <vt:lpstr>The Relation of Cause and Effect</vt:lpstr>
      <vt:lpstr>The Problem of Induction</vt:lpstr>
      <vt:lpstr>Deduction versus Induction</vt:lpstr>
      <vt:lpstr>Inductive Arguments</vt:lpstr>
      <vt:lpstr>The Principle of Uniformity</vt:lpstr>
      <vt:lpstr>why should we accept the Principle of the Uniformity of Nature?</vt:lpstr>
      <vt:lpstr>Hume’s conclusion is VERY radical</vt:lpstr>
      <vt:lpstr>Second Upshot:</vt:lpstr>
      <vt:lpstr>Attempted Response to the POI</vt:lpstr>
      <vt:lpstr>Karl Popper </vt:lpstr>
      <vt:lpstr> A problem for Popper’s account of science</vt:lpstr>
      <vt:lpstr>But that’s not the only relevant conjecture that has not been refuted</vt:lpstr>
      <vt:lpstr>PowerPoint Presentation</vt:lpstr>
    </vt:vector>
  </TitlesOfParts>
  <Company>University of Regina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problem of Induction</dc:title>
  <dc:creator>Dustin Olson</dc:creator>
  <cp:lastModifiedBy>Dustin Olson</cp:lastModifiedBy>
  <cp:revision>27</cp:revision>
  <dcterms:created xsi:type="dcterms:W3CDTF">2019-01-09T16:12:12Z</dcterms:created>
  <dcterms:modified xsi:type="dcterms:W3CDTF">2019-09-26T20:13:59Z</dcterms:modified>
</cp:coreProperties>
</file>