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58" r:id="rId3"/>
    <p:sldId id="274" r:id="rId4"/>
    <p:sldId id="275" r:id="rId5"/>
    <p:sldId id="276" r:id="rId6"/>
    <p:sldId id="277" r:id="rId7"/>
    <p:sldId id="278" r:id="rId8"/>
    <p:sldId id="280" r:id="rId9"/>
    <p:sldId id="267" r:id="rId10"/>
    <p:sldId id="279" r:id="rId11"/>
    <p:sldId id="282" r:id="rId12"/>
    <p:sldId id="281" r:id="rId13"/>
    <p:sldId id="283" r:id="rId14"/>
    <p:sldId id="264" r:id="rId15"/>
    <p:sldId id="284" r:id="rId16"/>
    <p:sldId id="285" r:id="rId17"/>
    <p:sldId id="286" r:id="rId18"/>
    <p:sldId id="265" r:id="rId19"/>
    <p:sldId id="268"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14" y="42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852363-9E2D-470E-9FC9-DE267D6C5FA1}" type="datetimeFigureOut">
              <a:rPr lang="en-US" smtClean="0"/>
              <a:t>10/1/2019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2DDE4F-C3A7-42E8-93E5-9B8AC22FB2D1}" type="slidenum">
              <a:rPr lang="en-US" smtClean="0"/>
              <a:t>‹#›</a:t>
            </a:fld>
            <a:endParaRPr lang="en-US"/>
          </a:p>
        </p:txBody>
      </p:sp>
    </p:spTree>
    <p:extLst>
      <p:ext uri="{BB962C8B-B14F-4D97-AF65-F5344CB8AC3E}">
        <p14:creationId xmlns:p14="http://schemas.microsoft.com/office/powerpoint/2010/main" val="425464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987976E7-F96F-4544-BDDB-7DC2B8AE65E9}" type="slidenum">
              <a:rPr lang="en-US"/>
              <a:pPr/>
              <a:t>10</a:t>
            </a:fld>
            <a:endParaRPr lang="en-US"/>
          </a:p>
        </p:txBody>
      </p:sp>
      <p:sp>
        <p:nvSpPr>
          <p:cNvPr id="19459" name="Rectangle 2"/>
          <p:cNvSpPr>
            <a:spLocks noGrp="1" noRot="1" noChangeAspect="1" noChangeArrowheads="1" noTextEdit="1"/>
          </p:cNvSpPr>
          <p:nvPr>
            <p:ph type="sldImg"/>
          </p:nvPr>
        </p:nvSpPr>
        <p:spPr>
          <a:xfrm>
            <a:off x="381000" y="685800"/>
            <a:ext cx="6096000" cy="3429000"/>
          </a:xfrm>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80045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987976E7-F96F-4544-BDDB-7DC2B8AE65E9}" type="slidenum">
              <a:rPr lang="en-US"/>
              <a:pPr/>
              <a:t>14</a:t>
            </a:fld>
            <a:endParaRPr lang="en-US"/>
          </a:p>
        </p:txBody>
      </p:sp>
      <p:sp>
        <p:nvSpPr>
          <p:cNvPr id="19459" name="Rectangle 2"/>
          <p:cNvSpPr>
            <a:spLocks noGrp="1" noRot="1" noChangeAspect="1" noChangeArrowheads="1" noTextEdit="1"/>
          </p:cNvSpPr>
          <p:nvPr>
            <p:ph type="sldImg"/>
          </p:nvPr>
        </p:nvSpPr>
        <p:spPr>
          <a:xfrm>
            <a:off x="381000" y="685800"/>
            <a:ext cx="6096000" cy="3429000"/>
          </a:xfrm>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87191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ECD6F5E-DD3D-45CD-9D37-A1333A7D2CEC}" type="slidenum">
              <a:rPr lang="en-US"/>
              <a:pPr/>
              <a:t>18</a:t>
            </a:fld>
            <a:endParaRPr lang="en-US"/>
          </a:p>
        </p:txBody>
      </p:sp>
      <p:sp>
        <p:nvSpPr>
          <p:cNvPr id="20483" name="Rectangle 2"/>
          <p:cNvSpPr>
            <a:spLocks noGrp="1" noRot="1" noChangeAspect="1" noChangeArrowheads="1" noTextEdit="1"/>
          </p:cNvSpPr>
          <p:nvPr>
            <p:ph type="sldImg"/>
          </p:nvPr>
        </p:nvSpPr>
        <p:spPr>
          <a:xfrm>
            <a:off x="381000" y="685800"/>
            <a:ext cx="6096000" cy="3429000"/>
          </a:xfrm>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19262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4824AD-CF90-40EF-B62B-2B21BCF8C9DB}" type="datetimeFigureOut">
              <a:rPr lang="en-US" smtClean="0"/>
              <a:t>10/1/2019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A5162B6-1038-4A9C-A526-8748DDF0AC5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694210"/>
      </p:ext>
    </p:extLst>
  </p:cSld>
  <p:clrMapOvr>
    <a:masterClrMapping/>
  </p:clrMapOvr>
  <p:transition spd="med">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4824AD-CF90-40EF-B62B-2B21BCF8C9DB}"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162B6-1038-4A9C-A526-8748DDF0AC52}" type="slidenum">
              <a:rPr lang="en-US" smtClean="0"/>
              <a:t>‹#›</a:t>
            </a:fld>
            <a:endParaRPr lang="en-US"/>
          </a:p>
        </p:txBody>
      </p:sp>
    </p:spTree>
    <p:extLst>
      <p:ext uri="{BB962C8B-B14F-4D97-AF65-F5344CB8AC3E}">
        <p14:creationId xmlns:p14="http://schemas.microsoft.com/office/powerpoint/2010/main" val="3894696211"/>
      </p:ext>
    </p:extLst>
  </p:cSld>
  <p:clrMapOvr>
    <a:masterClrMapping/>
  </p:clrMapOvr>
  <p:transition spd="med">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4824AD-CF90-40EF-B62B-2B21BCF8C9DB}"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162B6-1038-4A9C-A526-8748DDF0AC5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817460"/>
      </p:ext>
    </p:extLst>
  </p:cSld>
  <p:clrMapOvr>
    <a:masterClrMapping/>
  </p:clrMapOvr>
  <p:transition spd="med">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4824AD-CF90-40EF-B62B-2B21BCF8C9DB}"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162B6-1038-4A9C-A526-8748DDF0AC5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7409615"/>
      </p:ext>
    </p:extLst>
  </p:cSld>
  <p:clrMapOvr>
    <a:masterClrMapping/>
  </p:clrMapOvr>
  <p:transition spd="med">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4824AD-CF90-40EF-B62B-2B21BCF8C9DB}"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162B6-1038-4A9C-A526-8748DDF0AC52}" type="slidenum">
              <a:rPr lang="en-US" smtClean="0"/>
              <a:t>‹#›</a:t>
            </a:fld>
            <a:endParaRPr lang="en-US"/>
          </a:p>
        </p:txBody>
      </p:sp>
    </p:spTree>
    <p:extLst>
      <p:ext uri="{BB962C8B-B14F-4D97-AF65-F5344CB8AC3E}">
        <p14:creationId xmlns:p14="http://schemas.microsoft.com/office/powerpoint/2010/main" val="2183940346"/>
      </p:ext>
    </p:extLst>
  </p:cSld>
  <p:clrMapOvr>
    <a:masterClrMapping/>
  </p:clrMapOvr>
  <p:transition spd="med">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4824AD-CF90-40EF-B62B-2B21BCF8C9DB}"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162B6-1038-4A9C-A526-8748DDF0AC5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5747927"/>
      </p:ext>
    </p:extLst>
  </p:cSld>
  <p:clrMapOvr>
    <a:masterClrMapping/>
  </p:clrMapOvr>
  <p:transition spd="med">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4824AD-CF90-40EF-B62B-2B21BCF8C9DB}"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162B6-1038-4A9C-A526-8748DDF0AC5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2643278"/>
      </p:ext>
    </p:extLst>
  </p:cSld>
  <p:clrMapOvr>
    <a:masterClrMapping/>
  </p:clrMapOvr>
  <p:transition spd="med">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4824AD-CF90-40EF-B62B-2B21BCF8C9DB}"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162B6-1038-4A9C-A526-8748DDF0AC5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569529"/>
      </p:ext>
    </p:extLst>
  </p:cSld>
  <p:clrMapOvr>
    <a:masterClrMapping/>
  </p:clrMapOvr>
  <p:transition spd="med">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4824AD-CF90-40EF-B62B-2B21BCF8C9DB}"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162B6-1038-4A9C-A526-8748DDF0AC5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0354530"/>
      </p:ext>
    </p:extLst>
  </p:cSld>
  <p:clrMapOvr>
    <a:masterClrMapping/>
  </p:clrMapOvr>
  <p:transition spd="med">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10C2DF-F741-4408-BDB4-6BF865A6224B}" type="slidenum">
              <a:rPr lang="en-US"/>
              <a:pPr>
                <a:defRPr/>
              </a:pPr>
              <a:t>‹#›</a:t>
            </a:fld>
            <a:endParaRPr lang="en-US"/>
          </a:p>
        </p:txBody>
      </p:sp>
    </p:spTree>
    <p:extLst>
      <p:ext uri="{BB962C8B-B14F-4D97-AF65-F5344CB8AC3E}">
        <p14:creationId xmlns:p14="http://schemas.microsoft.com/office/powerpoint/2010/main" val="2247222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824AD-CF90-40EF-B62B-2B21BCF8C9DB}" type="datetimeFigureOut">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5162B6-1038-4A9C-A526-8748DDF0AC52}" type="slidenum">
              <a:rPr lang="en-US" smtClean="0"/>
              <a:t>‹#›</a:t>
            </a:fld>
            <a:endParaRPr lang="en-US"/>
          </a:p>
        </p:txBody>
      </p:sp>
    </p:spTree>
    <p:extLst>
      <p:ext uri="{BB962C8B-B14F-4D97-AF65-F5344CB8AC3E}">
        <p14:creationId xmlns:p14="http://schemas.microsoft.com/office/powerpoint/2010/main" val="1262831659"/>
      </p:ext>
    </p:extLst>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2350" y="181661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750485"/>
            <a:ext cx="9601196" cy="104174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295401" y="1938528"/>
            <a:ext cx="9601196" cy="41696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712969"/>
      </p:ext>
    </p:extLst>
  </p:cSld>
  <p:clrMapOvr>
    <a:masterClrMapping/>
  </p:clrMapOvr>
  <p:transition spd="med">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4824AD-CF90-40EF-B62B-2B21BCF8C9DB}"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162B6-1038-4A9C-A526-8748DDF0AC5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2813771"/>
      </p:ext>
    </p:extLst>
  </p:cSld>
  <p:clrMapOvr>
    <a:masterClrMapping/>
  </p:clrMapOvr>
  <p:transition spd="med">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1804418"/>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9220" y="744727"/>
            <a:ext cx="9601196" cy="1035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1828805"/>
            <a:ext cx="4718304" cy="440130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2112" y="1828804"/>
            <a:ext cx="4718304" cy="44326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3372416"/>
      </p:ext>
    </p:extLst>
  </p:cSld>
  <p:clrMapOvr>
    <a:masterClrMapping/>
  </p:clrMapOvr>
  <p:transition spd="med">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10055" y="748124"/>
            <a:ext cx="9601196" cy="1017356"/>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10055" y="1835479"/>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07592" y="2411741"/>
            <a:ext cx="4718304" cy="381837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1837681"/>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2411741"/>
            <a:ext cx="4718304" cy="381837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8" name="Straight Connector 17"/>
          <p:cNvCxnSpPr/>
          <p:nvPr/>
        </p:nvCxnSpPr>
        <p:spPr>
          <a:xfrm>
            <a:off x="1310055" y="176548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640434"/>
      </p:ext>
    </p:extLst>
  </p:cSld>
  <p:clrMapOvr>
    <a:masterClrMapping/>
  </p:clrMapOvr>
  <p:transition spd="med">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17356"/>
          </a:xfrm>
        </p:spPr>
        <p:txBody>
          <a:bodyPr/>
          <a:lstStyle/>
          <a:p>
            <a:r>
              <a:rPr lang="en-US" smtClean="0"/>
              <a:t>Click to edit Master title style</a:t>
            </a:r>
            <a:endParaRPr lang="en-US" dirty="0"/>
          </a:p>
        </p:txBody>
      </p:sp>
      <p:cxnSp>
        <p:nvCxnSpPr>
          <p:cNvPr id="14" name="Straight Connector 13"/>
          <p:cNvCxnSpPr/>
          <p:nvPr/>
        </p:nvCxnSpPr>
        <p:spPr>
          <a:xfrm>
            <a:off x="1383977" y="200693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344630"/>
      </p:ext>
    </p:extLst>
  </p:cSld>
  <p:clrMapOvr>
    <a:masterClrMapping/>
  </p:clrMapOvr>
  <p:transition spd="med">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cxnSp>
        <p:nvCxnSpPr>
          <p:cNvPr id="5" name="Straight Connector 4"/>
          <p:cNvCxnSpPr/>
          <p:nvPr/>
        </p:nvCxnSpPr>
        <p:spPr>
          <a:xfrm flipV="1">
            <a:off x="8729469" y="453814"/>
            <a:ext cx="2951819" cy="0"/>
          </a:xfrm>
          <a:prstGeom prst="line">
            <a:avLst/>
          </a:prstGeom>
          <a:ln/>
        </p:spPr>
        <p:style>
          <a:lnRef idx="1">
            <a:schemeClr val="dk1"/>
          </a:lnRef>
          <a:fillRef idx="0">
            <a:schemeClr val="dk1"/>
          </a:fillRef>
          <a:effectRef idx="0">
            <a:schemeClr val="dk1"/>
          </a:effectRef>
          <a:fontRef idx="minor">
            <a:schemeClr val="tx1"/>
          </a:fontRef>
        </p:style>
      </p:cxnSp>
      <p:sp>
        <p:nvSpPr>
          <p:cNvPr id="9" name="Content Placeholder 2"/>
          <p:cNvSpPr>
            <a:spLocks noGrp="1"/>
          </p:cNvSpPr>
          <p:nvPr>
            <p:ph idx="1"/>
          </p:nvPr>
        </p:nvSpPr>
        <p:spPr>
          <a:xfrm>
            <a:off x="963169" y="780288"/>
            <a:ext cx="10387584" cy="53279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p:cNvSpPr>
            <a:spLocks noGrp="1"/>
          </p:cNvSpPr>
          <p:nvPr>
            <p:ph type="body" idx="10"/>
          </p:nvPr>
        </p:nvSpPr>
        <p:spPr>
          <a:xfrm>
            <a:off x="8729469" y="85344"/>
            <a:ext cx="2951819" cy="368470"/>
          </a:xfrm>
        </p:spPr>
        <p:txBody>
          <a:bodyPr anchor="b">
            <a:noAutofit/>
          </a:bodyPr>
          <a:lstStyle>
            <a:lvl1pPr marL="0" indent="0">
              <a:spcBef>
                <a:spcPts val="672"/>
              </a:spcBef>
              <a:spcAft>
                <a:spcPts val="600"/>
              </a:spcAft>
              <a:buNone/>
              <a:defRPr sz="25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633145371"/>
      </p:ext>
    </p:extLst>
  </p:cSld>
  <p:clrMapOvr>
    <a:masterClrMapping/>
  </p:clrMapOvr>
  <p:transition spd="med">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4824AD-CF90-40EF-B62B-2B21BCF8C9DB}"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162B6-1038-4A9C-A526-8748DDF0AC5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6942377"/>
      </p:ext>
    </p:extLst>
  </p:cSld>
  <p:clrMapOvr>
    <a:masterClrMapping/>
  </p:clrMapOvr>
  <p:transition spd="med">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4824AD-CF90-40EF-B62B-2B21BCF8C9DB}"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162B6-1038-4A9C-A526-8748DDF0AC52}" type="slidenum">
              <a:rPr lang="en-US" smtClean="0"/>
              <a:t>‹#›</a:t>
            </a:fld>
            <a:endParaRPr lang="en-US"/>
          </a:p>
        </p:txBody>
      </p:sp>
    </p:spTree>
    <p:extLst>
      <p:ext uri="{BB962C8B-B14F-4D97-AF65-F5344CB8AC3E}">
        <p14:creationId xmlns:p14="http://schemas.microsoft.com/office/powerpoint/2010/main" val="2551903870"/>
      </p:ext>
    </p:extLst>
  </p:cSld>
  <p:clrMapOvr>
    <a:masterClrMapping/>
  </p:clrMapOvr>
  <p:transition spd="med">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824AD-CF90-40EF-B62B-2B21BCF8C9DB}" type="datetimeFigureOut">
              <a:rPr lang="en-US" smtClean="0"/>
              <a:t>10/1/2019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5162B6-1038-4A9C-A526-8748DDF0AC52}" type="slidenum">
              <a:rPr lang="en-US" smtClean="0"/>
              <a:t>‹#›</a:t>
            </a:fld>
            <a:endParaRPr lang="en-US"/>
          </a:p>
        </p:txBody>
      </p:sp>
    </p:spTree>
    <p:extLst>
      <p:ext uri="{BB962C8B-B14F-4D97-AF65-F5344CB8AC3E}">
        <p14:creationId xmlns:p14="http://schemas.microsoft.com/office/powerpoint/2010/main" val="2826367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Lst>
  <p:transition spd="med">
    <p:wipe/>
  </p:transition>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Knowledge?</a:t>
            </a:r>
            <a:endParaRPr lang="en-US" dirty="0"/>
          </a:p>
        </p:txBody>
      </p:sp>
      <p:sp>
        <p:nvSpPr>
          <p:cNvPr id="3" name="Subtitle 2"/>
          <p:cNvSpPr>
            <a:spLocks noGrp="1"/>
          </p:cNvSpPr>
          <p:nvPr>
            <p:ph type="subTitle" idx="1"/>
          </p:nvPr>
        </p:nvSpPr>
        <p:spPr/>
        <p:txBody>
          <a:bodyPr>
            <a:normAutofit fontScale="77500" lnSpcReduction="20000"/>
          </a:bodyPr>
          <a:lstStyle/>
          <a:p>
            <a:endParaRPr lang="en-US" dirty="0" smtClean="0"/>
          </a:p>
          <a:p>
            <a:r>
              <a:rPr lang="en-US" dirty="0"/>
              <a:t>Introduction to Philosophy</a:t>
            </a:r>
          </a:p>
          <a:p>
            <a:r>
              <a:rPr lang="en-US" dirty="0"/>
              <a:t>Philosophy 100</a:t>
            </a:r>
          </a:p>
          <a:p>
            <a:r>
              <a:rPr lang="en-US" smtClean="0"/>
              <a:t>Class </a:t>
            </a:r>
            <a:r>
              <a:rPr lang="en-US" smtClean="0"/>
              <a:t>8</a:t>
            </a:r>
            <a:endParaRPr lang="en-US" dirty="0"/>
          </a:p>
        </p:txBody>
      </p:sp>
    </p:spTree>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r>
              <a:rPr lang="en-US" dirty="0" smtClean="0"/>
              <a:t>We want to know what it is that we’re referring to when we use the term “knows.”</a:t>
            </a:r>
          </a:p>
          <a:p>
            <a:r>
              <a:rPr lang="en-US" dirty="0"/>
              <a:t>We can define </a:t>
            </a:r>
            <a:r>
              <a:rPr lang="en-US" i="1" dirty="0"/>
              <a:t>knowledge</a:t>
            </a:r>
            <a:r>
              <a:rPr lang="en-US" dirty="0"/>
              <a:t> by giving necessary and sufficient conditions for knowing that something is the case</a:t>
            </a:r>
            <a:r>
              <a:rPr lang="en-US" dirty="0" smtClean="0"/>
              <a:t>. But how might we do that?</a:t>
            </a:r>
            <a:endParaRPr lang="en-US" dirty="0"/>
          </a:p>
          <a:p>
            <a:r>
              <a:rPr lang="en-US" dirty="0" smtClean="0"/>
              <a:t>Consider first the following claims, each of which you know:</a:t>
            </a:r>
          </a:p>
          <a:p>
            <a:pPr lvl="1"/>
            <a:r>
              <a:rPr lang="en-US" dirty="0" smtClean="0"/>
              <a:t>I am in philosophy class. </a:t>
            </a:r>
          </a:p>
          <a:p>
            <a:pPr lvl="1"/>
            <a:r>
              <a:rPr lang="en-US" dirty="0" smtClean="0"/>
              <a:t>It is not summer. </a:t>
            </a:r>
          </a:p>
          <a:p>
            <a:pPr lvl="1"/>
            <a:r>
              <a:rPr lang="en-US" dirty="0" smtClean="0"/>
              <a:t>Four and four equal eight. </a:t>
            </a:r>
          </a:p>
          <a:p>
            <a:r>
              <a:rPr lang="en-US" dirty="0" smtClean="0"/>
              <a:t>What </a:t>
            </a:r>
            <a:r>
              <a:rPr lang="en-US" dirty="0"/>
              <a:t>is it about the relationship between you and each of these </a:t>
            </a:r>
            <a:r>
              <a:rPr lang="en-US" dirty="0" smtClean="0"/>
              <a:t>propositions that might help us define knowledge—i.e. provide the necessary and sufficient conditions knowledge? </a:t>
            </a:r>
          </a:p>
        </p:txBody>
      </p:sp>
      <p:sp>
        <p:nvSpPr>
          <p:cNvPr id="6" name="Text Placeholder 5"/>
          <p:cNvSpPr>
            <a:spLocks noGrp="1"/>
          </p:cNvSpPr>
          <p:nvPr>
            <p:ph type="body" idx="10"/>
          </p:nvPr>
        </p:nvSpPr>
        <p:spPr/>
        <p:txBody>
          <a:bodyPr/>
          <a:lstStyle/>
          <a:p>
            <a:r>
              <a:rPr lang="en-US" smtClean="0"/>
              <a:t>What Is Knowledge?</a:t>
            </a:r>
            <a:endParaRPr lang="en-CA" dirty="0"/>
          </a:p>
        </p:txBody>
      </p:sp>
    </p:spTree>
    <p:extLst>
      <p:ext uri="{BB962C8B-B14F-4D97-AF65-F5344CB8AC3E}">
        <p14:creationId xmlns:p14="http://schemas.microsoft.com/office/powerpoint/2010/main" val="3580851781"/>
      </p:ext>
    </p:extLst>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Knowledge</a:t>
            </a:r>
            <a:endParaRPr lang="en-CA" dirty="0"/>
          </a:p>
        </p:txBody>
      </p:sp>
      <p:sp>
        <p:nvSpPr>
          <p:cNvPr id="5" name="Content Placeholder 4"/>
          <p:cNvSpPr>
            <a:spLocks noGrp="1"/>
          </p:cNvSpPr>
          <p:nvPr>
            <p:ph sz="half" idx="1"/>
          </p:nvPr>
        </p:nvSpPr>
        <p:spPr>
          <a:xfrm>
            <a:off x="1600200" y="2209799"/>
            <a:ext cx="4953000" cy="4020313"/>
          </a:xfrm>
        </p:spPr>
        <p:txBody>
          <a:bodyPr/>
          <a:lstStyle/>
          <a:p>
            <a:pPr marL="0" indent="0">
              <a:buNone/>
            </a:pPr>
            <a:r>
              <a:rPr lang="en-US" dirty="0" smtClean="0"/>
              <a:t>Consider the following proposition: </a:t>
            </a:r>
          </a:p>
          <a:p>
            <a:pPr marL="457200" lvl="1" indent="0">
              <a:buNone/>
            </a:pPr>
            <a:r>
              <a:rPr lang="en-US" dirty="0" smtClean="0"/>
              <a:t>P:	Justin Trudeau is Canada’s current 	Prime Minister.</a:t>
            </a:r>
          </a:p>
          <a:p>
            <a:pPr marL="0" indent="0">
              <a:buNone/>
            </a:pPr>
            <a:r>
              <a:rPr lang="en-US" dirty="0" smtClean="0"/>
              <a:t>P is something we know, but in virtue of what do we know it? </a:t>
            </a:r>
          </a:p>
          <a:p>
            <a:pPr marL="0" indent="0">
              <a:buNone/>
            </a:pPr>
            <a:r>
              <a:rPr lang="en-US" dirty="0"/>
              <a:t>S knows that p </a:t>
            </a:r>
            <a:r>
              <a:rPr lang="en-US" dirty="0" err="1"/>
              <a:t>iff</a:t>
            </a:r>
            <a:r>
              <a:rPr lang="en-US" dirty="0"/>
              <a:t>: ?</a:t>
            </a:r>
          </a:p>
          <a:p>
            <a:pPr marL="0" indent="0">
              <a:buNone/>
            </a:pPr>
            <a:endParaRPr lang="en-CA"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543800" y="1981200"/>
            <a:ext cx="3048000" cy="4034853"/>
          </a:xfrm>
        </p:spPr>
      </p:pic>
    </p:spTree>
    <p:extLst>
      <p:ext uri="{BB962C8B-B14F-4D97-AF65-F5344CB8AC3E}">
        <p14:creationId xmlns:p14="http://schemas.microsoft.com/office/powerpoint/2010/main" val="3860484969"/>
      </p:ext>
    </p:extLst>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Straightforward Conditions</a:t>
            </a:r>
            <a:endParaRPr lang="en-CA" dirty="0"/>
          </a:p>
        </p:txBody>
      </p:sp>
      <p:sp>
        <p:nvSpPr>
          <p:cNvPr id="5" name="Text Placeholder 4"/>
          <p:cNvSpPr>
            <a:spLocks noGrp="1"/>
          </p:cNvSpPr>
          <p:nvPr>
            <p:ph type="body" idx="1"/>
          </p:nvPr>
        </p:nvSpPr>
        <p:spPr/>
        <p:txBody>
          <a:bodyPr/>
          <a:lstStyle/>
          <a:p>
            <a:r>
              <a:rPr lang="en-US" dirty="0" smtClean="0"/>
              <a:t>Truth</a:t>
            </a:r>
            <a:endParaRPr lang="en-CA" dirty="0"/>
          </a:p>
        </p:txBody>
      </p:sp>
      <p:sp>
        <p:nvSpPr>
          <p:cNvPr id="6" name="Content Placeholder 5"/>
          <p:cNvSpPr>
            <a:spLocks noGrp="1"/>
          </p:cNvSpPr>
          <p:nvPr>
            <p:ph sz="half" idx="2"/>
          </p:nvPr>
        </p:nvSpPr>
        <p:spPr/>
        <p:txBody>
          <a:bodyPr/>
          <a:lstStyle/>
          <a:p>
            <a:r>
              <a:rPr lang="en-US" dirty="0" smtClean="0"/>
              <a:t>It seems straightforward that you cannot know a falsehood. </a:t>
            </a:r>
          </a:p>
          <a:p>
            <a:r>
              <a:rPr lang="en-US" dirty="0" smtClean="0"/>
              <a:t>For example, what would you think if someone made the following statements? </a:t>
            </a:r>
          </a:p>
          <a:p>
            <a:pPr marL="0" indent="0" algn="ctr">
              <a:buNone/>
            </a:pPr>
            <a:r>
              <a:rPr lang="en-US" i="1" dirty="0" smtClean="0"/>
              <a:t>I know that Justin Trudeau is not the current Prime Minister of Canada.</a:t>
            </a:r>
          </a:p>
        </p:txBody>
      </p:sp>
      <p:sp>
        <p:nvSpPr>
          <p:cNvPr id="7" name="Text Placeholder 6"/>
          <p:cNvSpPr>
            <a:spLocks noGrp="1"/>
          </p:cNvSpPr>
          <p:nvPr>
            <p:ph type="body" sz="quarter" idx="3"/>
          </p:nvPr>
        </p:nvSpPr>
        <p:spPr/>
        <p:txBody>
          <a:bodyPr/>
          <a:lstStyle/>
          <a:p>
            <a:r>
              <a:rPr lang="en-US" dirty="0" smtClean="0"/>
              <a:t>Belief</a:t>
            </a:r>
            <a:endParaRPr lang="en-CA" dirty="0"/>
          </a:p>
        </p:txBody>
      </p:sp>
      <p:sp>
        <p:nvSpPr>
          <p:cNvPr id="8" name="Content Placeholder 7"/>
          <p:cNvSpPr>
            <a:spLocks noGrp="1"/>
          </p:cNvSpPr>
          <p:nvPr>
            <p:ph sz="quarter" idx="4"/>
          </p:nvPr>
        </p:nvSpPr>
        <p:spPr/>
        <p:txBody>
          <a:bodyPr/>
          <a:lstStyle/>
          <a:p>
            <a:r>
              <a:rPr lang="en-US" dirty="0" smtClean="0"/>
              <a:t>It also seems fairly straightforward that you cannot know a proposition if you do not believe that proposition. </a:t>
            </a:r>
          </a:p>
          <a:p>
            <a:r>
              <a:rPr lang="en-US" dirty="0" smtClean="0"/>
              <a:t>For example: </a:t>
            </a:r>
          </a:p>
          <a:p>
            <a:pPr marL="0" indent="0" algn="ctr">
              <a:buNone/>
            </a:pPr>
            <a:r>
              <a:rPr lang="en-US" i="1" dirty="0" smtClean="0"/>
              <a:t>I know that JT is our current Prime Minister, but I don’t believe it. </a:t>
            </a:r>
          </a:p>
          <a:p>
            <a:pPr lvl="1"/>
            <a:endParaRPr lang="en-CA" dirty="0"/>
          </a:p>
        </p:txBody>
      </p:sp>
    </p:spTree>
    <p:extLst>
      <p:ext uri="{BB962C8B-B14F-4D97-AF65-F5344CB8AC3E}">
        <p14:creationId xmlns:p14="http://schemas.microsoft.com/office/powerpoint/2010/main" val="374972972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arn(inVertic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1000"/>
                                        <p:tgtEl>
                                          <p:spTgt spid="8">
                                            <p:txEl>
                                              <p:pRg st="0" end="0"/>
                                            </p:txEl>
                                          </p:spTgt>
                                        </p:tgtEl>
                                      </p:cBhvr>
                                    </p:animEffect>
                                    <p:anim calcmode="lin" valueType="num">
                                      <p:cBhvr>
                                        <p:cTn id="1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1000"/>
                                        <p:tgtEl>
                                          <p:spTgt spid="8">
                                            <p:txEl>
                                              <p:pRg st="1" end="1"/>
                                            </p:txEl>
                                          </p:spTgt>
                                        </p:tgtEl>
                                      </p:cBhvr>
                                    </p:animEffect>
                                    <p:anim calcmode="lin" valueType="num">
                                      <p:cBhvr>
                                        <p:cTn id="2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1000"/>
                                        <p:tgtEl>
                                          <p:spTgt spid="8">
                                            <p:txEl>
                                              <p:pRg st="2" end="2"/>
                                            </p:txEl>
                                          </p:spTgt>
                                        </p:tgtEl>
                                      </p:cBhvr>
                                    </p:animEffect>
                                    <p:anim calcmode="lin" valueType="num">
                                      <p:cBhvr>
                                        <p:cTn id="3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963169" y="762000"/>
            <a:ext cx="5437631" cy="5346192"/>
          </a:xfrm>
        </p:spPr>
        <p:txBody>
          <a:bodyPr>
            <a:normAutofit lnSpcReduction="10000"/>
          </a:bodyPr>
          <a:lstStyle/>
          <a:p>
            <a:r>
              <a:rPr lang="en-US" dirty="0" smtClean="0"/>
              <a:t>So we have two necessary condition for knowledge, but are they sufficient? </a:t>
            </a:r>
          </a:p>
          <a:p>
            <a:r>
              <a:rPr lang="en-US" dirty="0" smtClean="0"/>
              <a:t>S </a:t>
            </a:r>
            <a:r>
              <a:rPr lang="en-US" dirty="0"/>
              <a:t>knows that p </a:t>
            </a:r>
            <a:r>
              <a:rPr lang="en-US" dirty="0" err="1"/>
              <a:t>iff</a:t>
            </a:r>
            <a:r>
              <a:rPr lang="en-US" dirty="0"/>
              <a:t>:</a:t>
            </a:r>
          </a:p>
          <a:p>
            <a:pPr marL="914400" lvl="1" indent="-457200">
              <a:buFont typeface="+mj-lt"/>
              <a:buAutoNum type="arabicPeriod"/>
            </a:pPr>
            <a:r>
              <a:rPr lang="en-US" dirty="0"/>
              <a:t>S believes that P.</a:t>
            </a:r>
          </a:p>
          <a:p>
            <a:pPr marL="914400" lvl="1" indent="-457200">
              <a:buFont typeface="+mj-lt"/>
              <a:buAutoNum type="arabicPeriod"/>
            </a:pPr>
            <a:r>
              <a:rPr lang="en-US" dirty="0"/>
              <a:t>It is true that </a:t>
            </a:r>
            <a:r>
              <a:rPr lang="en-US" dirty="0" smtClean="0"/>
              <a:t>P</a:t>
            </a:r>
          </a:p>
          <a:p>
            <a:r>
              <a:rPr lang="en-US" dirty="0" smtClean="0"/>
              <a:t>Can we think of a situation where these conditions are satisfied – one has a true belief – but where one doesn’t know? </a:t>
            </a:r>
          </a:p>
          <a:p>
            <a:r>
              <a:rPr lang="en-US" dirty="0" smtClean="0"/>
              <a:t>Here is a case where someone has a true belief, but do we think this person </a:t>
            </a:r>
            <a:r>
              <a:rPr lang="en-US" i="1" dirty="0" smtClean="0"/>
              <a:t>knows</a:t>
            </a:r>
            <a:r>
              <a:rPr lang="en-US" dirty="0" smtClean="0"/>
              <a:t> that JT is Canada’s current Prime Minister? </a:t>
            </a:r>
          </a:p>
          <a:p>
            <a:pPr lvl="1"/>
            <a:r>
              <a:rPr lang="en-US" dirty="0" smtClean="0"/>
              <a:t>No, so it seems like we need another condition.</a:t>
            </a:r>
            <a:endParaRPr lang="en-CA" dirty="0"/>
          </a:p>
        </p:txBody>
      </p:sp>
      <p:sp>
        <p:nvSpPr>
          <p:cNvPr id="10" name="Text Placeholder 9"/>
          <p:cNvSpPr>
            <a:spLocks noGrp="1"/>
          </p:cNvSpPr>
          <p:nvPr>
            <p:ph type="body" idx="10"/>
          </p:nvPr>
        </p:nvSpPr>
        <p:spPr/>
        <p:txBody>
          <a:bodyPr/>
          <a:lstStyle/>
          <a:p>
            <a:pPr algn="ctr"/>
            <a:r>
              <a:rPr lang="en-US" dirty="0" smtClean="0"/>
              <a:t>Knowledge</a:t>
            </a:r>
            <a:endParaRPr lang="en-CA"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2819400"/>
            <a:ext cx="3749278" cy="3288792"/>
          </a:xfrm>
          <a:prstGeom prst="rect">
            <a:avLst/>
          </a:prstGeom>
        </p:spPr>
      </p:pic>
      <p:sp>
        <p:nvSpPr>
          <p:cNvPr id="12" name="TextBox 11"/>
          <p:cNvSpPr txBox="1"/>
          <p:nvPr/>
        </p:nvSpPr>
        <p:spPr>
          <a:xfrm>
            <a:off x="6410696" y="914400"/>
            <a:ext cx="5105400" cy="2092881"/>
          </a:xfrm>
          <a:prstGeom prst="rect">
            <a:avLst/>
          </a:prstGeom>
          <a:noFill/>
        </p:spPr>
        <p:txBody>
          <a:bodyPr wrap="square" rtlCol="0">
            <a:spAutoFit/>
          </a:bodyPr>
          <a:lstStyle/>
          <a:p>
            <a:r>
              <a:rPr lang="en-US" sz="2800" dirty="0" smtClean="0"/>
              <a:t>What about:</a:t>
            </a:r>
          </a:p>
          <a:p>
            <a:pPr algn="ctr"/>
            <a:r>
              <a:rPr lang="en-US" sz="2800" i="1" dirty="0" smtClean="0"/>
              <a:t>I </a:t>
            </a:r>
            <a:r>
              <a:rPr lang="en-US" sz="2800" i="1" dirty="0"/>
              <a:t>know that JT is Canada’s current PM because a gnome told me during a drug induced vision. </a:t>
            </a:r>
          </a:p>
          <a:p>
            <a:endParaRPr lang="en-CA" dirty="0"/>
          </a:p>
        </p:txBody>
      </p:sp>
    </p:spTree>
    <p:extLst>
      <p:ext uri="{BB962C8B-B14F-4D97-AF65-F5344CB8AC3E}">
        <p14:creationId xmlns:p14="http://schemas.microsoft.com/office/powerpoint/2010/main" val="243584763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Effect transition="in" filter="barn(inVertical)">
                                      <p:cBhvr>
                                        <p:cTn id="15" dur="500"/>
                                        <p:tgtEl>
                                          <p:spTgt spid="9">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barn(inVertical)">
                                      <p:cBhvr>
                                        <p:cTn id="18"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 Knowledge = </a:t>
            </a:r>
            <a:r>
              <a:rPr lang="en-US" i="1" dirty="0" smtClean="0"/>
              <a:t>Justified</a:t>
            </a:r>
            <a:r>
              <a:rPr lang="en-US" dirty="0" smtClean="0"/>
              <a:t> True Belief</a:t>
            </a:r>
            <a:endParaRPr lang="en-CA" dirty="0"/>
          </a:p>
        </p:txBody>
      </p:sp>
      <p:sp>
        <p:nvSpPr>
          <p:cNvPr id="3075" name="Rectangle 3"/>
          <p:cNvSpPr>
            <a:spLocks noGrp="1" noChangeArrowheads="1"/>
          </p:cNvSpPr>
          <p:nvPr>
            <p:ph sz="half" idx="1"/>
          </p:nvPr>
        </p:nvSpPr>
        <p:spPr/>
        <p:txBody>
          <a:bodyPr>
            <a:normAutofit/>
          </a:bodyPr>
          <a:lstStyle/>
          <a:p>
            <a:r>
              <a:rPr lang="en-US" dirty="0" smtClean="0"/>
              <a:t>S knows that p </a:t>
            </a:r>
            <a:r>
              <a:rPr lang="en-US" dirty="0" err="1" smtClean="0"/>
              <a:t>iff</a:t>
            </a:r>
            <a:r>
              <a:rPr lang="en-US" dirty="0" smtClean="0"/>
              <a:t>: </a:t>
            </a:r>
          </a:p>
          <a:p>
            <a:pPr marL="914400" lvl="1" indent="-457200">
              <a:buFont typeface="+mj-lt"/>
              <a:buAutoNum type="arabicPeriod"/>
            </a:pPr>
            <a:r>
              <a:rPr lang="en-US" dirty="0" smtClean="0"/>
              <a:t>p is true.</a:t>
            </a:r>
          </a:p>
          <a:p>
            <a:pPr marL="914400" lvl="1" indent="-457200">
              <a:buFont typeface="+mj-lt"/>
              <a:buAutoNum type="arabicPeriod"/>
            </a:pPr>
            <a:r>
              <a:rPr lang="en-US" dirty="0" smtClean="0"/>
              <a:t>S is believes that p.</a:t>
            </a:r>
          </a:p>
          <a:p>
            <a:pPr marL="914400" lvl="1" indent="-457200">
              <a:buFont typeface="+mj-lt"/>
              <a:buAutoNum type="arabicPeriod"/>
            </a:pPr>
            <a:r>
              <a:rPr lang="en-US" dirty="0" smtClean="0"/>
              <a:t>S is entitled (is justified) to believe that p.</a:t>
            </a:r>
          </a:p>
          <a:p>
            <a:r>
              <a:rPr lang="en-US" dirty="0" smtClean="0"/>
              <a:t>Example: </a:t>
            </a:r>
          </a:p>
          <a:p>
            <a:pPr marL="457200" lvl="1" indent="0">
              <a:buNone/>
            </a:pPr>
            <a:r>
              <a:rPr lang="en-US" dirty="0" smtClean="0"/>
              <a:t>Sam knows that JT is Canada’s current PM because JT is Canada’s current PM, Sam believes that JT is Canada’s current PM, and Sam is justified in believing that JT is Canada’s current PM. </a:t>
            </a:r>
            <a:endParaRPr lang="en-US" dirty="0"/>
          </a:p>
        </p:txBody>
      </p:sp>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001671"/>
            <a:ext cx="4718050" cy="4086557"/>
          </a:xfrm>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barn(inVertical)">
                                      <p:cBhvr>
                                        <p:cTn id="7" dur="500"/>
                                        <p:tgtEl>
                                          <p:spTgt spid="3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barn(inVertical)">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barn(inVertical)">
                                      <p:cBhvr>
                                        <p:cTn id="17" dur="500"/>
                                        <p:tgtEl>
                                          <p:spTgt spid="30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075">
                                            <p:txEl>
                                              <p:pRg st="5" end="5"/>
                                            </p:txEl>
                                          </p:spTgt>
                                        </p:tgtEl>
                                        <p:attrNameLst>
                                          <p:attrName>style.visibility</p:attrName>
                                        </p:attrNameLst>
                                      </p:cBhvr>
                                      <p:to>
                                        <p:strVal val="visible"/>
                                      </p:to>
                                    </p:set>
                                    <p:animEffect transition="in" filter="barn(inVertical)">
                                      <p:cBhvr>
                                        <p:cTn id="22"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beliefs justified?</a:t>
            </a:r>
            <a:endParaRPr lang="en-CA" dirty="0"/>
          </a:p>
        </p:txBody>
      </p:sp>
      <p:sp>
        <p:nvSpPr>
          <p:cNvPr id="5" name="Text Placeholder 4"/>
          <p:cNvSpPr>
            <a:spLocks noGrp="1"/>
          </p:cNvSpPr>
          <p:nvPr>
            <p:ph type="body" idx="1"/>
          </p:nvPr>
        </p:nvSpPr>
        <p:spPr/>
        <p:txBody>
          <a:bodyPr/>
          <a:lstStyle/>
          <a:p>
            <a:r>
              <a:rPr lang="en-US" dirty="0" err="1" smtClean="0"/>
              <a:t>Internalism</a:t>
            </a:r>
            <a:endParaRPr lang="en-CA" dirty="0"/>
          </a:p>
        </p:txBody>
      </p:sp>
      <p:sp>
        <p:nvSpPr>
          <p:cNvPr id="6" name="Content Placeholder 5"/>
          <p:cNvSpPr>
            <a:spLocks noGrp="1"/>
          </p:cNvSpPr>
          <p:nvPr>
            <p:ph sz="half" idx="2"/>
          </p:nvPr>
        </p:nvSpPr>
        <p:spPr/>
        <p:txBody>
          <a:bodyPr>
            <a:normAutofit/>
          </a:bodyPr>
          <a:lstStyle/>
          <a:p>
            <a:pPr marL="0" indent="0">
              <a:buNone/>
            </a:pPr>
            <a:r>
              <a:rPr lang="en-US" dirty="0" smtClean="0"/>
              <a:t>One thought is that epistemic reasons, or evidence, justify our beliefs, and these reasons are held by some individual. The leading </a:t>
            </a:r>
            <a:r>
              <a:rPr lang="en-US" dirty="0" err="1" smtClean="0"/>
              <a:t>internalist</a:t>
            </a:r>
            <a:r>
              <a:rPr lang="en-US" dirty="0" smtClean="0"/>
              <a:t> view holds that</a:t>
            </a:r>
          </a:p>
          <a:p>
            <a:r>
              <a:rPr lang="en-US" dirty="0" smtClean="0"/>
              <a:t>A belief B is justified for S at time </a:t>
            </a:r>
            <a:r>
              <a:rPr lang="en-US" i="1" dirty="0" smtClean="0"/>
              <a:t>t </a:t>
            </a:r>
            <a:r>
              <a:rPr lang="en-US" dirty="0" err="1" smtClean="0"/>
              <a:t>iff</a:t>
            </a:r>
            <a:r>
              <a:rPr lang="en-US" dirty="0" smtClean="0"/>
              <a:t> S’s total evidence at </a:t>
            </a:r>
            <a:r>
              <a:rPr lang="en-US" i="1" dirty="0" smtClean="0"/>
              <a:t>t </a:t>
            </a:r>
            <a:r>
              <a:rPr lang="en-US" dirty="0" smtClean="0"/>
              <a:t>supports that P. </a:t>
            </a:r>
            <a:endParaRPr lang="en-CA" dirty="0"/>
          </a:p>
        </p:txBody>
      </p:sp>
      <p:sp>
        <p:nvSpPr>
          <p:cNvPr id="7" name="Text Placeholder 6"/>
          <p:cNvSpPr>
            <a:spLocks noGrp="1"/>
          </p:cNvSpPr>
          <p:nvPr>
            <p:ph type="body" sz="quarter" idx="3"/>
          </p:nvPr>
        </p:nvSpPr>
        <p:spPr/>
        <p:txBody>
          <a:bodyPr/>
          <a:lstStyle/>
          <a:p>
            <a:r>
              <a:rPr lang="en-US" dirty="0" smtClean="0"/>
              <a:t>Externalism</a:t>
            </a:r>
            <a:endParaRPr lang="en-CA" dirty="0"/>
          </a:p>
        </p:txBody>
      </p:sp>
      <p:sp>
        <p:nvSpPr>
          <p:cNvPr id="8" name="Content Placeholder 7"/>
          <p:cNvSpPr>
            <a:spLocks noGrp="1"/>
          </p:cNvSpPr>
          <p:nvPr>
            <p:ph sz="quarter" idx="4"/>
          </p:nvPr>
        </p:nvSpPr>
        <p:spPr/>
        <p:txBody>
          <a:bodyPr/>
          <a:lstStyle/>
          <a:p>
            <a:pPr marL="0" indent="0">
              <a:buNone/>
            </a:pPr>
            <a:r>
              <a:rPr lang="en-US" dirty="0" smtClean="0"/>
              <a:t>Another thought is that our beliefs are justified by the way in which those beliefs are formed. The leading externalist view is put in terms of reliability: </a:t>
            </a:r>
          </a:p>
          <a:p>
            <a:r>
              <a:rPr lang="en-US" dirty="0" smtClean="0"/>
              <a:t>A belief B is justified for S at </a:t>
            </a:r>
            <a:r>
              <a:rPr lang="en-US" i="1" dirty="0" smtClean="0"/>
              <a:t>t</a:t>
            </a:r>
            <a:r>
              <a:rPr lang="en-US" dirty="0" smtClean="0"/>
              <a:t>, </a:t>
            </a:r>
            <a:r>
              <a:rPr lang="en-US" dirty="0" err="1" smtClean="0"/>
              <a:t>iff</a:t>
            </a:r>
            <a:r>
              <a:rPr lang="en-US" dirty="0" smtClean="0"/>
              <a:t> S’s B was brought about by a reliable process. </a:t>
            </a:r>
            <a:endParaRPr lang="en-CA" dirty="0"/>
          </a:p>
        </p:txBody>
      </p:sp>
    </p:spTree>
    <p:extLst>
      <p:ext uri="{BB962C8B-B14F-4D97-AF65-F5344CB8AC3E}">
        <p14:creationId xmlns:p14="http://schemas.microsoft.com/office/powerpoint/2010/main" val="265173707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arn(inVertical)">
                                      <p:cBhvr>
                                        <p:cTn id="1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Internalism</a:t>
            </a:r>
            <a:endParaRPr lang="en-CA" dirty="0"/>
          </a:p>
        </p:txBody>
      </p:sp>
      <p:sp>
        <p:nvSpPr>
          <p:cNvPr id="3" name="Text Placeholder 2"/>
          <p:cNvSpPr>
            <a:spLocks noGrp="1"/>
          </p:cNvSpPr>
          <p:nvPr>
            <p:ph type="body" idx="1"/>
          </p:nvPr>
        </p:nvSpPr>
        <p:spPr/>
        <p:txBody>
          <a:bodyPr/>
          <a:lstStyle/>
          <a:p>
            <a:r>
              <a:rPr lang="en-US" dirty="0" smtClean="0"/>
              <a:t>Potential Pros</a:t>
            </a:r>
            <a:endParaRPr lang="en-CA" dirty="0"/>
          </a:p>
        </p:txBody>
      </p:sp>
      <p:sp>
        <p:nvSpPr>
          <p:cNvPr id="4" name="Content Placeholder 3"/>
          <p:cNvSpPr>
            <a:spLocks noGrp="1"/>
          </p:cNvSpPr>
          <p:nvPr>
            <p:ph sz="half" idx="2"/>
          </p:nvPr>
        </p:nvSpPr>
        <p:spPr/>
        <p:txBody>
          <a:bodyPr/>
          <a:lstStyle/>
          <a:p>
            <a:r>
              <a:rPr lang="en-US" dirty="0" smtClean="0"/>
              <a:t>Intuitive</a:t>
            </a:r>
          </a:p>
          <a:p>
            <a:r>
              <a:rPr lang="en-US" dirty="0" smtClean="0"/>
              <a:t>Avoids tricky counterexamples</a:t>
            </a:r>
          </a:p>
          <a:p>
            <a:pPr lvl="1"/>
            <a:r>
              <a:rPr lang="en-US" dirty="0" smtClean="0"/>
              <a:t>True temp, Norman, etc.</a:t>
            </a:r>
          </a:p>
          <a:p>
            <a:r>
              <a:rPr lang="en-US" dirty="0" smtClean="0"/>
              <a:t>Seems to correctly produce those cases where a person seems to be justified—i.e. avoids counterexample. </a:t>
            </a:r>
            <a:endParaRPr lang="en-CA" dirty="0"/>
          </a:p>
        </p:txBody>
      </p:sp>
      <p:sp>
        <p:nvSpPr>
          <p:cNvPr id="7" name="Text Placeholder 6"/>
          <p:cNvSpPr txBox="1">
            <a:spLocks/>
          </p:cNvSpPr>
          <p:nvPr/>
        </p:nvSpPr>
        <p:spPr>
          <a:xfrm>
            <a:off x="6180670" y="1835479"/>
            <a:ext cx="4718304" cy="576262"/>
          </a:xfrm>
          <a:prstGeom prst="rect">
            <a:avLst/>
          </a:prstGeom>
        </p:spPr>
        <p:txBody>
          <a:bodyPr vert="horz" lIns="91440" tIns="45720" rIns="91440" bIns="45720" rtlCol="0" anchor="b">
            <a:noAutofit/>
          </a:bodyPr>
          <a:lstStyle>
            <a:lvl1pPr marL="0" indent="0" algn="l" defTabSz="457200" rtl="0" eaLnBrk="1" latinLnBrk="0" hangingPunct="1">
              <a:spcBef>
                <a:spcPts val="672"/>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en-US" dirty="0" smtClean="0"/>
              <a:t>Potential Cons</a:t>
            </a:r>
            <a:endParaRPr lang="en-CA" dirty="0"/>
          </a:p>
        </p:txBody>
      </p:sp>
      <p:sp>
        <p:nvSpPr>
          <p:cNvPr id="8" name="Content Placeholder 7"/>
          <p:cNvSpPr txBox="1">
            <a:spLocks/>
          </p:cNvSpPr>
          <p:nvPr/>
        </p:nvSpPr>
        <p:spPr>
          <a:xfrm>
            <a:off x="6229563" y="2411740"/>
            <a:ext cx="4718304" cy="3818371"/>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smtClean="0"/>
              <a:t>Needs to accounts for the regress problem.</a:t>
            </a:r>
          </a:p>
          <a:p>
            <a:pPr lvl="1"/>
            <a:r>
              <a:rPr lang="en-US" dirty="0" smtClean="0"/>
              <a:t>Foundationalism: Some beliefs are </a:t>
            </a:r>
            <a:r>
              <a:rPr lang="en-US" i="1" dirty="0" smtClean="0"/>
              <a:t>basic</a:t>
            </a:r>
            <a:r>
              <a:rPr lang="en-US" dirty="0" smtClean="0"/>
              <a:t>, meaning they do not require additional beliefs for their justification.</a:t>
            </a:r>
          </a:p>
          <a:p>
            <a:pPr lvl="2"/>
            <a:r>
              <a:rPr lang="en-US" dirty="0" smtClean="0"/>
              <a:t>We need an account of </a:t>
            </a:r>
            <a:r>
              <a:rPr lang="en-US" i="1" dirty="0" smtClean="0"/>
              <a:t>basicness.</a:t>
            </a:r>
          </a:p>
          <a:p>
            <a:pPr lvl="1"/>
            <a:r>
              <a:rPr lang="en-US" dirty="0" err="1" smtClean="0"/>
              <a:t>Coherentism</a:t>
            </a:r>
            <a:r>
              <a:rPr lang="en-US" dirty="0" smtClean="0"/>
              <a:t>: Given a broad enough </a:t>
            </a:r>
            <a:r>
              <a:rPr lang="en-US" i="1" dirty="0" smtClean="0"/>
              <a:t>coherent</a:t>
            </a:r>
            <a:r>
              <a:rPr lang="en-US" dirty="0" smtClean="0"/>
              <a:t> belief set, a belief can be justified simply in virtue of its coherence with other beliefs within that set.</a:t>
            </a:r>
          </a:p>
          <a:p>
            <a:pPr lvl="2"/>
            <a:r>
              <a:rPr lang="en-US" dirty="0" smtClean="0"/>
              <a:t>Isolation problems</a:t>
            </a:r>
          </a:p>
          <a:p>
            <a:r>
              <a:rPr lang="en-US" dirty="0" smtClean="0"/>
              <a:t>These can be avoided if we accept non-propositional experiences as evidence. </a:t>
            </a:r>
            <a:endParaRPr lang="en-CA" dirty="0"/>
          </a:p>
        </p:txBody>
      </p:sp>
    </p:spTree>
    <p:extLst>
      <p:ext uri="{BB962C8B-B14F-4D97-AF65-F5344CB8AC3E}">
        <p14:creationId xmlns:p14="http://schemas.microsoft.com/office/powerpoint/2010/main" val="211319929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arn(inVertical)">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barn(inVertical)">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barn(inVertical)">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barn(inVertical)">
                                      <p:cBhvr>
                                        <p:cTn id="42" dur="500"/>
                                        <p:tgtEl>
                                          <p:spTgt spid="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barn(inVertical)">
                                      <p:cBhvr>
                                        <p:cTn id="47" dur="500"/>
                                        <p:tgtEl>
                                          <p:spTgt spid="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8">
                                            <p:txEl>
                                              <p:pRg st="5" end="5"/>
                                            </p:txEl>
                                          </p:spTgt>
                                        </p:tgtEl>
                                        <p:attrNameLst>
                                          <p:attrName>style.visibility</p:attrName>
                                        </p:attrNameLst>
                                      </p:cBhvr>
                                      <p:to>
                                        <p:strVal val="visible"/>
                                      </p:to>
                                    </p:set>
                                    <p:animEffect transition="in" filter="barn(inVertical)">
                                      <p:cBhvr>
                                        <p:cTn id="5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Externalism</a:t>
            </a:r>
            <a:endParaRPr lang="en-CA" dirty="0"/>
          </a:p>
        </p:txBody>
      </p:sp>
      <p:sp>
        <p:nvSpPr>
          <p:cNvPr id="3" name="Text Placeholder 2"/>
          <p:cNvSpPr>
            <a:spLocks noGrp="1"/>
          </p:cNvSpPr>
          <p:nvPr>
            <p:ph type="body" idx="1"/>
          </p:nvPr>
        </p:nvSpPr>
        <p:spPr/>
        <p:txBody>
          <a:bodyPr/>
          <a:lstStyle/>
          <a:p>
            <a:r>
              <a:rPr lang="en-US" dirty="0" smtClean="0"/>
              <a:t>Potential Pros</a:t>
            </a:r>
            <a:endParaRPr lang="en-CA" dirty="0"/>
          </a:p>
        </p:txBody>
      </p:sp>
      <p:sp>
        <p:nvSpPr>
          <p:cNvPr id="4" name="Content Placeholder 3"/>
          <p:cNvSpPr>
            <a:spLocks noGrp="1"/>
          </p:cNvSpPr>
          <p:nvPr>
            <p:ph sz="half" idx="2"/>
          </p:nvPr>
        </p:nvSpPr>
        <p:spPr/>
        <p:txBody>
          <a:bodyPr/>
          <a:lstStyle/>
          <a:p>
            <a:r>
              <a:rPr lang="en-US" dirty="0" smtClean="0"/>
              <a:t>Avoids regress problems</a:t>
            </a:r>
          </a:p>
          <a:p>
            <a:r>
              <a:rPr lang="en-US" dirty="0" smtClean="0"/>
              <a:t>Avoids isolation problems</a:t>
            </a:r>
          </a:p>
          <a:p>
            <a:r>
              <a:rPr lang="en-US" dirty="0" smtClean="0"/>
              <a:t>Provides an entirely naturalistic (scientific) account of justification</a:t>
            </a:r>
            <a:endParaRPr lang="en-CA" dirty="0"/>
          </a:p>
        </p:txBody>
      </p:sp>
      <p:sp>
        <p:nvSpPr>
          <p:cNvPr id="5" name="Text Placeholder 4"/>
          <p:cNvSpPr>
            <a:spLocks noGrp="1"/>
          </p:cNvSpPr>
          <p:nvPr>
            <p:ph type="body" sz="quarter" idx="3"/>
          </p:nvPr>
        </p:nvSpPr>
        <p:spPr/>
        <p:txBody>
          <a:bodyPr/>
          <a:lstStyle/>
          <a:p>
            <a:r>
              <a:rPr lang="en-US" dirty="0" smtClean="0"/>
              <a:t>Potential Cons</a:t>
            </a:r>
            <a:endParaRPr lang="en-CA" dirty="0"/>
          </a:p>
        </p:txBody>
      </p:sp>
      <p:sp>
        <p:nvSpPr>
          <p:cNvPr id="6" name="Content Placeholder 5"/>
          <p:cNvSpPr>
            <a:spLocks noGrp="1"/>
          </p:cNvSpPr>
          <p:nvPr>
            <p:ph sz="quarter" idx="4"/>
          </p:nvPr>
        </p:nvSpPr>
        <p:spPr/>
        <p:txBody>
          <a:bodyPr>
            <a:normAutofit fontScale="92500" lnSpcReduction="10000"/>
          </a:bodyPr>
          <a:lstStyle/>
          <a:p>
            <a:r>
              <a:rPr lang="en-US" dirty="0" smtClean="0"/>
              <a:t>Leading views produce unintuitive results:</a:t>
            </a:r>
          </a:p>
          <a:p>
            <a:pPr lvl="1"/>
            <a:r>
              <a:rPr lang="en-US" dirty="0" smtClean="0"/>
              <a:t>New Evil Demon</a:t>
            </a:r>
          </a:p>
          <a:p>
            <a:pPr lvl="1"/>
            <a:r>
              <a:rPr lang="en-US" dirty="0" smtClean="0"/>
              <a:t>True temp</a:t>
            </a:r>
          </a:p>
          <a:p>
            <a:r>
              <a:rPr lang="en-US" b="1" dirty="0" smtClean="0"/>
              <a:t>Big</a:t>
            </a:r>
            <a:r>
              <a:rPr lang="en-US" dirty="0" smtClean="0"/>
              <a:t> problem: Generality: </a:t>
            </a:r>
          </a:p>
          <a:p>
            <a:pPr lvl="1"/>
            <a:r>
              <a:rPr lang="en-US" dirty="0" smtClean="0"/>
              <a:t>Every belief is result of numerous processes with various degrees of generality. We need an account of which processes </a:t>
            </a:r>
            <a:r>
              <a:rPr lang="en-US" i="1" dirty="0" smtClean="0"/>
              <a:t>specifically</a:t>
            </a:r>
            <a:r>
              <a:rPr lang="en-US" dirty="0" smtClean="0"/>
              <a:t> are the one’s that justify in general. Without that, we don’t even have a theory. </a:t>
            </a:r>
          </a:p>
          <a:p>
            <a:pPr lvl="1"/>
            <a:endParaRPr lang="en-CA" dirty="0"/>
          </a:p>
        </p:txBody>
      </p:sp>
    </p:spTree>
    <p:extLst>
      <p:ext uri="{BB962C8B-B14F-4D97-AF65-F5344CB8AC3E}">
        <p14:creationId xmlns:p14="http://schemas.microsoft.com/office/powerpoint/2010/main" val="269499815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arn(inVertic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arn(inVertical)">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arn(inVertical)">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arn(inVertical)">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arn(inVertical)">
                                      <p:cBhvr>
                                        <p:cTn id="4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normAutofit/>
          </a:bodyPr>
          <a:lstStyle/>
          <a:p>
            <a:pPr>
              <a:defRPr/>
            </a:pPr>
            <a:r>
              <a:rPr lang="en-US" b="1" dirty="0" smtClean="0"/>
              <a:t>Challenges to TAK: GETTIER CASES</a:t>
            </a:r>
            <a:endParaRPr lang="en-US" dirty="0"/>
          </a:p>
        </p:txBody>
      </p:sp>
      <p:pic>
        <p:nvPicPr>
          <p:cNvPr id="20484" name="Picture 5"/>
          <p:cNvPicPr>
            <a:picLocks noGrp="1" noChangeAspect="1" noChangeArrowheads="1"/>
          </p:cNvPicPr>
          <p:nvPr>
            <p:ph sz="half" idx="1"/>
          </p:nvPr>
        </p:nvPicPr>
        <p:blipFill>
          <a:blip r:embed="rId3" cstate="print"/>
          <a:stretch>
            <a:fillRect/>
          </a:stretch>
        </p:blipFill>
        <p:spPr>
          <a:xfrm>
            <a:off x="2133790" y="2937011"/>
            <a:ext cx="3047619" cy="2184127"/>
          </a:xfrm>
        </p:spPr>
      </p:pic>
      <p:sp>
        <p:nvSpPr>
          <p:cNvPr id="1027" name="Rectangle 3"/>
          <p:cNvSpPr>
            <a:spLocks noGrp="1" noChangeArrowheads="1"/>
          </p:cNvSpPr>
          <p:nvPr>
            <p:ph sz="half" idx="2"/>
          </p:nvPr>
        </p:nvSpPr>
        <p:spPr/>
        <p:txBody>
          <a:bodyPr>
            <a:normAutofit/>
          </a:bodyPr>
          <a:lstStyle/>
          <a:p>
            <a:pPr marL="182880" indent="0">
              <a:buNone/>
              <a:defRPr/>
            </a:pPr>
            <a:r>
              <a:rPr lang="en-US" sz="2400" dirty="0" smtClean="0"/>
              <a:t>A </a:t>
            </a:r>
            <a:r>
              <a:rPr lang="en-US" sz="2400" dirty="0" err="1"/>
              <a:t>Gettier</a:t>
            </a:r>
            <a:r>
              <a:rPr lang="en-US" sz="2400" dirty="0"/>
              <a:t> case is a counterexample to the definition of knowledge as justified true belief with the following features:</a:t>
            </a:r>
          </a:p>
          <a:p>
            <a:pPr marL="977900" lvl="1" indent="-577850">
              <a:buNone/>
              <a:defRPr/>
            </a:pPr>
            <a:r>
              <a:rPr lang="en-US" sz="2000" dirty="0"/>
              <a:t>(</a:t>
            </a:r>
            <a:r>
              <a:rPr lang="en-US" sz="2000" dirty="0" err="1"/>
              <a:t>i</a:t>
            </a:r>
            <a:r>
              <a:rPr lang="en-US" sz="2000" dirty="0"/>
              <a:t>) </a:t>
            </a:r>
            <a:r>
              <a:rPr lang="en-US" sz="2000" i="1" dirty="0"/>
              <a:t>p</a:t>
            </a:r>
            <a:r>
              <a:rPr lang="en-US" sz="2000" dirty="0"/>
              <a:t> is true.</a:t>
            </a:r>
          </a:p>
          <a:p>
            <a:pPr marL="977900" lvl="1" indent="-577850">
              <a:buNone/>
              <a:defRPr/>
            </a:pPr>
            <a:r>
              <a:rPr lang="en-US" sz="2000" dirty="0"/>
              <a:t>(ii) One is sure that </a:t>
            </a:r>
            <a:r>
              <a:rPr lang="en-US" sz="2000" i="1" dirty="0"/>
              <a:t>p</a:t>
            </a:r>
            <a:r>
              <a:rPr lang="en-US" sz="2000" dirty="0"/>
              <a:t> is true.</a:t>
            </a:r>
          </a:p>
          <a:p>
            <a:pPr marL="977900" lvl="1" indent="-577850">
              <a:buNone/>
              <a:defRPr/>
            </a:pPr>
            <a:r>
              <a:rPr lang="en-US" sz="2000" dirty="0"/>
              <a:t>(iii) One is sure that </a:t>
            </a:r>
            <a:r>
              <a:rPr lang="en-US" sz="2000" i="1" dirty="0"/>
              <a:t>p</a:t>
            </a:r>
            <a:r>
              <a:rPr lang="en-US" sz="2000" dirty="0"/>
              <a:t> is true on the basis of a valid inference to </a:t>
            </a:r>
            <a:r>
              <a:rPr lang="en-US" sz="2000" i="1" dirty="0"/>
              <a:t>p</a:t>
            </a:r>
            <a:r>
              <a:rPr lang="en-US" sz="2000" dirty="0"/>
              <a:t> from </a:t>
            </a:r>
            <a:r>
              <a:rPr lang="en-US" sz="2000" i="1" dirty="0"/>
              <a:t>q.</a:t>
            </a:r>
            <a:endParaRPr lang="en-US" sz="2000" dirty="0"/>
          </a:p>
          <a:p>
            <a:pPr marL="977900" lvl="1" indent="-577850">
              <a:buNone/>
              <a:defRPr/>
            </a:pPr>
            <a:r>
              <a:rPr lang="en-US" sz="2000" dirty="0"/>
              <a:t>(iv) One has good evidence for </a:t>
            </a:r>
            <a:r>
              <a:rPr lang="en-US" sz="2000" i="1" dirty="0"/>
              <a:t>q</a:t>
            </a:r>
            <a:r>
              <a:rPr lang="en-US" sz="2000" dirty="0"/>
              <a:t>, but </a:t>
            </a:r>
          </a:p>
          <a:p>
            <a:pPr marL="977900" lvl="1" indent="-577850">
              <a:buNone/>
              <a:defRPr/>
            </a:pPr>
            <a:r>
              <a:rPr lang="en-US" sz="2000" dirty="0"/>
              <a:t>(v) </a:t>
            </a:r>
            <a:r>
              <a:rPr lang="en-US" sz="2000" i="1" dirty="0"/>
              <a:t>q</a:t>
            </a:r>
            <a:r>
              <a:rPr lang="en-US" sz="2000" dirty="0"/>
              <a:t> is false.</a:t>
            </a:r>
          </a:p>
          <a:p>
            <a:pPr marL="577850" indent="-577850">
              <a:buNone/>
              <a:defRPr/>
            </a:pPr>
            <a:endParaRPr lang="en-US" sz="2400" dirty="0"/>
          </a:p>
        </p:txBody>
      </p:sp>
    </p:spTree>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477000" y="908222"/>
            <a:ext cx="4369815" cy="3509361"/>
          </a:xfrm>
        </p:spPr>
        <p:txBody>
          <a:bodyPr>
            <a:normAutofit/>
          </a:bodyPr>
          <a:lstStyle/>
          <a:p>
            <a:pPr algn="ctr">
              <a:buNone/>
            </a:pPr>
            <a:r>
              <a:rPr lang="en-US" dirty="0" smtClean="0"/>
              <a:t>Lottery Ticket</a:t>
            </a:r>
          </a:p>
          <a:p>
            <a:pPr algn="ctr">
              <a:buNone/>
            </a:pPr>
            <a:r>
              <a:rPr lang="en-US" sz="1800" dirty="0"/>
              <a:t>Probabilistic </a:t>
            </a:r>
            <a:r>
              <a:rPr lang="en-US" sz="1800" dirty="0" err="1"/>
              <a:t>Gettier</a:t>
            </a:r>
            <a:r>
              <a:rPr lang="en-US" sz="1800" dirty="0"/>
              <a:t> Case</a:t>
            </a:r>
          </a:p>
          <a:p>
            <a:pPr indent="0">
              <a:buNone/>
            </a:pPr>
            <a:r>
              <a:rPr lang="en-US" sz="1600" dirty="0" err="1"/>
              <a:t>Ramone</a:t>
            </a:r>
            <a:r>
              <a:rPr lang="en-US" sz="1600" dirty="0"/>
              <a:t> purchases a lottery ticket. He knows that there are 1 million tickets that have been sold, so he knows that he has a 1/1000000 chance of winning, which means he has a .999999 chance of losing. Mathematically, .999999 is the equivalent to 100%. So </a:t>
            </a:r>
            <a:r>
              <a:rPr lang="en-US" sz="1600" dirty="0" err="1"/>
              <a:t>Ramone</a:t>
            </a:r>
            <a:r>
              <a:rPr lang="en-US" sz="1600" dirty="0"/>
              <a:t> is sure that he has a losing </a:t>
            </a:r>
            <a:r>
              <a:rPr lang="en-US" sz="1600" dirty="0" err="1"/>
              <a:t>tickety</a:t>
            </a:r>
            <a:r>
              <a:rPr lang="en-US" sz="1600" dirty="0"/>
              <a:t>. In fact, he does have a losing ticket. Did </a:t>
            </a:r>
            <a:r>
              <a:rPr lang="en-US" sz="1600" dirty="0" err="1"/>
              <a:t>Ramone</a:t>
            </a:r>
            <a:r>
              <a:rPr lang="en-US" sz="1600" dirty="0"/>
              <a:t> know he had a losing ticket?  </a:t>
            </a:r>
          </a:p>
        </p:txBody>
      </p:sp>
      <p:sp>
        <p:nvSpPr>
          <p:cNvPr id="3" name="Text Placeholder 2"/>
          <p:cNvSpPr>
            <a:spLocks noGrp="1"/>
          </p:cNvSpPr>
          <p:nvPr>
            <p:ph type="body" idx="10"/>
          </p:nvPr>
        </p:nvSpPr>
        <p:spPr/>
        <p:txBody>
          <a:bodyPr/>
          <a:lstStyle/>
          <a:p>
            <a:pPr algn="ctr"/>
            <a:r>
              <a:rPr lang="en-US" sz="2000" dirty="0"/>
              <a:t>More </a:t>
            </a:r>
            <a:r>
              <a:rPr lang="en-US" sz="2000" dirty="0" err="1"/>
              <a:t>Gettier</a:t>
            </a:r>
            <a:r>
              <a:rPr lang="en-US" sz="2000" dirty="0"/>
              <a:t> Cases</a:t>
            </a:r>
          </a:p>
        </p:txBody>
      </p:sp>
      <p:pic>
        <p:nvPicPr>
          <p:cNvPr id="5" name="Picture 4" descr="clock.jpg"/>
          <p:cNvPicPr>
            <a:picLocks noChangeAspect="1"/>
          </p:cNvPicPr>
          <p:nvPr/>
        </p:nvPicPr>
        <p:blipFill>
          <a:blip r:embed="rId2" cstate="print"/>
          <a:stretch>
            <a:fillRect/>
          </a:stretch>
        </p:blipFill>
        <p:spPr>
          <a:xfrm>
            <a:off x="1752600" y="3810000"/>
            <a:ext cx="3539447" cy="2198427"/>
          </a:xfrm>
          <a:prstGeom prst="rect">
            <a:avLst/>
          </a:prstGeom>
        </p:spPr>
      </p:pic>
      <p:pic>
        <p:nvPicPr>
          <p:cNvPr id="6" name="Picture 5" descr="lotto.jpg"/>
          <p:cNvPicPr>
            <a:picLocks noChangeAspect="1"/>
          </p:cNvPicPr>
          <p:nvPr/>
        </p:nvPicPr>
        <p:blipFill>
          <a:blip r:embed="rId3" cstate="print"/>
          <a:stretch>
            <a:fillRect/>
          </a:stretch>
        </p:blipFill>
        <p:spPr>
          <a:xfrm>
            <a:off x="8077200" y="3898313"/>
            <a:ext cx="1737192" cy="2091579"/>
          </a:xfrm>
          <a:prstGeom prst="rect">
            <a:avLst/>
          </a:prstGeom>
        </p:spPr>
      </p:pic>
      <p:sp>
        <p:nvSpPr>
          <p:cNvPr id="7" name="Rectangle 6"/>
          <p:cNvSpPr/>
          <p:nvPr/>
        </p:nvSpPr>
        <p:spPr>
          <a:xfrm>
            <a:off x="1371599" y="914400"/>
            <a:ext cx="4800600" cy="2739211"/>
          </a:xfrm>
          <a:prstGeom prst="rect">
            <a:avLst/>
          </a:prstGeom>
        </p:spPr>
        <p:txBody>
          <a:bodyPr wrap="square">
            <a:spAutoFit/>
          </a:bodyPr>
          <a:lstStyle/>
          <a:p>
            <a:pPr algn="ctr">
              <a:buNone/>
            </a:pPr>
            <a:r>
              <a:rPr lang="en-US" sz="2400" dirty="0"/>
              <a:t>Russell’s Clock</a:t>
            </a:r>
          </a:p>
          <a:p>
            <a:pPr algn="ctr">
              <a:spcBef>
                <a:spcPts val="1200"/>
              </a:spcBef>
              <a:spcAft>
                <a:spcPts val="1200"/>
              </a:spcAft>
              <a:buNone/>
            </a:pPr>
            <a:r>
              <a:rPr lang="en-US" sz="2000" dirty="0"/>
              <a:t>Inductive Support </a:t>
            </a:r>
            <a:r>
              <a:rPr lang="en-US" sz="2000" dirty="0" err="1"/>
              <a:t>Gettier</a:t>
            </a:r>
            <a:r>
              <a:rPr lang="en-US" sz="2000" dirty="0"/>
              <a:t> Case</a:t>
            </a:r>
          </a:p>
          <a:p>
            <a:pPr indent="0">
              <a:buNone/>
            </a:pPr>
            <a:r>
              <a:rPr lang="en-US" dirty="0"/>
              <a:t>Walking to school Jay uses the same clock tower everyday to gauge the time she has before class starts. Today she observes the clock saying it is 11:15. Unbeknownst to her, the clock stopped working exactly 12 hours earlier. Does Jay know that it is 11:15?</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3" name="Content Placeholder 2"/>
          <p:cNvSpPr>
            <a:spLocks noGrp="1"/>
          </p:cNvSpPr>
          <p:nvPr>
            <p:ph idx="1"/>
          </p:nvPr>
        </p:nvSpPr>
        <p:spPr>
          <a:xfrm>
            <a:off x="1295401" y="1905000"/>
            <a:ext cx="9601196" cy="4203192"/>
          </a:xfrm>
        </p:spPr>
        <p:txBody>
          <a:bodyPr/>
          <a:lstStyle/>
          <a:p>
            <a:r>
              <a:rPr lang="en-US" sz="2200" dirty="0"/>
              <a:t>Conceptual analysis: </a:t>
            </a:r>
          </a:p>
          <a:p>
            <a:pPr lvl="1"/>
            <a:r>
              <a:rPr lang="en-US" sz="1800" dirty="0"/>
              <a:t>Necessary conditions</a:t>
            </a:r>
          </a:p>
          <a:p>
            <a:pPr lvl="1"/>
            <a:r>
              <a:rPr lang="en-US" sz="1800" dirty="0"/>
              <a:t>Sufficient Conditions</a:t>
            </a:r>
          </a:p>
          <a:p>
            <a:pPr lvl="1"/>
            <a:r>
              <a:rPr lang="en-US" sz="1800" dirty="0"/>
              <a:t>Necessary and Sufficient </a:t>
            </a:r>
            <a:r>
              <a:rPr lang="en-US" sz="1800" dirty="0" smtClean="0"/>
              <a:t>Conditions</a:t>
            </a:r>
            <a:endParaRPr lang="en-US" dirty="0" smtClean="0"/>
          </a:p>
          <a:p>
            <a:r>
              <a:rPr lang="en-US" dirty="0" smtClean="0"/>
              <a:t>Analyze “knowledge”</a:t>
            </a:r>
          </a:p>
          <a:p>
            <a:pPr lvl="1"/>
            <a:r>
              <a:rPr lang="en-US" dirty="0" smtClean="0"/>
              <a:t>What are the necessary and sufficient conditions for knowledge?</a:t>
            </a:r>
          </a:p>
          <a:p>
            <a:pPr lvl="1"/>
            <a:r>
              <a:rPr lang="en-US" dirty="0" smtClean="0"/>
              <a:t>Are there counterexamples? </a:t>
            </a:r>
          </a:p>
          <a:p>
            <a:pPr lvl="2"/>
            <a:r>
              <a:rPr lang="en-US" dirty="0" smtClean="0"/>
              <a:t>What more is needed for the traditional (JTB) account of knowledge?</a:t>
            </a:r>
            <a:endParaRPr lang="en-US" dirty="0"/>
          </a:p>
        </p:txBody>
      </p:sp>
    </p:spTree>
  </p:cSld>
  <p:clrMapOvr>
    <a:masterClrMapping/>
  </p:clrMapOvr>
  <p:transition spd="med">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cals-terminator-hasta-la-vista-baby.jpg"/>
          <p:cNvPicPr>
            <a:picLocks noChangeAspect="1"/>
          </p:cNvPicPr>
          <p:nvPr/>
        </p:nvPicPr>
        <p:blipFill>
          <a:blip r:embed="rId2" cstate="print"/>
          <a:stretch>
            <a:fillRect/>
          </a:stretch>
        </p:blipFill>
        <p:spPr>
          <a:xfrm>
            <a:off x="1828800" y="571500"/>
            <a:ext cx="8686800" cy="5715000"/>
          </a:xfrm>
          <a:prstGeom prst="rect">
            <a:avLst/>
          </a:prstGeom>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Conceptual Analysis: </a:t>
            </a:r>
            <a:br>
              <a:rPr lang="en-US" dirty="0" smtClean="0"/>
            </a:br>
            <a:r>
              <a:rPr lang="en-US" dirty="0" smtClean="0"/>
              <a:t>Necessary and Sufficient Conditions</a:t>
            </a:r>
            <a:endParaRPr lang="en-US" dirty="0"/>
          </a:p>
        </p:txBody>
      </p:sp>
      <p:sp>
        <p:nvSpPr>
          <p:cNvPr id="4" name="Text Placeholder 3"/>
          <p:cNvSpPr>
            <a:spLocks noGrp="1"/>
          </p:cNvSpPr>
          <p:nvPr>
            <p:ph type="body" idx="1"/>
          </p:nvPr>
        </p:nvSpPr>
        <p:spPr>
          <a:xfrm>
            <a:off x="1240038" y="2014538"/>
            <a:ext cx="4718304" cy="576262"/>
          </a:xfrm>
        </p:spPr>
        <p:txBody>
          <a:bodyPr/>
          <a:lstStyle/>
          <a:p>
            <a:pPr algn="ctr"/>
            <a:r>
              <a:rPr lang="en-US" dirty="0" smtClean="0"/>
              <a:t>Necessity</a:t>
            </a:r>
            <a:endParaRPr lang="en-US" dirty="0"/>
          </a:p>
        </p:txBody>
      </p:sp>
      <p:sp>
        <p:nvSpPr>
          <p:cNvPr id="3" name="Content Placeholder 2"/>
          <p:cNvSpPr>
            <a:spLocks noGrp="1"/>
          </p:cNvSpPr>
          <p:nvPr>
            <p:ph sz="half" idx="2"/>
          </p:nvPr>
        </p:nvSpPr>
        <p:spPr>
          <a:xfrm>
            <a:off x="1162365" y="2628405"/>
            <a:ext cx="4943362" cy="2236459"/>
          </a:xfrm>
        </p:spPr>
        <p:txBody>
          <a:bodyPr>
            <a:normAutofit/>
          </a:bodyPr>
          <a:lstStyle/>
          <a:p>
            <a:pPr marL="182880" indent="-182880">
              <a:buNone/>
            </a:pPr>
            <a:r>
              <a:rPr lang="en-US" dirty="0" smtClean="0">
                <a:solidFill>
                  <a:schemeClr val="tx1"/>
                </a:solidFill>
              </a:rPr>
              <a:t>	X </a:t>
            </a:r>
            <a:r>
              <a:rPr lang="en-US" dirty="0">
                <a:solidFill>
                  <a:schemeClr val="tx1"/>
                </a:solidFill>
              </a:rPr>
              <a:t>is </a:t>
            </a:r>
            <a:r>
              <a:rPr lang="en-US" u="sng" dirty="0">
                <a:solidFill>
                  <a:schemeClr val="tx1"/>
                </a:solidFill>
              </a:rPr>
              <a:t>necessary</a:t>
            </a:r>
            <a:r>
              <a:rPr lang="en-US" dirty="0">
                <a:solidFill>
                  <a:schemeClr val="tx1"/>
                </a:solidFill>
              </a:rPr>
              <a:t> for Y </a:t>
            </a:r>
            <a:r>
              <a:rPr lang="en-US" dirty="0" smtClean="0">
                <a:solidFill>
                  <a:schemeClr val="tx1"/>
                </a:solidFill>
              </a:rPr>
              <a:t>if </a:t>
            </a:r>
            <a:r>
              <a:rPr lang="en-US" dirty="0" smtClean="0"/>
              <a:t>Y cannot occur without X occurring.</a:t>
            </a:r>
          </a:p>
          <a:p>
            <a:pPr marL="274320" lvl="1" indent="0">
              <a:buNone/>
            </a:pPr>
            <a:r>
              <a:rPr lang="en-US" sz="2000" dirty="0"/>
              <a:t>A </a:t>
            </a:r>
            <a:r>
              <a:rPr lang="en-US" sz="2000" i="1" dirty="0"/>
              <a:t>necessary </a:t>
            </a:r>
            <a:r>
              <a:rPr lang="en-US" sz="2000" dirty="0"/>
              <a:t>condition for getting an A in PHIL </a:t>
            </a:r>
            <a:r>
              <a:rPr lang="en-US" sz="2000" dirty="0" smtClean="0"/>
              <a:t>100 (Y) </a:t>
            </a:r>
            <a:r>
              <a:rPr lang="en-US" sz="2000" dirty="0"/>
              <a:t>is writing all of the </a:t>
            </a:r>
            <a:r>
              <a:rPr lang="en-US" sz="2000" dirty="0" smtClean="0"/>
              <a:t>exams (X). </a:t>
            </a:r>
            <a:endParaRPr lang="en-US" sz="2000" dirty="0"/>
          </a:p>
          <a:p>
            <a:pPr>
              <a:buNone/>
            </a:pPr>
            <a:r>
              <a:rPr lang="en-US" dirty="0" smtClean="0"/>
              <a:t>	</a:t>
            </a:r>
            <a:endParaRPr lang="en-US" sz="2400" dirty="0"/>
          </a:p>
        </p:txBody>
      </p:sp>
      <p:sp>
        <p:nvSpPr>
          <p:cNvPr id="5" name="Text Placeholder 4"/>
          <p:cNvSpPr>
            <a:spLocks noGrp="1"/>
          </p:cNvSpPr>
          <p:nvPr>
            <p:ph type="body" sz="quarter" idx="3"/>
          </p:nvPr>
        </p:nvSpPr>
        <p:spPr>
          <a:xfrm>
            <a:off x="6110653" y="2016740"/>
            <a:ext cx="4718304" cy="576262"/>
          </a:xfrm>
        </p:spPr>
        <p:txBody>
          <a:bodyPr/>
          <a:lstStyle/>
          <a:p>
            <a:pPr algn="ctr"/>
            <a:r>
              <a:rPr lang="en-US" dirty="0" smtClean="0"/>
              <a:t>Sufficiency</a:t>
            </a:r>
            <a:endParaRPr lang="en-US" dirty="0"/>
          </a:p>
        </p:txBody>
      </p:sp>
      <p:sp>
        <p:nvSpPr>
          <p:cNvPr id="6" name="Content Placeholder 5"/>
          <p:cNvSpPr>
            <a:spLocks noGrp="1"/>
          </p:cNvSpPr>
          <p:nvPr>
            <p:ph sz="quarter" idx="4"/>
          </p:nvPr>
        </p:nvSpPr>
        <p:spPr>
          <a:xfrm>
            <a:off x="6108190" y="2590800"/>
            <a:ext cx="5169410" cy="2236459"/>
          </a:xfrm>
        </p:spPr>
        <p:txBody>
          <a:bodyPr>
            <a:normAutofit/>
          </a:bodyPr>
          <a:lstStyle/>
          <a:p>
            <a:pPr>
              <a:buNone/>
            </a:pPr>
            <a:r>
              <a:rPr lang="en-US" dirty="0" smtClean="0"/>
              <a:t>	</a:t>
            </a:r>
            <a:r>
              <a:rPr lang="en-US" dirty="0">
                <a:solidFill>
                  <a:schemeClr val="tx1"/>
                </a:solidFill>
              </a:rPr>
              <a:t>X is </a:t>
            </a:r>
            <a:r>
              <a:rPr lang="en-US" u="sng" dirty="0">
                <a:solidFill>
                  <a:schemeClr val="tx1"/>
                </a:solidFill>
              </a:rPr>
              <a:t>sufficient</a:t>
            </a:r>
            <a:r>
              <a:rPr lang="en-US" dirty="0">
                <a:solidFill>
                  <a:schemeClr val="tx1"/>
                </a:solidFill>
              </a:rPr>
              <a:t> for Y if </a:t>
            </a:r>
            <a:r>
              <a:rPr lang="en-US" dirty="0" smtClean="0"/>
              <a:t>the </a:t>
            </a:r>
            <a:r>
              <a:rPr lang="en-US" dirty="0"/>
              <a:t>occurrence of X ensures the occurrence of Y.</a:t>
            </a:r>
          </a:p>
          <a:p>
            <a:pPr marL="457200" lvl="1" indent="0">
              <a:buNone/>
            </a:pPr>
            <a:r>
              <a:rPr lang="en-US" dirty="0"/>
              <a:t>A </a:t>
            </a:r>
            <a:r>
              <a:rPr lang="en-US" i="1" dirty="0"/>
              <a:t>sufficient </a:t>
            </a:r>
            <a:r>
              <a:rPr lang="en-US" dirty="0"/>
              <a:t>condition for getting an A in PHIL 100 (Y) is to get 85% or higher on all of the exams and assignments (X). </a:t>
            </a:r>
          </a:p>
          <a:p>
            <a:endParaRPr lang="en-CA" dirty="0"/>
          </a:p>
        </p:txBody>
      </p:sp>
      <p:sp>
        <p:nvSpPr>
          <p:cNvPr id="7" name="Rectangle 6"/>
          <p:cNvSpPr/>
          <p:nvPr/>
        </p:nvSpPr>
        <p:spPr>
          <a:xfrm>
            <a:off x="2562427" y="4801154"/>
            <a:ext cx="7086600" cy="1200329"/>
          </a:xfrm>
          <a:prstGeom prst="rect">
            <a:avLst/>
          </a:prstGeom>
        </p:spPr>
        <p:txBody>
          <a:bodyPr wrap="square">
            <a:spAutoFit/>
          </a:bodyPr>
          <a:lstStyle/>
          <a:p>
            <a:pPr>
              <a:buNone/>
            </a:pPr>
            <a:r>
              <a:rPr lang="en-US" sz="2400" dirty="0"/>
              <a:t>Notice that writing all of the exams is not sufficient for an A in this class and that getting an 85% or higher on all of the exams and assignments is not necessary to get an A</a:t>
            </a:r>
          </a:p>
        </p:txBody>
      </p:sp>
    </p:spTree>
    <p:extLst>
      <p:ext uri="{BB962C8B-B14F-4D97-AF65-F5344CB8AC3E}">
        <p14:creationId xmlns:p14="http://schemas.microsoft.com/office/powerpoint/2010/main" val="125784787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3169" y="1905000"/>
            <a:ext cx="10387584" cy="4203192"/>
          </a:xfrm>
        </p:spPr>
        <p:txBody>
          <a:bodyPr>
            <a:normAutofit/>
          </a:bodyPr>
          <a:lstStyle/>
          <a:p>
            <a:pPr marL="0" indent="0" algn="ctr">
              <a:buNone/>
            </a:pPr>
            <a:r>
              <a:rPr lang="en-US" b="1" dirty="0">
                <a:solidFill>
                  <a:srgbClr val="FF0000"/>
                </a:solidFill>
                <a:effectLst>
                  <a:outerShdw blurRad="38100" dist="38100" dir="2700000" algn="tl">
                    <a:srgbClr val="000000">
                      <a:alpha val="43137"/>
                    </a:srgbClr>
                  </a:outerShdw>
                </a:effectLst>
              </a:rPr>
              <a:t>The Philosopher’s means of testing a concept through analysis is to determine whether or not the concept’s conditions are independently necessary and jointly sufficient. </a:t>
            </a:r>
          </a:p>
        </p:txBody>
      </p:sp>
      <p:sp>
        <p:nvSpPr>
          <p:cNvPr id="6" name="Content Placeholder 5"/>
          <p:cNvSpPr>
            <a:spLocks noGrp="1"/>
          </p:cNvSpPr>
          <p:nvPr>
            <p:ph type="body" idx="10"/>
          </p:nvPr>
        </p:nvSpPr>
        <p:spPr/>
        <p:txBody>
          <a:bodyPr>
            <a:normAutofit fontScale="85000" lnSpcReduction="20000"/>
          </a:bodyPr>
          <a:lstStyle/>
          <a:p>
            <a:r>
              <a:rPr lang="en-US" dirty="0"/>
              <a:t>Conceptual Analysis</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5257118"/>
      </p:ext>
    </p:extLst>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necessary and sufficient conditions for one to be a bachelor? </a:t>
            </a:r>
          </a:p>
          <a:p>
            <a:pPr lvl="3" indent="0" algn="just">
              <a:buNone/>
            </a:pPr>
            <a:r>
              <a:rPr lang="en-US" sz="3500" dirty="0"/>
              <a:t>Bachelor = unmarried male.</a:t>
            </a:r>
          </a:p>
          <a:p>
            <a:pPr lvl="3" indent="0" algn="just">
              <a:spcBef>
                <a:spcPts val="1200"/>
              </a:spcBef>
              <a:buNone/>
            </a:pPr>
            <a:r>
              <a:rPr lang="en-US" sz="3500" dirty="0"/>
              <a:t>S is a bachelor </a:t>
            </a:r>
            <a:r>
              <a:rPr lang="en-US" sz="3500" dirty="0" err="1" smtClean="0"/>
              <a:t>iff</a:t>
            </a:r>
            <a:r>
              <a:rPr lang="en-US" sz="3500" dirty="0" smtClean="0"/>
              <a:t> (if </a:t>
            </a:r>
            <a:r>
              <a:rPr lang="en-US" sz="3500" dirty="0"/>
              <a:t>and only </a:t>
            </a:r>
            <a:r>
              <a:rPr lang="en-US" sz="3500" dirty="0" smtClean="0"/>
              <a:t>if):</a:t>
            </a:r>
            <a:endParaRPr lang="en-US" sz="3500" dirty="0"/>
          </a:p>
          <a:p>
            <a:pPr marL="2114550" lvl="3" indent="-514350" algn="just">
              <a:buFont typeface="+mj-lt"/>
              <a:buAutoNum type="arabicPeriod"/>
            </a:pPr>
            <a:r>
              <a:rPr lang="en-US" sz="3500" dirty="0"/>
              <a:t>S is unmarried</a:t>
            </a:r>
          </a:p>
          <a:p>
            <a:pPr marL="2114550" lvl="3" indent="-514350" algn="just">
              <a:buFont typeface="+mj-lt"/>
              <a:buAutoNum type="arabicPeriod"/>
            </a:pPr>
            <a:r>
              <a:rPr lang="en-US" sz="3500" dirty="0"/>
              <a:t>S is a male</a:t>
            </a:r>
          </a:p>
          <a:p>
            <a:r>
              <a:rPr lang="en-US" dirty="0"/>
              <a:t>Are these conditions each necessary and jointly sufficient? Can we think of a counter example that satisfies these conditions but isn’t a bachelor? </a:t>
            </a:r>
          </a:p>
        </p:txBody>
      </p:sp>
      <p:sp>
        <p:nvSpPr>
          <p:cNvPr id="3" name="Text Placeholder 2"/>
          <p:cNvSpPr>
            <a:spLocks noGrp="1"/>
          </p:cNvSpPr>
          <p:nvPr>
            <p:ph type="body" idx="10"/>
          </p:nvPr>
        </p:nvSpPr>
        <p:spPr/>
        <p:txBody>
          <a:bodyPr/>
          <a:lstStyle/>
          <a:p>
            <a:r>
              <a:rPr lang="en-CA" dirty="0" smtClean="0"/>
              <a:t>Conceptual Analysis</a:t>
            </a:r>
            <a:endParaRPr lang="en-CA" dirty="0"/>
          </a:p>
        </p:txBody>
      </p:sp>
    </p:spTree>
    <p:extLst>
      <p:ext uri="{BB962C8B-B14F-4D97-AF65-F5344CB8AC3E}">
        <p14:creationId xmlns:p14="http://schemas.microsoft.com/office/powerpoint/2010/main" val="240034855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169" y="2070312"/>
            <a:ext cx="10387584" cy="4037880"/>
          </a:xfrm>
        </p:spPr>
        <p:txBody>
          <a:bodyPr/>
          <a:lstStyle/>
          <a:p>
            <a:pPr algn="just"/>
            <a:r>
              <a:rPr lang="en-US" sz="2400" dirty="0" smtClean="0"/>
              <a:t>Bachelor = </a:t>
            </a:r>
          </a:p>
          <a:p>
            <a:pPr marL="0" indent="0" algn="just">
              <a:buNone/>
            </a:pPr>
            <a:r>
              <a:rPr lang="en-US" dirty="0"/>
              <a:t>	</a:t>
            </a:r>
            <a:r>
              <a:rPr lang="en-US" sz="2400" dirty="0" smtClean="0"/>
              <a:t>unmarried </a:t>
            </a:r>
            <a:r>
              <a:rPr lang="en-US" sz="2400" b="1" dirty="0"/>
              <a:t>adult </a:t>
            </a:r>
            <a:r>
              <a:rPr lang="en-US" sz="2400" dirty="0"/>
              <a:t>male.</a:t>
            </a:r>
          </a:p>
          <a:p>
            <a:pPr algn="just"/>
            <a:r>
              <a:rPr lang="en-US" sz="2400" dirty="0"/>
              <a:t>S is a bachelor if and only if:</a:t>
            </a:r>
          </a:p>
          <a:p>
            <a:pPr marL="742950" indent="-514350" algn="just">
              <a:buFont typeface="+mj-lt"/>
              <a:buAutoNum type="arabicPeriod"/>
            </a:pPr>
            <a:r>
              <a:rPr lang="en-US" sz="2400" dirty="0"/>
              <a:t>S is unmarried</a:t>
            </a:r>
          </a:p>
          <a:p>
            <a:pPr marL="742950" indent="-514350" algn="just">
              <a:buFont typeface="+mj-lt"/>
              <a:buAutoNum type="arabicPeriod"/>
            </a:pPr>
            <a:r>
              <a:rPr lang="en-US" sz="2400" dirty="0"/>
              <a:t>S is a male</a:t>
            </a:r>
          </a:p>
          <a:p>
            <a:pPr marL="742950" indent="-514350" algn="just">
              <a:buFont typeface="+mj-lt"/>
              <a:buAutoNum type="arabicPeriod"/>
            </a:pPr>
            <a:r>
              <a:rPr lang="en-US" sz="2400" dirty="0"/>
              <a:t>S is an adult</a:t>
            </a:r>
          </a:p>
          <a:p>
            <a:endParaRPr lang="en-US" dirty="0"/>
          </a:p>
        </p:txBody>
      </p:sp>
      <p:sp>
        <p:nvSpPr>
          <p:cNvPr id="4" name="Text Placeholder 3"/>
          <p:cNvSpPr>
            <a:spLocks noGrp="1"/>
          </p:cNvSpPr>
          <p:nvPr>
            <p:ph type="body" idx="10"/>
          </p:nvPr>
        </p:nvSpPr>
        <p:spPr/>
        <p:txBody>
          <a:bodyPr/>
          <a:lstStyle/>
          <a:p>
            <a:r>
              <a:rPr lang="en-CA" dirty="0" smtClean="0"/>
              <a:t>Conceptual Analysis</a:t>
            </a:r>
            <a:endParaRPr lang="en-CA" dirty="0"/>
          </a:p>
        </p:txBody>
      </p:sp>
      <p:sp>
        <p:nvSpPr>
          <p:cNvPr id="2" name="Title 1"/>
          <p:cNvSpPr>
            <a:spLocks noGrp="1"/>
          </p:cNvSpPr>
          <p:nvPr>
            <p:ph type="title" idx="4294967295"/>
          </p:nvPr>
        </p:nvSpPr>
        <p:spPr>
          <a:xfrm>
            <a:off x="635070" y="722957"/>
            <a:ext cx="3098730" cy="1035050"/>
          </a:xfrm>
        </p:spPr>
        <p:txBody>
          <a:bodyPr/>
          <a:lstStyle/>
          <a:p>
            <a:r>
              <a:rPr lang="en-US" dirty="0" smtClean="0"/>
              <a:t>Bachelor</a:t>
            </a:r>
            <a:endParaRPr lang="en-US" dirty="0"/>
          </a:p>
        </p:txBody>
      </p:sp>
      <p:pic>
        <p:nvPicPr>
          <p:cNvPr id="6" name="Content Placeholder 5" descr="pimpbaby.jpg"/>
          <p:cNvPicPr>
            <a:picLocks noGrp="1" noChangeAspect="1"/>
          </p:cNvPicPr>
          <p:nvPr>
            <p:ph sz="half" idx="4294967295"/>
          </p:nvPr>
        </p:nvPicPr>
        <p:blipFill>
          <a:blip r:embed="rId2" cstate="print"/>
          <a:stretch>
            <a:fillRect/>
          </a:stretch>
        </p:blipFill>
        <p:spPr>
          <a:xfrm>
            <a:off x="7162800" y="712660"/>
            <a:ext cx="2057400" cy="5119662"/>
          </a:xfrm>
        </p:spPr>
      </p:pic>
    </p:spTree>
    <p:extLst>
      <p:ext uri="{BB962C8B-B14F-4D97-AF65-F5344CB8AC3E}">
        <p14:creationId xmlns:p14="http://schemas.microsoft.com/office/powerpoint/2010/main" val="45640084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Bachelor?</a:t>
            </a:r>
            <a:endParaRPr lang="en-US" dirty="0"/>
          </a:p>
        </p:txBody>
      </p:sp>
      <p:pic>
        <p:nvPicPr>
          <p:cNvPr id="5" name="Content Placeholder 4" descr="pope.jpg"/>
          <p:cNvPicPr>
            <a:picLocks noGrp="1" noChangeAspect="1"/>
          </p:cNvPicPr>
          <p:nvPr>
            <p:ph sz="half" idx="1"/>
          </p:nvPr>
        </p:nvPicPr>
        <p:blipFill>
          <a:blip r:embed="rId2" cstate="print"/>
          <a:stretch>
            <a:fillRect/>
          </a:stretch>
        </p:blipFill>
        <p:spPr>
          <a:xfrm>
            <a:off x="1298575" y="2226764"/>
            <a:ext cx="4718050" cy="3604622"/>
          </a:xfrm>
        </p:spPr>
      </p:pic>
      <p:sp>
        <p:nvSpPr>
          <p:cNvPr id="4" name="Content Placeholder 3"/>
          <p:cNvSpPr>
            <a:spLocks noGrp="1"/>
          </p:cNvSpPr>
          <p:nvPr>
            <p:ph sz="half" idx="2"/>
          </p:nvPr>
        </p:nvSpPr>
        <p:spPr>
          <a:xfrm>
            <a:off x="7696200" y="2209800"/>
            <a:ext cx="2438400" cy="3124200"/>
          </a:xfrm>
        </p:spPr>
        <p:txBody>
          <a:bodyPr>
            <a:normAutofit lnSpcReduction="10000"/>
          </a:bodyPr>
          <a:lstStyle/>
          <a:p>
            <a:pPr>
              <a:buNone/>
            </a:pPr>
            <a:r>
              <a:rPr lang="en-US" sz="20000" dirty="0"/>
              <a:t>?</a:t>
            </a:r>
          </a:p>
        </p:txBody>
      </p:sp>
    </p:spTree>
    <p:extLst>
      <p:ext uri="{BB962C8B-B14F-4D97-AF65-F5344CB8AC3E}">
        <p14:creationId xmlns:p14="http://schemas.microsoft.com/office/powerpoint/2010/main" val="2737658669"/>
      </p:ext>
    </p:extLst>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What is knowledge? </a:t>
            </a:r>
            <a:endParaRPr lang="en-CA" dirty="0"/>
          </a:p>
        </p:txBody>
      </p:sp>
      <p:sp>
        <p:nvSpPr>
          <p:cNvPr id="6" name="Text Placeholder 5"/>
          <p:cNvSpPr>
            <a:spLocks noGrp="1"/>
          </p:cNvSpPr>
          <p:nvPr>
            <p:ph type="body" idx="1"/>
          </p:nvPr>
        </p:nvSpPr>
        <p:spPr/>
        <p:txBody>
          <a:bodyPr/>
          <a:lstStyle/>
          <a:p>
            <a:r>
              <a:rPr lang="en-CA" dirty="0" smtClean="0"/>
              <a:t>A Conceptual Analysis</a:t>
            </a:r>
            <a:endParaRPr lang="en-CA" dirty="0"/>
          </a:p>
        </p:txBody>
      </p:sp>
    </p:spTree>
    <p:extLst>
      <p:ext uri="{BB962C8B-B14F-4D97-AF65-F5344CB8AC3E}">
        <p14:creationId xmlns:p14="http://schemas.microsoft.com/office/powerpoint/2010/main" val="505694804"/>
      </p:ext>
    </p:extLst>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knowledge?</a:t>
            </a:r>
            <a:endParaRPr lang="en-US" dirty="0"/>
          </a:p>
        </p:txBody>
      </p:sp>
      <p:sp>
        <p:nvSpPr>
          <p:cNvPr id="3" name="Content Placeholder 2"/>
          <p:cNvSpPr>
            <a:spLocks noGrp="1"/>
          </p:cNvSpPr>
          <p:nvPr>
            <p:ph idx="1"/>
          </p:nvPr>
        </p:nvSpPr>
        <p:spPr/>
        <p:txBody>
          <a:bodyPr>
            <a:normAutofit/>
          </a:bodyPr>
          <a:lstStyle/>
          <a:p>
            <a:r>
              <a:rPr lang="en-US" sz="3200" dirty="0"/>
              <a:t>Three types of knowledge: </a:t>
            </a:r>
          </a:p>
          <a:p>
            <a:pPr marL="971550" lvl="1" indent="-514350">
              <a:buFont typeface="+mj-lt"/>
              <a:buAutoNum type="arabicPeriod"/>
            </a:pPr>
            <a:r>
              <a:rPr lang="en-US" sz="2400" dirty="0"/>
              <a:t>Knowledge that (Propositional)</a:t>
            </a:r>
          </a:p>
          <a:p>
            <a:pPr marL="1371600" lvl="2" indent="-457200"/>
            <a:r>
              <a:rPr lang="en-US" dirty="0"/>
              <a:t>Knowledge that. “I know that Earth’s moon is named Luna.”</a:t>
            </a:r>
          </a:p>
          <a:p>
            <a:pPr marL="971550" lvl="1" indent="-514350">
              <a:buFont typeface="+mj-lt"/>
              <a:buAutoNum type="arabicPeriod"/>
            </a:pPr>
            <a:r>
              <a:rPr lang="en-US" sz="2400" dirty="0"/>
              <a:t>Know how</a:t>
            </a:r>
          </a:p>
          <a:p>
            <a:pPr marL="1371600" lvl="2" indent="-457200"/>
            <a:r>
              <a:rPr lang="en-US" dirty="0" err="1"/>
              <a:t>Samwise</a:t>
            </a:r>
            <a:r>
              <a:rPr lang="en-US" dirty="0"/>
              <a:t> knows how to cook tasty taters. </a:t>
            </a:r>
          </a:p>
          <a:p>
            <a:pPr marL="971550" lvl="1" indent="-514350">
              <a:buFont typeface="+mj-lt"/>
              <a:buAutoNum type="arabicPeriod"/>
            </a:pPr>
            <a:r>
              <a:rPr lang="en-US" sz="2400" dirty="0"/>
              <a:t>Know who</a:t>
            </a:r>
          </a:p>
          <a:p>
            <a:pPr marL="1371600" lvl="2" indent="-457200"/>
            <a:r>
              <a:rPr lang="en-US" dirty="0"/>
              <a:t>Trinity knows Neo</a:t>
            </a:r>
            <a:r>
              <a:rPr lang="en-US" dirty="0" smtClean="0"/>
              <a:t>.</a:t>
            </a:r>
            <a:endParaRPr lang="en-US" dirty="0"/>
          </a:p>
          <a:p>
            <a:pPr lvl="1">
              <a:buNone/>
            </a:pPr>
            <a:r>
              <a:rPr lang="en-US" sz="2400" dirty="0"/>
              <a:t>We will be focusing on </a:t>
            </a:r>
            <a:r>
              <a:rPr lang="en-US" sz="2400" i="1" dirty="0"/>
              <a:t>propositional </a:t>
            </a:r>
            <a:r>
              <a:rPr lang="en-US" sz="2400" dirty="0"/>
              <a:t>knowledge.</a:t>
            </a:r>
          </a:p>
        </p:txBody>
      </p:sp>
    </p:spTree>
  </p:cSld>
  <p:clrMapOvr>
    <a:masterClrMapping/>
  </p:clrMapOvr>
  <p:transition spd="med">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heme1" id="{D8E8C6FC-31F3-4E98-866E-F61E0512AAEC}" vid="{08C4A7B6-B7BD-48EC-B4EE-E536C64E8A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532</TotalTime>
  <Words>1161</Words>
  <Application>Microsoft Office PowerPoint</Application>
  <PresentationFormat>Widescreen</PresentationFormat>
  <Paragraphs>140</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Garamond</vt:lpstr>
      <vt:lpstr>Theme1</vt:lpstr>
      <vt:lpstr>What is Knowledge?</vt:lpstr>
      <vt:lpstr>Overview</vt:lpstr>
      <vt:lpstr>Conceptual Analysis:  Necessary and Sufficient Conditions</vt:lpstr>
      <vt:lpstr>PowerPoint Presentation</vt:lpstr>
      <vt:lpstr>PowerPoint Presentation</vt:lpstr>
      <vt:lpstr>Bachelor</vt:lpstr>
      <vt:lpstr>Bachelor?</vt:lpstr>
      <vt:lpstr>What is knowledge? </vt:lpstr>
      <vt:lpstr>What is knowledge?</vt:lpstr>
      <vt:lpstr>PowerPoint Presentation</vt:lpstr>
      <vt:lpstr>Knowledge</vt:lpstr>
      <vt:lpstr>Two Straightforward Conditions</vt:lpstr>
      <vt:lpstr>PowerPoint Presentation</vt:lpstr>
      <vt:lpstr>TAK: Knowledge = Justified True Belief</vt:lpstr>
      <vt:lpstr>How are beliefs justified?</vt:lpstr>
      <vt:lpstr>Internalism</vt:lpstr>
      <vt:lpstr>Externalism</vt:lpstr>
      <vt:lpstr>Challenges to TAK: GETTIER CASES</vt:lpstr>
      <vt:lpstr>PowerPoint Presentation</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Knowledge?</dc:title>
  <dc:creator>Dustin Olson</dc:creator>
  <cp:lastModifiedBy>Dustin Olson</cp:lastModifiedBy>
  <cp:revision>40</cp:revision>
  <dcterms:created xsi:type="dcterms:W3CDTF">2017-01-17T15:40:55Z</dcterms:created>
  <dcterms:modified xsi:type="dcterms:W3CDTF">2019-10-01T20:24:51Z</dcterms:modified>
</cp:coreProperties>
</file>