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7" r:id="rId2"/>
    <p:sldId id="258" r:id="rId3"/>
    <p:sldId id="273" r:id="rId4"/>
    <p:sldId id="259" r:id="rId5"/>
    <p:sldId id="260" r:id="rId6"/>
    <p:sldId id="261" r:id="rId7"/>
    <p:sldId id="262" r:id="rId8"/>
    <p:sldId id="263" r:id="rId9"/>
    <p:sldId id="265" r:id="rId10"/>
    <p:sldId id="266" r:id="rId11"/>
    <p:sldId id="264" r:id="rId12"/>
    <p:sldId id="267" r:id="rId13"/>
    <p:sldId id="268" r:id="rId14"/>
    <p:sldId id="269" r:id="rId15"/>
    <p:sldId id="274" r:id="rId16"/>
    <p:sldId id="275" r:id="rId17"/>
    <p:sldId id="276" r:id="rId18"/>
    <p:sldId id="279" r:id="rId19"/>
    <p:sldId id="278" r:id="rId20"/>
    <p:sldId id="280" r:id="rId21"/>
    <p:sldId id="281" r:id="rId22"/>
    <p:sldId id="282" r:id="rId23"/>
    <p:sldId id="283" r:id="rId24"/>
    <p:sldId id="277" r:id="rId25"/>
    <p:sldId id="27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86" autoAdjust="0"/>
    <p:restoredTop sz="94660"/>
  </p:normalViewPr>
  <p:slideViewPr>
    <p:cSldViewPr>
      <p:cViewPr varScale="1">
        <p:scale>
          <a:sx n="82" d="100"/>
          <a:sy n="82" d="100"/>
        </p:scale>
        <p:origin x="108" y="80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AAEC64BD-A3D1-46EB-B976-203EA2234243}" type="datetimeFigureOut">
              <a:rPr lang="en-US" smtClean="0">
                <a:solidFill>
                  <a:srgbClr val="575F6D"/>
                </a:solidFill>
              </a:rPr>
              <a:pPr/>
              <a:t>10/3/2019</a:t>
            </a:fld>
            <a:endParaRPr lang="en-US">
              <a:solidFill>
                <a:srgbClr val="575F6D"/>
              </a:solidFill>
            </a:endParaRPr>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a:solidFill>
                <a:srgbClr val="575F6D"/>
              </a:solidFill>
            </a:endParaRPr>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9" name="Slide Number Placeholder 28"/>
          <p:cNvSpPr>
            <a:spLocks noGrp="1"/>
          </p:cNvSpPr>
          <p:nvPr>
            <p:ph type="sldNum" sz="quarter" idx="12"/>
          </p:nvPr>
        </p:nvSpPr>
        <p:spPr bwMode="auto">
          <a:xfrm>
            <a:off x="1767392" y="4928702"/>
            <a:ext cx="812800" cy="517524"/>
          </a:xfrm>
        </p:spPr>
        <p:txBody>
          <a:bodyPr/>
          <a:lstStyle/>
          <a:p>
            <a:fld id="{553E912A-954F-4EC2-8932-2A2F95FD0F7F}" type="slidenum">
              <a:rPr lang="en-US" smtClean="0"/>
              <a:pPr/>
              <a:t>‹#›</a:t>
            </a:fld>
            <a:endParaRPr lang="en-US"/>
          </a:p>
        </p:txBody>
      </p:sp>
    </p:spTree>
    <p:extLst>
      <p:ext uri="{BB962C8B-B14F-4D97-AF65-F5344CB8AC3E}">
        <p14:creationId xmlns:p14="http://schemas.microsoft.com/office/powerpoint/2010/main" val="963443541"/>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EC64BD-A3D1-46EB-B976-203EA2234243}" type="datetimeFigureOut">
              <a:rPr lang="en-US" smtClean="0">
                <a:solidFill>
                  <a:srgbClr val="575F6D"/>
                </a:solidFill>
              </a:rPr>
              <a:pPr/>
              <a:t>10/3/2019</a:t>
            </a:fld>
            <a:endParaRPr lang="en-US">
              <a:solidFill>
                <a:srgbClr val="575F6D"/>
              </a:solidFill>
            </a:endParaRPr>
          </a:p>
        </p:txBody>
      </p:sp>
      <p:sp>
        <p:nvSpPr>
          <p:cNvPr id="5" name="Footer Placeholder 4"/>
          <p:cNvSpPr>
            <a:spLocks noGrp="1"/>
          </p:cNvSpPr>
          <p:nvPr>
            <p:ph type="ftr" sz="quarter" idx="11"/>
          </p:nvPr>
        </p:nvSpPr>
        <p:spPr/>
        <p:txBody>
          <a:bodyPr/>
          <a:lstStyle/>
          <a:p>
            <a:endParaRPr lang="en-US">
              <a:solidFill>
                <a:srgbClr val="575F6D"/>
              </a:solidFill>
            </a:endParaRPr>
          </a:p>
        </p:txBody>
      </p:sp>
      <p:sp>
        <p:nvSpPr>
          <p:cNvPr id="6" name="Slide Number Placeholder 5"/>
          <p:cNvSpPr>
            <a:spLocks noGrp="1"/>
          </p:cNvSpPr>
          <p:nvPr>
            <p:ph type="sldNum" sz="quarter" idx="12"/>
          </p:nvPr>
        </p:nvSpPr>
        <p:spPr/>
        <p:txBody>
          <a:bodyPr/>
          <a:lstStyle/>
          <a:p>
            <a:fld id="{553E912A-954F-4EC2-8932-2A2F95FD0F7F}" type="slidenum">
              <a:rPr lang="en-US" smtClean="0"/>
              <a:pPr/>
              <a:t>‹#›</a:t>
            </a:fld>
            <a:endParaRPr lang="en-US"/>
          </a:p>
        </p:txBody>
      </p:sp>
    </p:spTree>
    <p:extLst>
      <p:ext uri="{BB962C8B-B14F-4D97-AF65-F5344CB8AC3E}">
        <p14:creationId xmlns:p14="http://schemas.microsoft.com/office/powerpoint/2010/main" val="1884726482"/>
      </p:ext>
    </p:extLst>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EC64BD-A3D1-46EB-B976-203EA2234243}" type="datetimeFigureOut">
              <a:rPr lang="en-US" smtClean="0">
                <a:solidFill>
                  <a:srgbClr val="575F6D"/>
                </a:solidFill>
              </a:rPr>
              <a:pPr/>
              <a:t>10/3/2019</a:t>
            </a:fld>
            <a:endParaRPr lang="en-US">
              <a:solidFill>
                <a:srgbClr val="575F6D"/>
              </a:solidFill>
            </a:endParaRPr>
          </a:p>
        </p:txBody>
      </p:sp>
      <p:sp>
        <p:nvSpPr>
          <p:cNvPr id="5" name="Footer Placeholder 4"/>
          <p:cNvSpPr>
            <a:spLocks noGrp="1"/>
          </p:cNvSpPr>
          <p:nvPr>
            <p:ph type="ftr" sz="quarter" idx="11"/>
          </p:nvPr>
        </p:nvSpPr>
        <p:spPr/>
        <p:txBody>
          <a:bodyPr/>
          <a:lstStyle/>
          <a:p>
            <a:endParaRPr lang="en-US">
              <a:solidFill>
                <a:srgbClr val="575F6D"/>
              </a:solidFill>
            </a:endParaRPr>
          </a:p>
        </p:txBody>
      </p:sp>
      <p:sp>
        <p:nvSpPr>
          <p:cNvPr id="6" name="Slide Number Placeholder 5"/>
          <p:cNvSpPr>
            <a:spLocks noGrp="1"/>
          </p:cNvSpPr>
          <p:nvPr>
            <p:ph type="sldNum" sz="quarter" idx="12"/>
          </p:nvPr>
        </p:nvSpPr>
        <p:spPr/>
        <p:txBody>
          <a:bodyPr/>
          <a:lstStyle/>
          <a:p>
            <a:fld id="{553E912A-954F-4EC2-8932-2A2F95FD0F7F}" type="slidenum">
              <a:rPr lang="en-US" smtClean="0"/>
              <a:pPr/>
              <a:t>‹#›</a:t>
            </a:fld>
            <a:endParaRPr lang="en-US"/>
          </a:p>
        </p:txBody>
      </p:sp>
    </p:spTree>
    <p:extLst>
      <p:ext uri="{BB962C8B-B14F-4D97-AF65-F5344CB8AC3E}">
        <p14:creationId xmlns:p14="http://schemas.microsoft.com/office/powerpoint/2010/main" val="1307681087"/>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AAEC64BD-A3D1-46EB-B976-203EA2234243}" type="datetimeFigureOut">
              <a:rPr lang="en-US" smtClean="0">
                <a:solidFill>
                  <a:srgbClr val="575F6D"/>
                </a:solidFill>
              </a:rPr>
              <a:pPr/>
              <a:t>10/3/2019</a:t>
            </a:fld>
            <a:endParaRPr lang="en-US">
              <a:solidFill>
                <a:srgbClr val="575F6D"/>
              </a:solidFill>
            </a:endParaRPr>
          </a:p>
        </p:txBody>
      </p:sp>
      <p:sp>
        <p:nvSpPr>
          <p:cNvPr id="9" name="Slide Number Placeholder 8"/>
          <p:cNvSpPr>
            <a:spLocks noGrp="1"/>
          </p:cNvSpPr>
          <p:nvPr>
            <p:ph type="sldNum" sz="quarter" idx="15"/>
          </p:nvPr>
        </p:nvSpPr>
        <p:spPr/>
        <p:txBody>
          <a:bodyPr rtlCol="0"/>
          <a:lstStyle/>
          <a:p>
            <a:fld id="{553E912A-954F-4EC2-8932-2A2F95FD0F7F}"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solidFill>
                <a:srgbClr val="575F6D"/>
              </a:solidFill>
            </a:endParaRPr>
          </a:p>
        </p:txBody>
      </p:sp>
    </p:spTree>
    <p:extLst>
      <p:ext uri="{BB962C8B-B14F-4D97-AF65-F5344CB8AC3E}">
        <p14:creationId xmlns:p14="http://schemas.microsoft.com/office/powerpoint/2010/main" val="2979080211"/>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AAEC64BD-A3D1-46EB-B976-203EA2234243}" type="datetimeFigureOut">
              <a:rPr lang="en-US" smtClean="0">
                <a:solidFill>
                  <a:srgbClr val="FFF39D"/>
                </a:solidFill>
              </a:rPr>
              <a:pPr/>
              <a:t>10/3/2019</a:t>
            </a:fld>
            <a:endParaRPr lang="en-US">
              <a:solidFill>
                <a:srgbClr val="FFF39D"/>
              </a:solidFill>
            </a:endParaRPr>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a:solidFill>
                <a:srgbClr val="FFF39D"/>
              </a:solidFill>
            </a:endParaRPr>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6" name="Slide Number Placeholder 5"/>
          <p:cNvSpPr>
            <a:spLocks noGrp="1"/>
          </p:cNvSpPr>
          <p:nvPr>
            <p:ph type="sldNum" sz="quarter" idx="12"/>
          </p:nvPr>
        </p:nvSpPr>
        <p:spPr bwMode="auto">
          <a:xfrm>
            <a:off x="1787488" y="4928702"/>
            <a:ext cx="812800" cy="517524"/>
          </a:xfrm>
        </p:spPr>
        <p:txBody>
          <a:bodyPr/>
          <a:lstStyle/>
          <a:p>
            <a:fld id="{553E912A-954F-4EC2-8932-2A2F95FD0F7F}" type="slidenum">
              <a:rPr lang="en-US" smtClean="0"/>
              <a:pPr/>
              <a:t>‹#›</a:t>
            </a:fld>
            <a:endParaRPr lang="en-US"/>
          </a:p>
        </p:txBody>
      </p:sp>
    </p:spTree>
    <p:extLst>
      <p:ext uri="{BB962C8B-B14F-4D97-AF65-F5344CB8AC3E}">
        <p14:creationId xmlns:p14="http://schemas.microsoft.com/office/powerpoint/2010/main" val="3609777029"/>
      </p:ext>
    </p:extLst>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AEC64BD-A3D1-46EB-B976-203EA2234243}" type="datetimeFigureOut">
              <a:rPr lang="en-US" smtClean="0">
                <a:solidFill>
                  <a:srgbClr val="575F6D"/>
                </a:solidFill>
              </a:rPr>
              <a:pPr/>
              <a:t>10/3/2019</a:t>
            </a:fld>
            <a:endParaRPr lang="en-US">
              <a:solidFill>
                <a:srgbClr val="575F6D"/>
              </a:solidFill>
            </a:endParaRPr>
          </a:p>
        </p:txBody>
      </p:sp>
      <p:sp>
        <p:nvSpPr>
          <p:cNvPr id="6" name="Footer Placeholder 5"/>
          <p:cNvSpPr>
            <a:spLocks noGrp="1"/>
          </p:cNvSpPr>
          <p:nvPr>
            <p:ph type="ftr" sz="quarter" idx="11"/>
          </p:nvPr>
        </p:nvSpPr>
        <p:spPr/>
        <p:txBody>
          <a:bodyPr/>
          <a:lstStyle/>
          <a:p>
            <a:endParaRPr lang="en-US">
              <a:solidFill>
                <a:srgbClr val="575F6D"/>
              </a:solidFill>
            </a:endParaRPr>
          </a:p>
        </p:txBody>
      </p:sp>
      <p:sp>
        <p:nvSpPr>
          <p:cNvPr id="7" name="Slide Number Placeholder 6"/>
          <p:cNvSpPr>
            <a:spLocks noGrp="1"/>
          </p:cNvSpPr>
          <p:nvPr>
            <p:ph type="sldNum" sz="quarter" idx="12"/>
          </p:nvPr>
        </p:nvSpPr>
        <p:spPr/>
        <p:txBody>
          <a:bodyPr/>
          <a:lstStyle/>
          <a:p>
            <a:fld id="{553E912A-954F-4EC2-8932-2A2F95FD0F7F}" type="slidenum">
              <a:rPr lang="en-US" smtClean="0"/>
              <a:pPr/>
              <a:t>‹#›</a:t>
            </a:fld>
            <a:endParaRPr lang="en-US"/>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503139531"/>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AEC64BD-A3D1-46EB-B976-203EA2234243}" type="datetimeFigureOut">
              <a:rPr lang="en-US" smtClean="0">
                <a:solidFill>
                  <a:srgbClr val="575F6D"/>
                </a:solidFill>
              </a:rPr>
              <a:pPr/>
              <a:t>10/3/2019</a:t>
            </a:fld>
            <a:endParaRPr lang="en-US">
              <a:solidFill>
                <a:srgbClr val="575F6D"/>
              </a:solidFill>
            </a:endParaRPr>
          </a:p>
        </p:txBody>
      </p:sp>
      <p:sp>
        <p:nvSpPr>
          <p:cNvPr id="8" name="Footer Placeholder 7"/>
          <p:cNvSpPr>
            <a:spLocks noGrp="1"/>
          </p:cNvSpPr>
          <p:nvPr>
            <p:ph type="ftr" sz="quarter" idx="11"/>
          </p:nvPr>
        </p:nvSpPr>
        <p:spPr/>
        <p:txBody>
          <a:bodyPr/>
          <a:lstStyle/>
          <a:p>
            <a:endParaRPr lang="en-US">
              <a:solidFill>
                <a:srgbClr val="575F6D"/>
              </a:solidFill>
            </a:endParaRPr>
          </a:p>
        </p:txBody>
      </p:sp>
      <p:sp>
        <p:nvSpPr>
          <p:cNvPr id="9" name="Slide Number Placeholder 8"/>
          <p:cNvSpPr>
            <a:spLocks noGrp="1"/>
          </p:cNvSpPr>
          <p:nvPr>
            <p:ph type="sldNum" sz="quarter" idx="12"/>
          </p:nvPr>
        </p:nvSpPr>
        <p:spPr/>
        <p:txBody>
          <a:bodyPr/>
          <a:lstStyle/>
          <a:p>
            <a:fld id="{553E912A-954F-4EC2-8932-2A2F95FD0F7F}" type="slidenum">
              <a:rPr lang="en-US" smtClean="0"/>
              <a:pPr/>
              <a:t>‹#›</a:t>
            </a:fld>
            <a:endParaRPr lang="en-US"/>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1108087692"/>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AAEC64BD-A3D1-46EB-B976-203EA2234243}" type="datetimeFigureOut">
              <a:rPr lang="en-US" smtClean="0">
                <a:solidFill>
                  <a:srgbClr val="575F6D"/>
                </a:solidFill>
              </a:rPr>
              <a:pPr/>
              <a:t>10/3/2019</a:t>
            </a:fld>
            <a:endParaRPr lang="en-US">
              <a:solidFill>
                <a:srgbClr val="575F6D"/>
              </a:solidFill>
            </a:endParaRPr>
          </a:p>
        </p:txBody>
      </p:sp>
      <p:sp>
        <p:nvSpPr>
          <p:cNvPr id="7" name="Slide Number Placeholder 6"/>
          <p:cNvSpPr>
            <a:spLocks noGrp="1"/>
          </p:cNvSpPr>
          <p:nvPr>
            <p:ph type="sldNum" sz="quarter" idx="11"/>
          </p:nvPr>
        </p:nvSpPr>
        <p:spPr/>
        <p:txBody>
          <a:bodyPr rtlCol="0"/>
          <a:lstStyle/>
          <a:p>
            <a:fld id="{553E912A-954F-4EC2-8932-2A2F95FD0F7F}"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solidFill>
                <a:srgbClr val="575F6D"/>
              </a:solidFill>
            </a:endParaRPr>
          </a:p>
        </p:txBody>
      </p:sp>
    </p:spTree>
    <p:extLst>
      <p:ext uri="{BB962C8B-B14F-4D97-AF65-F5344CB8AC3E}">
        <p14:creationId xmlns:p14="http://schemas.microsoft.com/office/powerpoint/2010/main" val="866688438"/>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EC64BD-A3D1-46EB-B976-203EA2234243}" type="datetimeFigureOut">
              <a:rPr lang="en-US" smtClean="0">
                <a:solidFill>
                  <a:srgbClr val="575F6D"/>
                </a:solidFill>
              </a:rPr>
              <a:pPr/>
              <a:t>10/3/2019</a:t>
            </a:fld>
            <a:endParaRPr lang="en-US">
              <a:solidFill>
                <a:srgbClr val="575F6D"/>
              </a:solidFill>
            </a:endParaRPr>
          </a:p>
        </p:txBody>
      </p:sp>
      <p:sp>
        <p:nvSpPr>
          <p:cNvPr id="3" name="Footer Placeholder 2"/>
          <p:cNvSpPr>
            <a:spLocks noGrp="1"/>
          </p:cNvSpPr>
          <p:nvPr>
            <p:ph type="ftr" sz="quarter" idx="11"/>
          </p:nvPr>
        </p:nvSpPr>
        <p:spPr/>
        <p:txBody>
          <a:bodyPr/>
          <a:lstStyle/>
          <a:p>
            <a:endParaRPr lang="en-US">
              <a:solidFill>
                <a:srgbClr val="575F6D"/>
              </a:solidFill>
            </a:endParaRPr>
          </a:p>
        </p:txBody>
      </p:sp>
      <p:sp>
        <p:nvSpPr>
          <p:cNvPr id="4" name="Slide Number Placeholder 3"/>
          <p:cNvSpPr>
            <a:spLocks noGrp="1"/>
          </p:cNvSpPr>
          <p:nvPr>
            <p:ph type="sldNum" sz="quarter" idx="12"/>
          </p:nvPr>
        </p:nvSpPr>
        <p:spPr/>
        <p:txBody>
          <a:bodyPr/>
          <a:lstStyle/>
          <a:p>
            <a:fld id="{553E912A-954F-4EC2-8932-2A2F95FD0F7F}" type="slidenum">
              <a:rPr lang="en-US" smtClean="0"/>
              <a:pPr/>
              <a:t>‹#›</a:t>
            </a:fld>
            <a:endParaRPr lang="en-US"/>
          </a:p>
        </p:txBody>
      </p:sp>
    </p:spTree>
    <p:extLst>
      <p:ext uri="{BB962C8B-B14F-4D97-AF65-F5344CB8AC3E}">
        <p14:creationId xmlns:p14="http://schemas.microsoft.com/office/powerpoint/2010/main" val="111626685"/>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AAEC64BD-A3D1-46EB-B976-203EA2234243}" type="datetimeFigureOut">
              <a:rPr lang="en-US" smtClean="0">
                <a:solidFill>
                  <a:srgbClr val="575F6D"/>
                </a:solidFill>
              </a:rPr>
              <a:pPr/>
              <a:t>10/3/2019</a:t>
            </a:fld>
            <a:endParaRPr lang="en-US">
              <a:solidFill>
                <a:srgbClr val="575F6D"/>
              </a:solidFill>
            </a:endParaRPr>
          </a:p>
        </p:txBody>
      </p:sp>
      <p:sp>
        <p:nvSpPr>
          <p:cNvPr id="22" name="Slide Number Placeholder 21"/>
          <p:cNvSpPr>
            <a:spLocks noGrp="1"/>
          </p:cNvSpPr>
          <p:nvPr>
            <p:ph type="sldNum" sz="quarter" idx="15"/>
          </p:nvPr>
        </p:nvSpPr>
        <p:spPr/>
        <p:txBody>
          <a:bodyPr rtlCol="0"/>
          <a:lstStyle/>
          <a:p>
            <a:fld id="{553E912A-954F-4EC2-8932-2A2F95FD0F7F}"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solidFill>
                <a:srgbClr val="575F6D"/>
              </a:solidFill>
            </a:endParaRPr>
          </a:p>
        </p:txBody>
      </p:sp>
    </p:spTree>
    <p:extLst>
      <p:ext uri="{BB962C8B-B14F-4D97-AF65-F5344CB8AC3E}">
        <p14:creationId xmlns:p14="http://schemas.microsoft.com/office/powerpoint/2010/main" val="2608776709"/>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7" name="Date Placeholder 16"/>
          <p:cNvSpPr>
            <a:spLocks noGrp="1"/>
          </p:cNvSpPr>
          <p:nvPr>
            <p:ph type="dt" sz="half" idx="10"/>
          </p:nvPr>
        </p:nvSpPr>
        <p:spPr/>
        <p:txBody>
          <a:bodyPr rtlCol="0"/>
          <a:lstStyle/>
          <a:p>
            <a:fld id="{AAEC64BD-A3D1-46EB-B976-203EA2234243}" type="datetimeFigureOut">
              <a:rPr lang="en-US" smtClean="0">
                <a:solidFill>
                  <a:srgbClr val="575F6D"/>
                </a:solidFill>
              </a:rPr>
              <a:pPr/>
              <a:t>10/3/2019</a:t>
            </a:fld>
            <a:endParaRPr lang="en-US">
              <a:solidFill>
                <a:srgbClr val="575F6D"/>
              </a:solidFill>
            </a:endParaRPr>
          </a:p>
        </p:txBody>
      </p:sp>
      <p:sp>
        <p:nvSpPr>
          <p:cNvPr id="18" name="Slide Number Placeholder 17"/>
          <p:cNvSpPr>
            <a:spLocks noGrp="1"/>
          </p:cNvSpPr>
          <p:nvPr>
            <p:ph type="sldNum" sz="quarter" idx="11"/>
          </p:nvPr>
        </p:nvSpPr>
        <p:spPr/>
        <p:txBody>
          <a:bodyPr rtlCol="0"/>
          <a:lstStyle/>
          <a:p>
            <a:fld id="{553E912A-954F-4EC2-8932-2A2F95FD0F7F}"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solidFill>
                <a:srgbClr val="575F6D"/>
              </a:solidFill>
            </a:endParaRPr>
          </a:p>
        </p:txBody>
      </p:sp>
    </p:spTree>
    <p:extLst>
      <p:ext uri="{BB962C8B-B14F-4D97-AF65-F5344CB8AC3E}">
        <p14:creationId xmlns:p14="http://schemas.microsoft.com/office/powerpoint/2010/main" val="1515955012"/>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AAEC64BD-A3D1-46EB-B976-203EA2234243}" type="datetimeFigureOut">
              <a:rPr lang="en-US" smtClean="0">
                <a:solidFill>
                  <a:srgbClr val="575F6D"/>
                </a:solidFill>
              </a:rPr>
              <a:pPr/>
              <a:t>10/3/2019</a:t>
            </a:fld>
            <a:endParaRPr lang="en-US">
              <a:solidFill>
                <a:srgbClr val="575F6D"/>
              </a:solidFill>
            </a:endParaRPr>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a:solidFill>
                <a:srgbClr val="575F6D"/>
              </a:solidFill>
            </a:endParaRPr>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553E912A-954F-4EC2-8932-2A2F95FD0F7F}" type="slidenum">
              <a:rPr lang="en-US" smtClean="0"/>
              <a:pPr/>
              <a:t>‹#›</a:t>
            </a:fld>
            <a:endParaRPr lang="en-US"/>
          </a:p>
        </p:txBody>
      </p:sp>
    </p:spTree>
    <p:extLst>
      <p:ext uri="{BB962C8B-B14F-4D97-AF65-F5344CB8AC3E}">
        <p14:creationId xmlns:p14="http://schemas.microsoft.com/office/powerpoint/2010/main" val="1766688376"/>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ransition spd="med">
    <p:fade/>
  </p:transition>
  <p:timing>
    <p:tnLst>
      <p:par>
        <p:cTn id="1" dur="indefinite" restart="never" nodeType="tmRoot"/>
      </p:par>
    </p:tnLst>
  </p:timing>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gi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Mind-Body Problem</a:t>
            </a:r>
            <a:endParaRPr lang="en-US" dirty="0"/>
          </a:p>
        </p:txBody>
      </p:sp>
      <p:sp>
        <p:nvSpPr>
          <p:cNvPr id="5" name="Subtitle 4"/>
          <p:cNvSpPr>
            <a:spLocks noGrp="1"/>
          </p:cNvSpPr>
          <p:nvPr>
            <p:ph type="subTitle" idx="1"/>
          </p:nvPr>
        </p:nvSpPr>
        <p:spPr/>
        <p:txBody>
          <a:bodyPr>
            <a:normAutofit/>
          </a:bodyPr>
          <a:lstStyle/>
          <a:p>
            <a:r>
              <a:rPr lang="en-US" dirty="0"/>
              <a:t>Introduction to Philosophy</a:t>
            </a:r>
          </a:p>
          <a:p>
            <a:r>
              <a:rPr lang="en-US"/>
              <a:t>Philosophy 100</a:t>
            </a:r>
          </a:p>
          <a:p>
            <a:r>
              <a:rPr lang="en-US" smtClean="0"/>
              <a:t>Class </a:t>
            </a:r>
            <a:r>
              <a:rPr lang="en-US" dirty="0" smtClean="0"/>
              <a:t>9</a:t>
            </a:r>
            <a:endParaRPr lang="en-US" dirty="0"/>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Arguments for Dualism</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solidFill>
                  <a:schemeClr val="accent1"/>
                </a:solidFill>
                <a:effectLst>
                  <a:outerShdw blurRad="38100" dist="38100" dir="2700000" algn="tl">
                    <a:srgbClr val="000000">
                      <a:alpha val="43137"/>
                    </a:srgbClr>
                  </a:outerShdw>
                </a:effectLst>
              </a:rPr>
              <a:t>From Religion</a:t>
            </a:r>
          </a:p>
          <a:p>
            <a:r>
              <a:rPr lang="en-US" dirty="0" smtClean="0">
                <a:effectLst>
                  <a:outerShdw blurRad="38100" dist="38100" dir="2700000" algn="tl">
                    <a:srgbClr val="000000">
                      <a:alpha val="43137"/>
                    </a:srgbClr>
                  </a:outerShdw>
                </a:effectLst>
              </a:rPr>
              <a:t>All major religions posit a soul. </a:t>
            </a:r>
          </a:p>
          <a:p>
            <a:pPr>
              <a:buNone/>
            </a:pPr>
            <a:endParaRPr lang="en-US" dirty="0" smtClean="0">
              <a:solidFill>
                <a:schemeClr val="accent1"/>
              </a:solidFill>
              <a:effectLst>
                <a:outerShdw blurRad="38100" dist="38100" dir="2700000" algn="tl">
                  <a:srgbClr val="000000">
                    <a:alpha val="43137"/>
                  </a:srgbClr>
                </a:outerShdw>
              </a:effectLst>
            </a:endParaRPr>
          </a:p>
          <a:p>
            <a:pPr>
              <a:buNone/>
            </a:pPr>
            <a:r>
              <a:rPr lang="en-US" dirty="0" smtClean="0">
                <a:solidFill>
                  <a:schemeClr val="accent1"/>
                </a:solidFill>
                <a:effectLst>
                  <a:outerShdw blurRad="38100" dist="38100" dir="2700000" algn="tl">
                    <a:srgbClr val="000000">
                      <a:alpha val="43137"/>
                    </a:srgbClr>
                  </a:outerShdw>
                </a:effectLst>
              </a:rPr>
              <a:t>From Real Distinction</a:t>
            </a:r>
          </a:p>
          <a:p>
            <a:r>
              <a:rPr lang="en-US" dirty="0" smtClean="0">
                <a:effectLst>
                  <a:outerShdw blurRad="38100" dist="38100" dir="2700000" algn="tl">
                    <a:srgbClr val="000000">
                      <a:alpha val="43137"/>
                    </a:srgbClr>
                  </a:outerShdw>
                </a:effectLst>
              </a:rPr>
              <a:t>We can conceive of the body without the mind and a mind without a body. So they must be two different things. </a:t>
            </a:r>
          </a:p>
        </p:txBody>
      </p:sp>
      <p:sp>
        <p:nvSpPr>
          <p:cNvPr id="4" name="Content Placeholder 3"/>
          <p:cNvSpPr>
            <a:spLocks noGrp="1"/>
          </p:cNvSpPr>
          <p:nvPr>
            <p:ph sz="quarter" idx="2"/>
          </p:nvPr>
        </p:nvSpPr>
        <p:spPr>
          <a:xfrm>
            <a:off x="5693664" y="1600200"/>
            <a:ext cx="4876800" cy="4572000"/>
          </a:xfrm>
        </p:spPr>
        <p:txBody>
          <a:bodyPr>
            <a:normAutofit/>
          </a:bodyPr>
          <a:lstStyle/>
          <a:p>
            <a:pPr>
              <a:buNone/>
            </a:pPr>
            <a:r>
              <a:rPr lang="en-US" dirty="0" smtClean="0">
                <a:solidFill>
                  <a:schemeClr val="accent1"/>
                </a:solidFill>
                <a:effectLst>
                  <a:outerShdw blurRad="38100" dist="38100" dir="2700000" algn="tl">
                    <a:srgbClr val="000000">
                      <a:alpha val="43137"/>
                    </a:srgbClr>
                  </a:outerShdw>
                </a:effectLst>
              </a:rPr>
              <a:t>From Introspection</a:t>
            </a:r>
          </a:p>
          <a:p>
            <a:r>
              <a:rPr lang="en-US" dirty="0" smtClean="0">
                <a:effectLst>
                  <a:outerShdw blurRad="38100" dist="38100" dir="2700000" algn="tl">
                    <a:srgbClr val="000000">
                      <a:alpha val="43137"/>
                    </a:srgbClr>
                  </a:outerShdw>
                </a:effectLst>
              </a:rPr>
              <a:t>When one attends to one’s consciousness, one is not actually experiencing electro-neural workings in the brain. One is having thoughts, beliefs, emotions, and so forth</a:t>
            </a:r>
          </a:p>
          <a:p>
            <a:pPr>
              <a:buNone/>
            </a:pPr>
            <a:r>
              <a:rPr lang="en-US" dirty="0" smtClean="0">
                <a:solidFill>
                  <a:schemeClr val="accent1"/>
                </a:solidFill>
                <a:effectLst>
                  <a:outerShdw blurRad="38100" dist="38100" dir="2700000" algn="tl">
                    <a:srgbClr val="000000">
                      <a:alpha val="43137"/>
                    </a:srgbClr>
                  </a:outerShdw>
                </a:effectLst>
              </a:rPr>
              <a:t>From Irreducibility</a:t>
            </a:r>
          </a:p>
          <a:p>
            <a:r>
              <a:rPr lang="en-US" dirty="0" smtClean="0">
                <a:effectLst>
                  <a:outerShdw blurRad="38100" dist="38100" dir="2700000" algn="tl">
                    <a:srgbClr val="000000">
                      <a:alpha val="43137"/>
                    </a:srgbClr>
                  </a:outerShdw>
                </a:effectLst>
              </a:rPr>
              <a:t>There are a variety of mental phenomena that base material cannot explain.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Effect transition="in" filter="wipe(down)">
                                      <p:cBhvr>
                                        <p:cTn id="23" dur="500"/>
                                        <p:tgtEl>
                                          <p:spTgt spid="4">
                                            <p:txEl>
                                              <p:pRg st="0" end="0"/>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4">
                                            <p:txEl>
                                              <p:pRg st="1" end="1"/>
                                            </p:txEl>
                                          </p:spTgt>
                                        </p:tgtEl>
                                        <p:attrNameLst>
                                          <p:attrName>style.visibility</p:attrName>
                                        </p:attrNameLst>
                                      </p:cBhvr>
                                      <p:to>
                                        <p:strVal val="visible"/>
                                      </p:to>
                                    </p:set>
                                    <p:animEffect transition="in" filter="wipe(down)">
                                      <p:cBhvr>
                                        <p:cTn id="26" dur="500"/>
                                        <p:tgtEl>
                                          <p:spTgt spid="4">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Effect transition="in" filter="wipe(down)">
                                      <p:cBhvr>
                                        <p:cTn id="31" dur="500"/>
                                        <p:tgtEl>
                                          <p:spTgt spid="4">
                                            <p:txEl>
                                              <p:pRg st="2" end="2"/>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Effect transition="in" filter="wipe(down)">
                                      <p:cBhvr>
                                        <p:cTn id="34"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Problems With Substance Dualism</a:t>
            </a:r>
            <a:endParaRPr lang="en-US" dirty="0"/>
          </a:p>
        </p:txBody>
      </p:sp>
      <p:sp>
        <p:nvSpPr>
          <p:cNvPr id="3" name="Content Placeholder 2"/>
          <p:cNvSpPr>
            <a:spLocks noGrp="1"/>
          </p:cNvSpPr>
          <p:nvPr>
            <p:ph sz="quarter" idx="1"/>
          </p:nvPr>
        </p:nvSpPr>
        <p:spPr/>
        <p:txBody>
          <a:bodyPr>
            <a:normAutofit fontScale="92500" lnSpcReduction="20000"/>
          </a:bodyPr>
          <a:lstStyle/>
          <a:p>
            <a:r>
              <a:rPr lang="en-US" smtClean="0"/>
              <a:t>The History of Human Development</a:t>
            </a:r>
          </a:p>
          <a:p>
            <a:pPr lvl="1"/>
            <a:r>
              <a:rPr lang="en-US" smtClean="0"/>
              <a:t>If evolution is true, then we can be nothing more than the physical stuff that we evolved from. </a:t>
            </a:r>
          </a:p>
          <a:p>
            <a:r>
              <a:rPr lang="en-US" smtClean="0"/>
              <a:t>The Law of Conservation of Energy</a:t>
            </a:r>
          </a:p>
          <a:p>
            <a:pPr lvl="1"/>
            <a:r>
              <a:rPr lang="en-US" smtClean="0"/>
              <a:t>If this law is true, then nothing independent of our closed system (a soul/non-physical mind) can add energy to out system</a:t>
            </a:r>
          </a:p>
          <a:p>
            <a:r>
              <a:rPr lang="en-US" smtClean="0"/>
              <a:t>Mind-body interaction</a:t>
            </a:r>
          </a:p>
          <a:p>
            <a:pPr lvl="1"/>
            <a:r>
              <a:rPr lang="en-US" smtClean="0"/>
              <a:t>Physical stuff causes changes in our mental life: drugs, alcohol, pain. Also, many mental events – thoughts, intentions, etc. – seem to cause our body to do things. </a:t>
            </a:r>
            <a:endParaRPr lang="en-US" dirty="0"/>
          </a:p>
        </p:txBody>
      </p:sp>
      <p:pic>
        <p:nvPicPr>
          <p:cNvPr id="5" name="Content Placeholder 4" descr="deseyes.jpg"/>
          <p:cNvPicPr>
            <a:picLocks noGrp="1" noChangeAspect="1"/>
          </p:cNvPicPr>
          <p:nvPr>
            <p:ph sz="quarter" idx="2"/>
          </p:nvPr>
        </p:nvPicPr>
        <p:blipFill>
          <a:blip r:embed="rId2" cstate="print"/>
          <a:stretch>
            <a:fillRect/>
          </a:stretch>
        </p:blipFill>
        <p:spPr>
          <a:xfrm>
            <a:off x="5694363" y="2056449"/>
            <a:ext cx="4876800" cy="3659502"/>
          </a:xfr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Category Mistakes</a:t>
            </a: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smtClean="0"/>
              <a:t>The error of assigning to something a quality or action that can properly be assigned to things only of another category</a:t>
            </a:r>
          </a:p>
          <a:p>
            <a:pPr lvl="1"/>
            <a:r>
              <a:rPr lang="en-US" dirty="0" smtClean="0"/>
              <a:t>For example, suppose we look at the picture on the right and say: “I see the library, quad, gymnasium, dorms, and student center. But where is the university? </a:t>
            </a:r>
          </a:p>
          <a:p>
            <a:pPr lvl="1"/>
            <a:r>
              <a:rPr lang="en-US" dirty="0" smtClean="0"/>
              <a:t>This is a category mistake. </a:t>
            </a:r>
          </a:p>
          <a:p>
            <a:r>
              <a:rPr lang="en-US" dirty="0" smtClean="0"/>
              <a:t>On this view, it is a mistake to treat the mind as an object made of an immaterial substance because predications of substance are not meaningful for a collection of dispositions and capacities.</a:t>
            </a:r>
            <a:endParaRPr lang="en-US" dirty="0"/>
          </a:p>
        </p:txBody>
      </p:sp>
      <p:pic>
        <p:nvPicPr>
          <p:cNvPr id="5" name="Content Placeholder 4" descr="university-regina-campus.png"/>
          <p:cNvPicPr>
            <a:picLocks noGrp="1" noChangeAspect="1"/>
          </p:cNvPicPr>
          <p:nvPr>
            <p:ph sz="quarter" idx="2"/>
          </p:nvPr>
        </p:nvPicPr>
        <p:blipFill>
          <a:blip r:embed="rId2" cstate="print"/>
          <a:stretch>
            <a:fillRect/>
          </a:stretch>
        </p:blipFill>
        <p:spPr>
          <a:xfrm>
            <a:off x="6134100" y="1981200"/>
            <a:ext cx="5029201" cy="3352800"/>
          </a:xfrm>
        </p:spPr>
      </p:pic>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Further Problems for Dualism</a:t>
            </a:r>
            <a:endParaRPr lang="en-US" dirty="0"/>
          </a:p>
        </p:txBody>
      </p:sp>
      <p:pic>
        <p:nvPicPr>
          <p:cNvPr id="5" name="Content Placeholder 4" descr="or.jpg"/>
          <p:cNvPicPr>
            <a:picLocks noGrp="1" noChangeAspect="1"/>
          </p:cNvPicPr>
          <p:nvPr>
            <p:ph sz="quarter" idx="1"/>
          </p:nvPr>
        </p:nvPicPr>
        <p:blipFill>
          <a:blip r:embed="rId2" cstate="print"/>
          <a:stretch>
            <a:fillRect/>
          </a:stretch>
        </p:blipFill>
        <p:spPr>
          <a:xfrm>
            <a:off x="2368402" y="3566144"/>
            <a:ext cx="1359196" cy="640111"/>
          </a:xfrm>
        </p:spPr>
      </p:pic>
      <p:sp>
        <p:nvSpPr>
          <p:cNvPr id="4" name="Content Placeholder 3"/>
          <p:cNvSpPr>
            <a:spLocks noGrp="1"/>
          </p:cNvSpPr>
          <p:nvPr>
            <p:ph sz="quarter" idx="2"/>
          </p:nvPr>
        </p:nvSpPr>
        <p:spPr>
          <a:xfrm>
            <a:off x="5693664" y="1905000"/>
            <a:ext cx="4876800" cy="4267200"/>
          </a:xfrm>
        </p:spPr>
        <p:txBody>
          <a:bodyPr/>
          <a:lstStyle/>
          <a:p>
            <a:r>
              <a:rPr lang="en-US" dirty="0" smtClean="0"/>
              <a:t>Dualism lacks the simplicity offered by monistic (materialist) accounts. </a:t>
            </a:r>
          </a:p>
          <a:p>
            <a:r>
              <a:rPr lang="en-US" dirty="0" smtClean="0"/>
              <a:t>Why posit two things, when one will do? </a:t>
            </a:r>
            <a:endParaRPr lang="en-US" dirty="0"/>
          </a:p>
        </p:txBody>
      </p:sp>
      <p:pic>
        <p:nvPicPr>
          <p:cNvPr id="7" name="Picture 6" descr="occams-razor-350_4333.jpg"/>
          <p:cNvPicPr>
            <a:picLocks noChangeAspect="1"/>
          </p:cNvPicPr>
          <p:nvPr/>
        </p:nvPicPr>
        <p:blipFill>
          <a:blip r:embed="rId3" cstate="print"/>
          <a:stretch>
            <a:fillRect/>
          </a:stretch>
        </p:blipFill>
        <p:spPr>
          <a:xfrm>
            <a:off x="1345130" y="1905000"/>
            <a:ext cx="3585147" cy="3124200"/>
          </a:xfrm>
          <a:prstGeom prst="rect">
            <a:avLst/>
          </a:prstGeom>
        </p:spPr>
      </p:pic>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Problems for Dualism</a:t>
            </a:r>
            <a:endParaRPr lang="en-US" dirty="0"/>
          </a:p>
        </p:txBody>
      </p:sp>
      <p:sp>
        <p:nvSpPr>
          <p:cNvPr id="3" name="Content Placeholder 2"/>
          <p:cNvSpPr>
            <a:spLocks noGrp="1"/>
          </p:cNvSpPr>
          <p:nvPr>
            <p:ph sz="quarter" idx="1"/>
          </p:nvPr>
        </p:nvSpPr>
        <p:spPr/>
        <p:txBody>
          <a:bodyPr>
            <a:normAutofit/>
          </a:bodyPr>
          <a:lstStyle/>
          <a:p>
            <a:r>
              <a:rPr lang="en-US" dirty="0" smtClean="0"/>
              <a:t>Dualism is explanatorily impotent compared to </a:t>
            </a:r>
            <a:r>
              <a:rPr lang="en-US" dirty="0" err="1" smtClean="0"/>
              <a:t>physicalism</a:t>
            </a:r>
            <a:r>
              <a:rPr lang="en-US" dirty="0" smtClean="0"/>
              <a:t>. </a:t>
            </a:r>
          </a:p>
          <a:p>
            <a:pPr lvl="1"/>
            <a:r>
              <a:rPr lang="en-US" dirty="0" smtClean="0"/>
              <a:t>We know the brain exists. We know what it’s made of. We know how it interacts with the body. </a:t>
            </a:r>
          </a:p>
          <a:p>
            <a:pPr lvl="1"/>
            <a:r>
              <a:rPr lang="en-US" dirty="0" smtClean="0"/>
              <a:t>We can even create machines that share the types of properties dualists appeal to as irreducibly mental. </a:t>
            </a:r>
          </a:p>
        </p:txBody>
      </p:sp>
      <p:pic>
        <p:nvPicPr>
          <p:cNvPr id="5" name="Content Placeholder 4" descr="robot.png"/>
          <p:cNvPicPr>
            <a:picLocks noGrp="1" noChangeAspect="1"/>
          </p:cNvPicPr>
          <p:nvPr>
            <p:ph sz="quarter" idx="2"/>
          </p:nvPr>
        </p:nvPicPr>
        <p:blipFill>
          <a:blip r:embed="rId2" cstate="print"/>
          <a:stretch>
            <a:fillRect/>
          </a:stretch>
        </p:blipFill>
        <p:spPr>
          <a:xfrm>
            <a:off x="6016626" y="2286001"/>
            <a:ext cx="3565525" cy="3209253"/>
          </a:xfr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Materialism</a:t>
            </a:r>
            <a:endParaRPr lang="en-US" dirty="0"/>
          </a:p>
        </p:txBody>
      </p:sp>
      <p:sp>
        <p:nvSpPr>
          <p:cNvPr id="3" name="Content Placeholder 2"/>
          <p:cNvSpPr>
            <a:spLocks noGrp="1"/>
          </p:cNvSpPr>
          <p:nvPr>
            <p:ph sz="quarter" idx="2"/>
          </p:nvPr>
        </p:nvSpPr>
        <p:spPr>
          <a:xfrm>
            <a:off x="609600" y="2515870"/>
            <a:ext cx="4876800" cy="3732530"/>
          </a:xfrm>
        </p:spPr>
        <p:txBody>
          <a:bodyPr>
            <a:normAutofit fontScale="77500" lnSpcReduction="20000"/>
          </a:bodyPr>
          <a:lstStyle/>
          <a:p>
            <a:pPr marL="0" indent="0">
              <a:buNone/>
            </a:pPr>
            <a:r>
              <a:rPr lang="en-US" dirty="0" smtClean="0"/>
              <a:t>Motivations for this view:</a:t>
            </a:r>
          </a:p>
          <a:p>
            <a:r>
              <a:rPr lang="en-US" dirty="0" smtClean="0"/>
              <a:t>We know what a brain is and that the brain is intricately related to things we would dub “mental experiences.” Philosophy and neuroscience can work together.</a:t>
            </a:r>
          </a:p>
          <a:p>
            <a:r>
              <a:rPr lang="en-US" dirty="0" smtClean="0"/>
              <a:t>There are less things to explain away, ontologically.</a:t>
            </a:r>
          </a:p>
          <a:p>
            <a:r>
              <a:rPr lang="en-US" dirty="0" smtClean="0"/>
              <a:t>Consistency with the natural order—evolution needn’t be explained away; we know that when the brain ceases functioning, a person’s mental life also ceases.  </a:t>
            </a:r>
          </a:p>
          <a:p>
            <a:r>
              <a:rPr lang="en-US" dirty="0" smtClean="0"/>
              <a:t>There is no interaction problem. </a:t>
            </a:r>
          </a:p>
        </p:txBody>
      </p:sp>
      <p:pic>
        <p:nvPicPr>
          <p:cNvPr id="7" name="Content Placeholder 6" descr="mat.png"/>
          <p:cNvPicPr>
            <a:picLocks noGrp="1" noChangeAspect="1"/>
          </p:cNvPicPr>
          <p:nvPr>
            <p:ph sz="quarter" idx="4"/>
          </p:nvPr>
        </p:nvPicPr>
        <p:blipFill>
          <a:blip r:embed="rId2" cstate="print"/>
          <a:stretch>
            <a:fillRect/>
          </a:stretch>
        </p:blipFill>
        <p:spPr>
          <a:xfrm>
            <a:off x="6014723" y="2795377"/>
            <a:ext cx="4505954" cy="3019846"/>
          </a:xfrm>
        </p:spPr>
      </p:pic>
      <p:sp>
        <p:nvSpPr>
          <p:cNvPr id="4" name="Text Placeholder 3"/>
          <p:cNvSpPr>
            <a:spLocks noGrp="1"/>
          </p:cNvSpPr>
          <p:nvPr>
            <p:ph type="body" sz="quarter" idx="1"/>
          </p:nvPr>
        </p:nvSpPr>
        <p:spPr>
          <a:xfrm>
            <a:off x="609600" y="1569720"/>
            <a:ext cx="4876800" cy="792480"/>
          </a:xfrm>
        </p:spPr>
        <p:txBody>
          <a:bodyPr/>
          <a:lstStyle/>
          <a:p>
            <a:r>
              <a:rPr lang="en-US" sz="1400" dirty="0" smtClean="0"/>
              <a:t>All there is concerning the mind is physical information—there is nothing beyond the physical.</a:t>
            </a:r>
          </a:p>
        </p:txBody>
      </p:sp>
      <p:sp>
        <p:nvSpPr>
          <p:cNvPr id="12" name="Text Placeholder 11"/>
          <p:cNvSpPr>
            <a:spLocks noGrp="1"/>
          </p:cNvSpPr>
          <p:nvPr>
            <p:ph type="body" sz="quarter" idx="3"/>
          </p:nvPr>
        </p:nvSpPr>
        <p:spPr>
          <a:xfrm>
            <a:off x="5791200" y="1569720"/>
            <a:ext cx="4876800" cy="792480"/>
          </a:xfrm>
        </p:spPr>
        <p:txBody>
          <a:bodyPr/>
          <a:lstStyle/>
          <a:p>
            <a:r>
              <a:rPr lang="en-US" sz="1400" dirty="0" smtClean="0"/>
              <a:t>Any reference to “the mind” is simply referring to whatever physical events are taking place. </a:t>
            </a:r>
            <a:endParaRPr lang="en-US" sz="1400" dirty="0"/>
          </a:p>
        </p:txBody>
      </p:sp>
    </p:spTree>
    <p:extLst>
      <p:ext uri="{BB962C8B-B14F-4D97-AF65-F5344CB8AC3E}">
        <p14:creationId xmlns:p14="http://schemas.microsoft.com/office/powerpoint/2010/main" val="189346485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2"/>
          </p:nvPr>
        </p:nvSpPr>
        <p:spPr>
          <a:xfrm>
            <a:off x="1066800" y="1524000"/>
            <a:ext cx="4114800" cy="4800600"/>
          </a:xfrm>
        </p:spPr>
        <p:txBody>
          <a:bodyPr>
            <a:normAutofit/>
          </a:bodyPr>
          <a:lstStyle/>
          <a:p>
            <a:pPr marL="0" indent="0">
              <a:buNone/>
            </a:pPr>
            <a:r>
              <a:rPr lang="en-US" dirty="0" smtClean="0"/>
              <a:t>The Mind = The Brain</a:t>
            </a:r>
          </a:p>
          <a:p>
            <a:r>
              <a:rPr lang="en-US" dirty="0" smtClean="0"/>
              <a:t>Mental properties exist. They reduce, however, to properties of the brain.</a:t>
            </a:r>
          </a:p>
          <a:p>
            <a:pPr>
              <a:spcBef>
                <a:spcPts val="1200"/>
              </a:spcBef>
            </a:pPr>
            <a:r>
              <a:rPr lang="en-US" dirty="0" smtClean="0"/>
              <a:t>Mental states, processes, and events correlate with, of are </a:t>
            </a:r>
            <a:r>
              <a:rPr lang="en-US" dirty="0" err="1" smtClean="0"/>
              <a:t>indentified</a:t>
            </a:r>
            <a:r>
              <a:rPr lang="en-US" dirty="0" smtClean="0"/>
              <a:t> with, physical brain states, processes, and events. </a:t>
            </a:r>
          </a:p>
        </p:txBody>
      </p:sp>
      <p:sp>
        <p:nvSpPr>
          <p:cNvPr id="4" name="Content Placeholder 3"/>
          <p:cNvSpPr>
            <a:spLocks noGrp="1"/>
          </p:cNvSpPr>
          <p:nvPr>
            <p:ph sz="quarter" idx="4"/>
          </p:nvPr>
        </p:nvSpPr>
        <p:spPr>
          <a:xfrm>
            <a:off x="6629400" y="762000"/>
            <a:ext cx="4184649" cy="2743200"/>
          </a:xfrm>
        </p:spPr>
        <p:txBody>
          <a:bodyPr>
            <a:normAutofit fontScale="85000" lnSpcReduction="10000"/>
          </a:bodyPr>
          <a:lstStyle/>
          <a:p>
            <a:pPr marL="274320" lvl="1">
              <a:spcBef>
                <a:spcPts val="600"/>
              </a:spcBef>
              <a:buSzPct val="70000"/>
              <a:buNone/>
            </a:pPr>
            <a:r>
              <a:rPr lang="en-US" i="1" dirty="0" smtClean="0"/>
              <a:t>Mind-Brain Correlation: </a:t>
            </a:r>
          </a:p>
          <a:p>
            <a:pPr marL="274320" lvl="1">
              <a:spcBef>
                <a:spcPts val="0"/>
              </a:spcBef>
              <a:spcAft>
                <a:spcPts val="600"/>
              </a:spcAft>
              <a:buSzPct val="70000"/>
              <a:buNone/>
            </a:pPr>
            <a:r>
              <a:rPr lang="en-US" i="1" dirty="0" smtClean="0"/>
              <a:t>	</a:t>
            </a:r>
            <a:r>
              <a:rPr lang="en-US" dirty="0" smtClean="0"/>
              <a:t>Whenever we are amused, there is an increase in the electrochemical activity in a region of the brain called the inferior temporal gyrus.</a:t>
            </a:r>
          </a:p>
          <a:p>
            <a:pPr marL="274320" lvl="1">
              <a:spcBef>
                <a:spcPts val="600"/>
              </a:spcBef>
              <a:buSzPct val="70000"/>
              <a:buNone/>
            </a:pPr>
            <a:r>
              <a:rPr lang="en-US" i="1" dirty="0" smtClean="0"/>
              <a:t>Mind-Brain identity: </a:t>
            </a:r>
          </a:p>
          <a:p>
            <a:pPr marL="274320" lvl="1">
              <a:spcBef>
                <a:spcPts val="0"/>
              </a:spcBef>
              <a:buSzPct val="70000"/>
              <a:buNone/>
            </a:pPr>
            <a:r>
              <a:rPr lang="en-US" i="1" dirty="0" smtClean="0"/>
              <a:t>	</a:t>
            </a:r>
            <a:r>
              <a:rPr lang="en-US" dirty="0" smtClean="0"/>
              <a:t>Feelings of amusement just are increased electrochemical activity in the inferior temporal gyrus. </a:t>
            </a:r>
          </a:p>
          <a:p>
            <a:endParaRPr lang="en-US" dirty="0"/>
          </a:p>
        </p:txBody>
      </p:sp>
      <p:sp>
        <p:nvSpPr>
          <p:cNvPr id="5" name="Text Placeholder 4"/>
          <p:cNvSpPr>
            <a:spLocks noGrp="1"/>
          </p:cNvSpPr>
          <p:nvPr>
            <p:ph type="body" sz="quarter" idx="1"/>
          </p:nvPr>
        </p:nvSpPr>
        <p:spPr>
          <a:xfrm>
            <a:off x="1066800" y="609600"/>
            <a:ext cx="4114800" cy="658368"/>
          </a:xfrm>
        </p:spPr>
        <p:txBody>
          <a:bodyPr/>
          <a:lstStyle/>
          <a:p>
            <a:r>
              <a:rPr lang="en-US" dirty="0" smtClean="0"/>
              <a:t>Mind-Brain Identity Theory</a:t>
            </a:r>
          </a:p>
        </p:txBody>
      </p:sp>
      <p:pic>
        <p:nvPicPr>
          <p:cNvPr id="7" name="Picture 6" descr="unamused.jpg"/>
          <p:cNvPicPr>
            <a:picLocks noChangeAspect="1"/>
          </p:cNvPicPr>
          <p:nvPr/>
        </p:nvPicPr>
        <p:blipFill>
          <a:blip r:embed="rId2" cstate="print"/>
          <a:stretch>
            <a:fillRect/>
          </a:stretch>
        </p:blipFill>
        <p:spPr>
          <a:xfrm>
            <a:off x="6858000" y="3700463"/>
            <a:ext cx="3498849" cy="2624137"/>
          </a:xfrm>
          <a:prstGeom prst="rect">
            <a:avLst/>
          </a:prstGeom>
        </p:spPr>
      </p:pic>
    </p:spTree>
    <p:extLst>
      <p:ext uri="{BB962C8B-B14F-4D97-AF65-F5344CB8AC3E}">
        <p14:creationId xmlns:p14="http://schemas.microsoft.com/office/powerpoint/2010/main" val="254179034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linds(horizontal)">
                                      <p:cBhvr>
                                        <p:cTn id="13" dur="500"/>
                                        <p:tgtEl>
                                          <p:spTgt spid="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linds(horizontal)">
                                      <p:cBhvr>
                                        <p:cTn id="16" dur="500"/>
                                        <p:tgtEl>
                                          <p:spTgt spid="4">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Materialist Responses to The Mental</a:t>
            </a:r>
            <a:endParaRPr lang="en-US" dirty="0"/>
          </a:p>
        </p:txBody>
      </p:sp>
      <p:sp>
        <p:nvSpPr>
          <p:cNvPr id="6" name="Content Placeholder 5"/>
          <p:cNvSpPr>
            <a:spLocks noGrp="1"/>
          </p:cNvSpPr>
          <p:nvPr>
            <p:ph sz="quarter" idx="2"/>
          </p:nvPr>
        </p:nvSpPr>
        <p:spPr/>
        <p:txBody>
          <a:bodyPr>
            <a:normAutofit fontScale="92500" lnSpcReduction="10000"/>
          </a:bodyPr>
          <a:lstStyle/>
          <a:p>
            <a:r>
              <a:rPr lang="en-US" smtClean="0"/>
              <a:t>Advances in neuroscience will eventually show us that that are no minds. There are brains and those things we label as mental are just convenient fictions that explain our behavior. </a:t>
            </a:r>
          </a:p>
          <a:p>
            <a:endParaRPr lang="en-US" smtClean="0"/>
          </a:p>
          <a:p>
            <a:r>
              <a:rPr lang="en-US" smtClean="0"/>
              <a:t>Beliefs, desires, thoughts, love, pain, and the like don’t actually exist—they merely adopt folk psychology. </a:t>
            </a:r>
            <a:endParaRPr lang="en-US" dirty="0"/>
          </a:p>
        </p:txBody>
      </p:sp>
      <p:pic>
        <p:nvPicPr>
          <p:cNvPr id="11" name="Content Placeholder 10" descr="elmat.jpg"/>
          <p:cNvPicPr>
            <a:picLocks noGrp="1" noChangeAspect="1"/>
          </p:cNvPicPr>
          <p:nvPr>
            <p:ph sz="quarter" idx="4"/>
          </p:nvPr>
        </p:nvPicPr>
        <p:blipFill>
          <a:blip r:embed="rId2" cstate="print"/>
          <a:stretch>
            <a:fillRect/>
          </a:stretch>
        </p:blipFill>
        <p:spPr>
          <a:xfrm>
            <a:off x="5829300" y="2362200"/>
            <a:ext cx="4876800" cy="3718255"/>
          </a:xfrm>
        </p:spPr>
      </p:pic>
      <p:sp>
        <p:nvSpPr>
          <p:cNvPr id="8" name="Text Placeholder 7"/>
          <p:cNvSpPr>
            <a:spLocks noGrp="1"/>
          </p:cNvSpPr>
          <p:nvPr>
            <p:ph type="body" sz="quarter" idx="1"/>
          </p:nvPr>
        </p:nvSpPr>
        <p:spPr/>
        <p:txBody>
          <a:bodyPr/>
          <a:lstStyle/>
          <a:p>
            <a:r>
              <a:rPr lang="en-US" smtClean="0"/>
              <a:t>Eliminative Materialism</a:t>
            </a:r>
            <a:endParaRPr lang="en-US" dirty="0"/>
          </a:p>
        </p:txBody>
      </p:sp>
    </p:spTree>
    <p:extLst>
      <p:ext uri="{BB962C8B-B14F-4D97-AF65-F5344CB8AC3E}">
        <p14:creationId xmlns:p14="http://schemas.microsoft.com/office/powerpoint/2010/main" val="2329768846"/>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5"/>
          <p:cNvSpPr txBox="1">
            <a:spLocks/>
          </p:cNvSpPr>
          <p:nvPr/>
        </p:nvSpPr>
        <p:spPr>
          <a:xfrm>
            <a:off x="6156434" y="3707892"/>
            <a:ext cx="3657600" cy="658368"/>
          </a:xfrm>
          <a:prstGeom prst="roundRect">
            <a:avLst>
              <a:gd name="adj" fmla="val 16667"/>
            </a:avLst>
          </a:prstGeom>
        </p:spPr>
        <p:txBody>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endParaRPr lang="en-US" dirty="0"/>
          </a:p>
        </p:txBody>
      </p:sp>
      <p:sp>
        <p:nvSpPr>
          <p:cNvPr id="9" name="Title 8"/>
          <p:cNvSpPr>
            <a:spLocks noGrp="1"/>
          </p:cNvSpPr>
          <p:nvPr>
            <p:ph type="title"/>
          </p:nvPr>
        </p:nvSpPr>
        <p:spPr/>
        <p:txBody>
          <a:bodyPr/>
          <a:lstStyle/>
          <a:p>
            <a:r>
              <a:rPr lang="en-US" dirty="0" smtClean="0"/>
              <a:t>What about The Mental?</a:t>
            </a:r>
            <a:endParaRPr lang="en-CA" dirty="0"/>
          </a:p>
        </p:txBody>
      </p:sp>
      <p:sp>
        <p:nvSpPr>
          <p:cNvPr id="12" name="Content Placeholder 11"/>
          <p:cNvSpPr>
            <a:spLocks noGrp="1"/>
          </p:cNvSpPr>
          <p:nvPr>
            <p:ph sz="quarter" idx="1"/>
          </p:nvPr>
        </p:nvSpPr>
        <p:spPr>
          <a:xfrm>
            <a:off x="609600" y="1600200"/>
            <a:ext cx="5867400" cy="4873752"/>
          </a:xfrm>
        </p:spPr>
        <p:txBody>
          <a:bodyPr/>
          <a:lstStyle/>
          <a:p>
            <a:r>
              <a:rPr lang="en-US" dirty="0" smtClean="0"/>
              <a:t>Inward accessibility</a:t>
            </a:r>
          </a:p>
          <a:p>
            <a:r>
              <a:rPr lang="en-US" dirty="0" smtClean="0"/>
              <a:t>Subjectivity</a:t>
            </a:r>
          </a:p>
          <a:p>
            <a:r>
              <a:rPr lang="en-US" dirty="0" smtClean="0"/>
              <a:t>Intentionality</a:t>
            </a:r>
          </a:p>
          <a:p>
            <a:r>
              <a:rPr lang="en-US" dirty="0" smtClean="0"/>
              <a:t>Goal-Directedness</a:t>
            </a:r>
          </a:p>
          <a:p>
            <a:r>
              <a:rPr lang="en-US" dirty="0" smtClean="0"/>
              <a:t>Creativity and Freedom</a:t>
            </a:r>
          </a:p>
          <a:p>
            <a:r>
              <a:rPr lang="en-US" dirty="0" smtClean="0"/>
              <a:t>Consciousness</a:t>
            </a:r>
          </a:p>
          <a:p>
            <a:endParaRPr lang="en-US" dirty="0"/>
          </a:p>
        </p:txBody>
      </p:sp>
    </p:spTree>
    <p:extLst>
      <p:ext uri="{BB962C8B-B14F-4D97-AF65-F5344CB8AC3E}">
        <p14:creationId xmlns:p14="http://schemas.microsoft.com/office/powerpoint/2010/main" val="141255372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4000" dirty="0"/>
              <a:t>The </a:t>
            </a:r>
            <a:r>
              <a:rPr lang="en-US" sz="4000" dirty="0" err="1"/>
              <a:t>Qualia</a:t>
            </a:r>
            <a:r>
              <a:rPr lang="en-US" sz="4000" dirty="0"/>
              <a:t> problem</a:t>
            </a:r>
          </a:p>
        </p:txBody>
      </p:sp>
      <p:sp>
        <p:nvSpPr>
          <p:cNvPr id="11" name="Content Placeholder 10"/>
          <p:cNvSpPr>
            <a:spLocks noGrp="1"/>
          </p:cNvSpPr>
          <p:nvPr>
            <p:ph sz="quarter" idx="2"/>
          </p:nvPr>
        </p:nvSpPr>
        <p:spPr/>
        <p:txBody>
          <a:bodyPr/>
          <a:lstStyle/>
          <a:p>
            <a:r>
              <a:rPr lang="en-US" dirty="0" smtClean="0"/>
              <a:t>The phenomenal information one has in experience that is beyond the mere physical information. </a:t>
            </a:r>
          </a:p>
          <a:p>
            <a:r>
              <a:rPr lang="en-US" dirty="0" smtClean="0"/>
              <a:t>The subjective character of experience—the “What it’s like to…” experience. </a:t>
            </a:r>
            <a:endParaRPr lang="en-US" dirty="0"/>
          </a:p>
        </p:txBody>
      </p:sp>
      <p:sp>
        <p:nvSpPr>
          <p:cNvPr id="13" name="Content Placeholder 12"/>
          <p:cNvSpPr>
            <a:spLocks noGrp="1"/>
          </p:cNvSpPr>
          <p:nvPr>
            <p:ph sz="quarter" idx="4"/>
          </p:nvPr>
        </p:nvSpPr>
        <p:spPr/>
        <p:txBody>
          <a:bodyPr>
            <a:normAutofit lnSpcReduction="10000"/>
          </a:bodyPr>
          <a:lstStyle/>
          <a:p>
            <a:pPr marL="457200" indent="-457200">
              <a:buFont typeface="+mj-lt"/>
              <a:buAutoNum type="arabicPeriod"/>
            </a:pPr>
            <a:r>
              <a:rPr lang="en-US" dirty="0" smtClean="0"/>
              <a:t>If the world possesses </a:t>
            </a:r>
            <a:r>
              <a:rPr lang="en-US" dirty="0" err="1" smtClean="0"/>
              <a:t>qualia</a:t>
            </a:r>
            <a:r>
              <a:rPr lang="en-US" dirty="0" smtClean="0"/>
              <a:t>, then there is more information in the world than merely physical facts.</a:t>
            </a:r>
          </a:p>
          <a:p>
            <a:pPr marL="457200" indent="-457200">
              <a:buFont typeface="+mj-lt"/>
              <a:buAutoNum type="arabicPeriod"/>
            </a:pPr>
            <a:r>
              <a:rPr lang="en-US" dirty="0" smtClean="0"/>
              <a:t>Physicalism says the only information in the world is physical facts.</a:t>
            </a:r>
          </a:p>
          <a:p>
            <a:pPr marL="457200" indent="-457200">
              <a:buFont typeface="+mj-lt"/>
              <a:buAutoNum type="arabicPeriod"/>
            </a:pPr>
            <a:r>
              <a:rPr lang="en-US" dirty="0" smtClean="0"/>
              <a:t>The world possesses </a:t>
            </a:r>
            <a:r>
              <a:rPr lang="en-US" dirty="0" err="1" smtClean="0"/>
              <a:t>qualia</a:t>
            </a:r>
            <a:r>
              <a:rPr lang="en-US" dirty="0" smtClean="0"/>
              <a:t>.</a:t>
            </a:r>
          </a:p>
          <a:p>
            <a:pPr marL="457200" indent="-457200">
              <a:buFont typeface="+mj-lt"/>
              <a:buAutoNum type="arabicPeriod"/>
            </a:pPr>
            <a:r>
              <a:rPr lang="en-US" dirty="0" smtClean="0"/>
              <a:t>Therefore, </a:t>
            </a:r>
            <a:r>
              <a:rPr lang="en-US" dirty="0" err="1" smtClean="0"/>
              <a:t>physicalism</a:t>
            </a:r>
            <a:r>
              <a:rPr lang="en-US" dirty="0" smtClean="0"/>
              <a:t> is false—or at least in complete.</a:t>
            </a:r>
            <a:endParaRPr lang="en-US" dirty="0"/>
          </a:p>
        </p:txBody>
      </p:sp>
      <p:sp>
        <p:nvSpPr>
          <p:cNvPr id="10" name="Text Placeholder 9"/>
          <p:cNvSpPr>
            <a:spLocks noGrp="1"/>
          </p:cNvSpPr>
          <p:nvPr>
            <p:ph type="body" sz="quarter" idx="1"/>
          </p:nvPr>
        </p:nvSpPr>
        <p:spPr/>
        <p:txBody>
          <a:bodyPr/>
          <a:lstStyle/>
          <a:p>
            <a:pPr algn="ctr"/>
            <a:r>
              <a:rPr lang="en-US" sz="3200" dirty="0" err="1">
                <a:effectLst>
                  <a:outerShdw blurRad="38100" dist="38100" dir="2700000" algn="tl">
                    <a:srgbClr val="000000">
                      <a:alpha val="43137"/>
                    </a:srgbClr>
                  </a:outerShdw>
                </a:effectLst>
              </a:rPr>
              <a:t>Qualia</a:t>
            </a:r>
            <a:endParaRPr lang="en-US" sz="3200" dirty="0">
              <a:effectLst>
                <a:outerShdw blurRad="38100" dist="38100" dir="2700000" algn="tl">
                  <a:srgbClr val="000000">
                    <a:alpha val="43137"/>
                  </a:srgbClr>
                </a:outerShdw>
              </a:effectLst>
            </a:endParaRPr>
          </a:p>
        </p:txBody>
      </p:sp>
      <p:sp>
        <p:nvSpPr>
          <p:cNvPr id="12" name="Text Placeholder 11"/>
          <p:cNvSpPr>
            <a:spLocks noGrp="1"/>
          </p:cNvSpPr>
          <p:nvPr>
            <p:ph type="body" sz="quarter" idx="3"/>
          </p:nvPr>
        </p:nvSpPr>
        <p:spPr/>
        <p:txBody>
          <a:bodyPr/>
          <a:lstStyle/>
          <a:p>
            <a:pPr algn="ctr"/>
            <a:r>
              <a:rPr lang="en-US" sz="2800" dirty="0"/>
              <a:t>The Problem</a:t>
            </a:r>
          </a:p>
        </p:txBody>
      </p:sp>
    </p:spTree>
    <p:extLst>
      <p:ext uri="{BB962C8B-B14F-4D97-AF65-F5344CB8AC3E}">
        <p14:creationId xmlns:p14="http://schemas.microsoft.com/office/powerpoint/2010/main" val="23104903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arn(inVertical)">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barn(inVertical)">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barn(inVertical)">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barn(inVertical)">
                                      <p:cBhvr>
                                        <p:cTn id="2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sz="quarter" idx="4294967295"/>
          </p:nvPr>
        </p:nvSpPr>
        <p:spPr>
          <a:xfrm>
            <a:off x="609600" y="1417638"/>
            <a:ext cx="6908800" cy="5184775"/>
          </a:xfrm>
        </p:spPr>
        <p:txBody>
          <a:bodyPr>
            <a:normAutofit fontScale="92500"/>
          </a:bodyPr>
          <a:lstStyle/>
          <a:p>
            <a:pPr indent="0">
              <a:lnSpc>
                <a:spcPct val="100000"/>
              </a:lnSpc>
              <a:spcBef>
                <a:spcPts val="600"/>
              </a:spcBef>
              <a:spcAft>
                <a:spcPts val="600"/>
              </a:spcAft>
              <a:buNone/>
            </a:pPr>
            <a:r>
              <a:rPr lang="en-US" dirty="0" smtClean="0"/>
              <a:t>Our focus in this part of the section falls under the categories of </a:t>
            </a:r>
            <a:r>
              <a:rPr lang="en-US" b="1" dirty="0" smtClean="0">
                <a:solidFill>
                  <a:schemeClr val="accent1"/>
                </a:solidFill>
              </a:rPr>
              <a:t>metaphysics</a:t>
            </a:r>
            <a:r>
              <a:rPr lang="en-US" dirty="0" smtClean="0">
                <a:effectLst>
                  <a:outerShdw blurRad="38100" dist="38100" dir="2700000" algn="tl">
                    <a:srgbClr val="000000">
                      <a:alpha val="43137"/>
                    </a:srgbClr>
                  </a:outerShdw>
                </a:effectLst>
              </a:rPr>
              <a:t> </a:t>
            </a:r>
            <a:r>
              <a:rPr lang="en-US" dirty="0" smtClean="0"/>
              <a:t>and</a:t>
            </a:r>
            <a:r>
              <a:rPr lang="en-US" dirty="0" smtClean="0">
                <a:effectLst>
                  <a:outerShdw blurRad="38100" dist="38100" dir="2700000" algn="tl">
                    <a:srgbClr val="000000">
                      <a:alpha val="43137"/>
                    </a:srgbClr>
                  </a:outerShdw>
                </a:effectLst>
              </a:rPr>
              <a:t> </a:t>
            </a:r>
            <a:r>
              <a:rPr lang="en-US" b="1" dirty="0" smtClean="0">
                <a:solidFill>
                  <a:schemeClr val="accent1"/>
                </a:solidFill>
              </a:rPr>
              <a:t>philosophy of mind</a:t>
            </a:r>
            <a:r>
              <a:rPr lang="en-US" b="1" dirty="0" smtClean="0"/>
              <a:t>.</a:t>
            </a:r>
          </a:p>
          <a:p>
            <a:pPr>
              <a:lnSpc>
                <a:spcPct val="100000"/>
              </a:lnSpc>
              <a:spcBef>
                <a:spcPts val="600"/>
              </a:spcBef>
              <a:spcAft>
                <a:spcPts val="600"/>
              </a:spcAft>
            </a:pPr>
            <a:r>
              <a:rPr lang="en-US" b="1" dirty="0" smtClean="0">
                <a:solidFill>
                  <a:schemeClr val="accent1"/>
                </a:solidFill>
                <a:effectLst>
                  <a:outerShdw blurRad="38100" dist="38100" dir="2700000" algn="tl">
                    <a:srgbClr val="000000">
                      <a:alpha val="43137"/>
                    </a:srgbClr>
                  </a:outerShdw>
                </a:effectLst>
              </a:rPr>
              <a:t>Metaphysics</a:t>
            </a:r>
            <a:r>
              <a:rPr lang="en-US" dirty="0" smtClean="0"/>
              <a:t>: a branch of philosophy investigating the fundamental nature of being and the world that encompasses it. Metaphysics attempts to answer two basic questions: Ultimately, what is there? What is it like?</a:t>
            </a:r>
          </a:p>
          <a:p>
            <a:pPr lvl="1">
              <a:lnSpc>
                <a:spcPct val="100000"/>
              </a:lnSpc>
              <a:spcBef>
                <a:spcPts val="600"/>
              </a:spcBef>
              <a:spcAft>
                <a:spcPts val="600"/>
              </a:spcAft>
            </a:pPr>
            <a:r>
              <a:rPr lang="en-US" dirty="0" smtClean="0"/>
              <a:t>This branch is concerned with </a:t>
            </a:r>
            <a:r>
              <a:rPr lang="en-US" b="1" dirty="0" smtClean="0">
                <a:solidFill>
                  <a:schemeClr val="accent1"/>
                </a:solidFill>
              </a:rPr>
              <a:t>ontology</a:t>
            </a:r>
            <a:r>
              <a:rPr lang="en-US" dirty="0" smtClean="0"/>
              <a:t>: the nature of </a:t>
            </a:r>
            <a:r>
              <a:rPr lang="en-US" i="1" dirty="0" smtClean="0"/>
              <a:t>being</a:t>
            </a:r>
            <a:r>
              <a:rPr lang="en-US" dirty="0" smtClean="0"/>
              <a:t>. </a:t>
            </a:r>
          </a:p>
          <a:p>
            <a:pPr>
              <a:lnSpc>
                <a:spcPct val="100000"/>
              </a:lnSpc>
              <a:spcBef>
                <a:spcPts val="600"/>
              </a:spcBef>
              <a:spcAft>
                <a:spcPts val="600"/>
              </a:spcAft>
            </a:pPr>
            <a:r>
              <a:rPr lang="en-US" b="1" dirty="0" smtClean="0">
                <a:solidFill>
                  <a:schemeClr val="accent1"/>
                </a:solidFill>
                <a:effectLst>
                  <a:outerShdw blurRad="38100" dist="38100" dir="2700000" algn="tl">
                    <a:srgbClr val="000000">
                      <a:alpha val="43137"/>
                    </a:srgbClr>
                  </a:outerShdw>
                </a:effectLst>
              </a:rPr>
              <a:t>Philosophy of Mind</a:t>
            </a:r>
            <a:r>
              <a:rPr lang="en-US" dirty="0" smtClean="0"/>
              <a:t>: studies the nature of the mind, mental events, mental functions, mental properties, consciousness, and their relationship to the physical body</a:t>
            </a:r>
            <a:endParaRPr lang="en-US" dirty="0"/>
          </a:p>
        </p:txBody>
      </p:sp>
      <p:pic>
        <p:nvPicPr>
          <p:cNvPr id="4" name="Picture 3" descr="Phrenology1.jpg"/>
          <p:cNvPicPr>
            <a:picLocks noChangeAspect="1"/>
          </p:cNvPicPr>
          <p:nvPr/>
        </p:nvPicPr>
        <p:blipFill>
          <a:blip r:embed="rId2" cstate="print"/>
          <a:stretch>
            <a:fillRect/>
          </a:stretch>
        </p:blipFill>
        <p:spPr>
          <a:xfrm>
            <a:off x="8428980" y="4114800"/>
            <a:ext cx="1827388" cy="2148196"/>
          </a:xfrm>
          <a:prstGeom prst="rect">
            <a:avLst/>
          </a:prstGeom>
        </p:spPr>
      </p:pic>
      <p:pic>
        <p:nvPicPr>
          <p:cNvPr id="5" name="Picture 4" descr="particles.jpg"/>
          <p:cNvPicPr>
            <a:picLocks noChangeAspect="1"/>
          </p:cNvPicPr>
          <p:nvPr/>
        </p:nvPicPr>
        <p:blipFill>
          <a:blip r:embed="rId3" cstate="print"/>
          <a:stretch>
            <a:fillRect/>
          </a:stretch>
        </p:blipFill>
        <p:spPr>
          <a:xfrm>
            <a:off x="7877649" y="1095899"/>
            <a:ext cx="2930051" cy="1942751"/>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792162"/>
          </a:xfrm>
        </p:spPr>
        <p:txBody>
          <a:bodyPr/>
          <a:lstStyle/>
          <a:p>
            <a:r>
              <a:rPr lang="en-US" dirty="0" smtClean="0"/>
              <a:t>Nagel’s Criticism of materialism</a:t>
            </a:r>
            <a:endParaRPr lang="en-US" dirty="0"/>
          </a:p>
        </p:txBody>
      </p:sp>
      <p:sp>
        <p:nvSpPr>
          <p:cNvPr id="7" name="Content Placeholder 6"/>
          <p:cNvSpPr>
            <a:spLocks noGrp="1"/>
          </p:cNvSpPr>
          <p:nvPr>
            <p:ph sz="quarter" idx="1"/>
          </p:nvPr>
        </p:nvSpPr>
        <p:spPr>
          <a:xfrm>
            <a:off x="1981200" y="1143000"/>
            <a:ext cx="8229600" cy="5410200"/>
          </a:xfrm>
        </p:spPr>
        <p:txBody>
          <a:bodyPr>
            <a:normAutofit/>
          </a:bodyPr>
          <a:lstStyle/>
          <a:p>
            <a:pPr marL="182880" indent="-182880"/>
            <a:r>
              <a:rPr lang="en-US" sz="1800" dirty="0"/>
              <a:t>There is something it is like to be a bat. </a:t>
            </a:r>
          </a:p>
          <a:p>
            <a:pPr marL="182880" indent="-182880"/>
            <a:r>
              <a:rPr lang="en-US" sz="1800" dirty="0"/>
              <a:t>There is no way we can know what it’s like to be a bat—what the subjective experiences of a bat are like. </a:t>
            </a:r>
          </a:p>
          <a:p>
            <a:pPr marL="182880" indent="-182880"/>
            <a:r>
              <a:rPr lang="en-US" sz="1800" dirty="0"/>
              <a:t>Their perceptual mechanisms are so different from ours that even if we had all the physical information possible about bat physiology, we would still be unable to have bat experiences. </a:t>
            </a:r>
          </a:p>
          <a:p>
            <a:pPr marL="182880" indent="-182880"/>
            <a:r>
              <a:rPr lang="en-US" sz="1800" dirty="0"/>
              <a:t>We cannot even get a rough grasp beyond our own experiences of what echolocation and sonar “vision” would be like.</a:t>
            </a:r>
          </a:p>
        </p:txBody>
      </p:sp>
      <p:sp>
        <p:nvSpPr>
          <p:cNvPr id="10" name="Content Placeholder 6"/>
          <p:cNvSpPr txBox="1">
            <a:spLocks/>
          </p:cNvSpPr>
          <p:nvPr/>
        </p:nvSpPr>
        <p:spPr>
          <a:xfrm>
            <a:off x="2057400" y="2362200"/>
            <a:ext cx="3886200" cy="2057400"/>
          </a:xfrm>
          <a:prstGeom prst="rect">
            <a:avLst/>
          </a:prstGeom>
        </p:spPr>
        <p:txBody>
          <a:bodyPr vert="horz">
            <a:normAutofit/>
          </a:bodyPr>
          <a:lstStyle/>
          <a:p>
            <a:pPr>
              <a:spcBef>
                <a:spcPts val="600"/>
              </a:spcBef>
              <a:buClr>
                <a:schemeClr val="accent1"/>
              </a:buClr>
              <a:buSzPct val="70000"/>
            </a:pPr>
            <a:endParaRPr lang="en-US" sz="1600" dirty="0"/>
          </a:p>
        </p:txBody>
      </p:sp>
      <p:pic>
        <p:nvPicPr>
          <p:cNvPr id="11" name="Picture 10" descr="bats.jpg"/>
          <p:cNvPicPr>
            <a:picLocks noChangeAspect="1"/>
          </p:cNvPicPr>
          <p:nvPr/>
        </p:nvPicPr>
        <p:blipFill>
          <a:blip r:embed="rId2" cstate="print"/>
          <a:stretch>
            <a:fillRect/>
          </a:stretch>
        </p:blipFill>
        <p:spPr>
          <a:xfrm>
            <a:off x="2400300" y="4038600"/>
            <a:ext cx="6629400" cy="2057400"/>
          </a:xfrm>
          <a:prstGeom prst="rect">
            <a:avLst/>
          </a:prstGeom>
        </p:spPr>
      </p:pic>
    </p:spTree>
    <p:extLst>
      <p:ext uri="{BB962C8B-B14F-4D97-AF65-F5344CB8AC3E}">
        <p14:creationId xmlns:p14="http://schemas.microsoft.com/office/powerpoint/2010/main" val="2111966361"/>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
          </p:nvPr>
        </p:nvSpPr>
        <p:spPr/>
        <p:txBody>
          <a:bodyPr/>
          <a:lstStyle/>
          <a:p>
            <a:pPr marL="0" indent="0" algn="ctr">
              <a:buNone/>
            </a:pPr>
            <a:r>
              <a:rPr lang="en-US" dirty="0" smtClean="0"/>
              <a:t>Main Point: It is useless to base the defense of materialism on any analysis of mental phenomena that fails to explicitly deal with their subjective character.</a:t>
            </a:r>
          </a:p>
          <a:p>
            <a:endParaRPr lang="en-US" dirty="0"/>
          </a:p>
        </p:txBody>
      </p:sp>
      <p:pic>
        <p:nvPicPr>
          <p:cNvPr id="9" name="Content Placeholder 8" descr="batman.jpg"/>
          <p:cNvPicPr>
            <a:picLocks noGrp="1" noChangeAspect="1"/>
          </p:cNvPicPr>
          <p:nvPr>
            <p:ph sz="quarter" idx="2"/>
          </p:nvPr>
        </p:nvPicPr>
        <p:blipFill>
          <a:blip r:embed="rId2" cstate="print"/>
          <a:stretch>
            <a:fillRect/>
          </a:stretch>
        </p:blipFill>
        <p:spPr>
          <a:xfrm>
            <a:off x="6248400" y="457200"/>
            <a:ext cx="3517265" cy="5867400"/>
          </a:xfrm>
        </p:spPr>
      </p:pic>
    </p:spTree>
    <p:extLst>
      <p:ext uri="{BB962C8B-B14F-4D97-AF65-F5344CB8AC3E}">
        <p14:creationId xmlns:p14="http://schemas.microsoft.com/office/powerpoint/2010/main" val="2237598537"/>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8153400" cy="1020762"/>
          </a:xfrm>
        </p:spPr>
        <p:txBody>
          <a:bodyPr/>
          <a:lstStyle/>
          <a:p>
            <a:r>
              <a:rPr lang="en-US" dirty="0" smtClean="0"/>
              <a:t>KNOWLEDGE ARGUMENT</a:t>
            </a:r>
            <a:endParaRPr lang="en-US" dirty="0"/>
          </a:p>
        </p:txBody>
      </p:sp>
      <p:sp>
        <p:nvSpPr>
          <p:cNvPr id="3" name="Content Placeholder 2"/>
          <p:cNvSpPr>
            <a:spLocks noGrp="1"/>
          </p:cNvSpPr>
          <p:nvPr>
            <p:ph sz="quarter" idx="1"/>
          </p:nvPr>
        </p:nvSpPr>
        <p:spPr>
          <a:xfrm>
            <a:off x="1295400" y="1600200"/>
            <a:ext cx="4572000" cy="2133600"/>
          </a:xfrm>
          <a:solidFill>
            <a:srgbClr val="92D050"/>
          </a:solidFill>
        </p:spPr>
        <p:txBody>
          <a:bodyPr anchor="ctr">
            <a:noAutofit/>
          </a:bodyPr>
          <a:lstStyle/>
          <a:p>
            <a:pPr marL="457200" indent="-457200">
              <a:spcBef>
                <a:spcPts val="1200"/>
              </a:spcBef>
              <a:buFont typeface="+mj-lt"/>
              <a:buAutoNum type="arabicPeriod"/>
            </a:pPr>
            <a:r>
              <a:rPr lang="en-US" sz="1400" dirty="0" smtClean="0">
                <a:solidFill>
                  <a:schemeClr val="tx1">
                    <a:lumMod val="95000"/>
                    <a:lumOff val="5000"/>
                  </a:schemeClr>
                </a:solidFill>
              </a:rPr>
              <a:t>Mary has all the physical information concerning human color vision before her release. </a:t>
            </a:r>
          </a:p>
          <a:p>
            <a:pPr marL="457200" indent="-457200">
              <a:buFont typeface="+mj-lt"/>
              <a:buAutoNum type="arabicPeriod"/>
            </a:pPr>
            <a:r>
              <a:rPr lang="en-US" sz="1400" dirty="0" smtClean="0">
                <a:solidFill>
                  <a:schemeClr val="tx1">
                    <a:lumMod val="95000"/>
                    <a:lumOff val="5000"/>
                  </a:schemeClr>
                </a:solidFill>
              </a:rPr>
              <a:t>But there is some information about human color vision that she does not have before her release.</a:t>
            </a:r>
          </a:p>
          <a:p>
            <a:pPr marL="457200" indent="-457200">
              <a:buFont typeface="+mj-lt"/>
              <a:buAutoNum type="arabicPeriod"/>
            </a:pPr>
            <a:r>
              <a:rPr lang="en-US" sz="1400" dirty="0" smtClean="0">
                <a:solidFill>
                  <a:schemeClr val="tx1">
                    <a:lumMod val="95000"/>
                    <a:lumOff val="5000"/>
                  </a:schemeClr>
                </a:solidFill>
              </a:rPr>
              <a:t>Therefore, Not all information is physical information.</a:t>
            </a:r>
            <a:endParaRPr lang="en-US" sz="1400" dirty="0"/>
          </a:p>
        </p:txBody>
      </p:sp>
      <p:pic>
        <p:nvPicPr>
          <p:cNvPr id="5" name="Content Placeholder 4" descr="rainbow.jpg"/>
          <p:cNvPicPr>
            <a:picLocks noGrp="1" noChangeAspect="1"/>
          </p:cNvPicPr>
          <p:nvPr>
            <p:ph sz="quarter" idx="2"/>
          </p:nvPr>
        </p:nvPicPr>
        <p:blipFill>
          <a:blip r:embed="rId2" cstate="print"/>
          <a:stretch>
            <a:fillRect/>
          </a:stretch>
        </p:blipFill>
        <p:spPr>
          <a:xfrm>
            <a:off x="5867400" y="1600200"/>
            <a:ext cx="4103649" cy="4419600"/>
          </a:xfrm>
        </p:spPr>
      </p:pic>
      <p:sp>
        <p:nvSpPr>
          <p:cNvPr id="12" name="Content Placeholder 2"/>
          <p:cNvSpPr txBox="1">
            <a:spLocks/>
          </p:cNvSpPr>
          <p:nvPr/>
        </p:nvSpPr>
        <p:spPr>
          <a:xfrm>
            <a:off x="1295400" y="3733800"/>
            <a:ext cx="4572000" cy="2286000"/>
          </a:xfrm>
          <a:prstGeom prst="rect">
            <a:avLst/>
          </a:prstGeom>
          <a:solidFill>
            <a:schemeClr val="accent2">
              <a:lumMod val="50000"/>
            </a:schemeClr>
          </a:solidFill>
        </p:spPr>
        <p:txBody>
          <a:bodyPr vert="horz">
            <a:normAutofit/>
          </a:bodyPr>
          <a:lstStyle/>
          <a:p>
            <a:pPr marL="342900" indent="-342900">
              <a:buFont typeface="+mj-lt"/>
              <a:buAutoNum type="arabicPeriod"/>
            </a:pPr>
            <a:r>
              <a:rPr lang="en-US" dirty="0">
                <a:solidFill>
                  <a:schemeClr val="accent4">
                    <a:lumMod val="60000"/>
                    <a:lumOff val="40000"/>
                  </a:schemeClr>
                </a:solidFill>
              </a:rPr>
              <a:t>Mary knows all the </a:t>
            </a:r>
            <a:r>
              <a:rPr lang="en-US" i="1" dirty="0">
                <a:solidFill>
                  <a:schemeClr val="accent4">
                    <a:lumMod val="60000"/>
                    <a:lumOff val="40000"/>
                  </a:schemeClr>
                </a:solidFill>
              </a:rPr>
              <a:t>physical facts</a:t>
            </a:r>
            <a:r>
              <a:rPr lang="en-US" dirty="0">
                <a:solidFill>
                  <a:schemeClr val="accent4">
                    <a:lumMod val="60000"/>
                    <a:lumOff val="40000"/>
                  </a:schemeClr>
                </a:solidFill>
              </a:rPr>
              <a:t> concerning human color vision before her release.</a:t>
            </a:r>
          </a:p>
          <a:p>
            <a:pPr marL="342900" indent="-342900">
              <a:buFont typeface="+mj-lt"/>
              <a:buAutoNum type="arabicPeriod"/>
            </a:pPr>
            <a:r>
              <a:rPr lang="en-US" dirty="0">
                <a:solidFill>
                  <a:schemeClr val="accent4">
                    <a:lumMod val="60000"/>
                    <a:lumOff val="40000"/>
                  </a:schemeClr>
                </a:solidFill>
              </a:rPr>
              <a:t>But there are </a:t>
            </a:r>
            <a:r>
              <a:rPr lang="en-US" i="1" dirty="0">
                <a:solidFill>
                  <a:schemeClr val="accent4">
                    <a:lumMod val="60000"/>
                    <a:lumOff val="40000"/>
                  </a:schemeClr>
                </a:solidFill>
              </a:rPr>
              <a:t>some facts</a:t>
            </a:r>
            <a:r>
              <a:rPr lang="en-US" dirty="0">
                <a:solidFill>
                  <a:schemeClr val="accent4">
                    <a:lumMod val="60000"/>
                    <a:lumOff val="40000"/>
                  </a:schemeClr>
                </a:solidFill>
              </a:rPr>
              <a:t> about human color vision that Mary does not know before her release.</a:t>
            </a:r>
          </a:p>
          <a:p>
            <a:pPr marL="342900" indent="-342900">
              <a:buFont typeface="+mj-lt"/>
              <a:buAutoNum type="arabicPeriod"/>
            </a:pPr>
            <a:r>
              <a:rPr lang="en-US" dirty="0">
                <a:solidFill>
                  <a:schemeClr val="accent4">
                    <a:lumMod val="60000"/>
                    <a:lumOff val="40000"/>
                  </a:schemeClr>
                </a:solidFill>
              </a:rPr>
              <a:t>Therefore, there are </a:t>
            </a:r>
            <a:r>
              <a:rPr lang="en-US" i="1" dirty="0">
                <a:solidFill>
                  <a:schemeClr val="accent4">
                    <a:lumMod val="60000"/>
                    <a:lumOff val="40000"/>
                  </a:schemeClr>
                </a:solidFill>
              </a:rPr>
              <a:t>non-physical facts</a:t>
            </a:r>
            <a:r>
              <a:rPr lang="en-US" dirty="0">
                <a:solidFill>
                  <a:schemeClr val="accent4">
                    <a:lumMod val="60000"/>
                    <a:lumOff val="40000"/>
                  </a:schemeClr>
                </a:solidFill>
              </a:rPr>
              <a:t> concerning human color vision.</a:t>
            </a:r>
          </a:p>
        </p:txBody>
      </p:sp>
    </p:spTree>
    <p:extLst>
      <p:ext uri="{BB962C8B-B14F-4D97-AF65-F5344CB8AC3E}">
        <p14:creationId xmlns:p14="http://schemas.microsoft.com/office/powerpoint/2010/main" val="331096762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anim calcmode="lin" valueType="num">
                                      <p:cBhvr additive="base">
                                        <p:cTn id="25"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anim calcmode="lin" valueType="num">
                                      <p:cBhvr additive="base">
                                        <p:cTn id="29"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
                                            <p:txEl>
                                              <p:pRg st="2" end="2"/>
                                            </p:txEl>
                                          </p:spTgt>
                                        </p:tgtEl>
                                        <p:attrNameLst>
                                          <p:attrName>style.visibility</p:attrName>
                                        </p:attrNameLst>
                                      </p:cBhvr>
                                      <p:to>
                                        <p:strVal val="visible"/>
                                      </p:to>
                                    </p:set>
                                    <p:anim calcmode="lin" valueType="num">
                                      <p:cBhvr additive="base">
                                        <p:cTn id="3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a:t>
            </a:r>
            <a:endParaRPr lang="en-US" dirty="0"/>
          </a:p>
        </p:txBody>
      </p:sp>
      <p:sp>
        <p:nvSpPr>
          <p:cNvPr id="3" name="Content Placeholder 2"/>
          <p:cNvSpPr>
            <a:spLocks noGrp="1"/>
          </p:cNvSpPr>
          <p:nvPr>
            <p:ph sz="quarter" idx="1"/>
          </p:nvPr>
        </p:nvSpPr>
        <p:spPr/>
        <p:txBody>
          <a:bodyPr/>
          <a:lstStyle/>
          <a:p>
            <a:r>
              <a:rPr lang="en-US" smtClean="0"/>
              <a:t>“Knowing what it’s like” is not the possession of any new information at all. It is simply having new abilities—it just is the possession of the abilities to remember, imagine, and recognize.</a:t>
            </a:r>
          </a:p>
          <a:p>
            <a:endParaRPr lang="en-US" dirty="0" smtClean="0"/>
          </a:p>
        </p:txBody>
      </p:sp>
      <p:sp>
        <p:nvSpPr>
          <p:cNvPr id="9" name="Content Placeholder 8"/>
          <p:cNvSpPr>
            <a:spLocks noGrp="1"/>
          </p:cNvSpPr>
          <p:nvPr>
            <p:ph sz="quarter" idx="2"/>
          </p:nvPr>
        </p:nvSpPr>
        <p:spPr/>
        <p:txBody>
          <a:bodyPr/>
          <a:lstStyle/>
          <a:p>
            <a:endParaRPr lang="en-CA"/>
          </a:p>
        </p:txBody>
      </p:sp>
      <p:pic>
        <p:nvPicPr>
          <p:cNvPr id="5" name="Picture 4" descr="spectrum.gif"/>
          <p:cNvPicPr>
            <a:picLocks noChangeAspect="1"/>
          </p:cNvPicPr>
          <p:nvPr/>
        </p:nvPicPr>
        <p:blipFill>
          <a:blip r:embed="rId2" cstate="print"/>
          <a:stretch>
            <a:fillRect/>
          </a:stretch>
        </p:blipFill>
        <p:spPr>
          <a:xfrm>
            <a:off x="6019801" y="3886201"/>
            <a:ext cx="4219575" cy="2291593"/>
          </a:xfrm>
          <a:prstGeom prst="rect">
            <a:avLst/>
          </a:prstGeom>
        </p:spPr>
      </p:pic>
      <p:pic>
        <p:nvPicPr>
          <p:cNvPr id="6" name="Picture 5" descr="spectrum (2).jpg"/>
          <p:cNvPicPr>
            <a:picLocks noChangeAspect="1"/>
          </p:cNvPicPr>
          <p:nvPr/>
        </p:nvPicPr>
        <p:blipFill>
          <a:blip r:embed="rId3" cstate="print"/>
          <a:stretch>
            <a:fillRect/>
          </a:stretch>
        </p:blipFill>
        <p:spPr>
          <a:xfrm>
            <a:off x="6019801" y="1371601"/>
            <a:ext cx="4219575" cy="2352675"/>
          </a:xfrm>
          <a:prstGeom prst="rect">
            <a:avLst/>
          </a:prstGeom>
        </p:spPr>
      </p:pic>
      <p:sp>
        <p:nvSpPr>
          <p:cNvPr id="7" name="TextBox 6"/>
          <p:cNvSpPr txBox="1"/>
          <p:nvPr/>
        </p:nvSpPr>
        <p:spPr>
          <a:xfrm>
            <a:off x="1409700" y="4616498"/>
            <a:ext cx="3276600" cy="830997"/>
          </a:xfrm>
          <a:prstGeom prst="rect">
            <a:avLst/>
          </a:prstGeom>
          <a:solidFill>
            <a:srgbClr val="92D050"/>
          </a:solidFill>
        </p:spPr>
        <p:txBody>
          <a:bodyPr wrap="square" rtlCol="0">
            <a:spAutoFit/>
          </a:bodyPr>
          <a:lstStyle/>
          <a:p>
            <a:pPr algn="ctr"/>
            <a:r>
              <a:rPr lang="en-US" sz="2400" dirty="0"/>
              <a:t>That’s “knowing-how” not “knowing-that” </a:t>
            </a:r>
          </a:p>
        </p:txBody>
      </p:sp>
    </p:spTree>
    <p:extLst>
      <p:ext uri="{BB962C8B-B14F-4D97-AF65-F5344CB8AC3E}">
        <p14:creationId xmlns:p14="http://schemas.microsoft.com/office/powerpoint/2010/main" val="135340723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3050"/>
            <a:ext cx="7543800" cy="717550"/>
          </a:xfrm>
        </p:spPr>
        <p:txBody>
          <a:bodyPr/>
          <a:lstStyle/>
          <a:p>
            <a:pPr algn="ctr"/>
            <a:r>
              <a:rPr lang="en-US" dirty="0" smtClean="0"/>
              <a:t>HELPFUL TAXONOMY</a:t>
            </a:r>
            <a:endParaRPr lang="en-US" dirty="0"/>
          </a:p>
        </p:txBody>
      </p:sp>
      <p:sp>
        <p:nvSpPr>
          <p:cNvPr id="3" name="Content Placeholder 2"/>
          <p:cNvSpPr>
            <a:spLocks noGrp="1"/>
          </p:cNvSpPr>
          <p:nvPr>
            <p:ph sz="quarter" idx="2"/>
          </p:nvPr>
        </p:nvSpPr>
        <p:spPr>
          <a:xfrm>
            <a:off x="1295400" y="2209800"/>
            <a:ext cx="2743200" cy="4038600"/>
          </a:xfrm>
          <a:solidFill>
            <a:schemeClr val="bg2">
              <a:lumMod val="75000"/>
            </a:schemeClr>
          </a:solidFill>
        </p:spPr>
        <p:txBody>
          <a:bodyPr>
            <a:normAutofit lnSpcReduction="10000"/>
          </a:bodyPr>
          <a:lstStyle/>
          <a:p>
            <a:r>
              <a:rPr lang="en-US" dirty="0" smtClean="0"/>
              <a:t>The mind and mental states are real.</a:t>
            </a:r>
          </a:p>
          <a:p>
            <a:r>
              <a:rPr lang="en-US" dirty="0" smtClean="0"/>
              <a:t>They are something above and beyond our physical brain states. </a:t>
            </a:r>
          </a:p>
          <a:p>
            <a:pPr marL="91440" indent="0" algn="ctr">
              <a:spcBef>
                <a:spcPts val="1500"/>
              </a:spcBef>
              <a:buNone/>
            </a:pPr>
            <a:r>
              <a:rPr lang="en-US" sz="4000" dirty="0">
                <a:solidFill>
                  <a:srgbClr val="002060"/>
                </a:solidFill>
                <a:effectLst>
                  <a:outerShdw blurRad="38100" dist="38100" dir="2700000" algn="tl">
                    <a:srgbClr val="000000">
                      <a:alpha val="43137"/>
                    </a:srgbClr>
                  </a:outerShdw>
                </a:effectLst>
              </a:rPr>
              <a:t>Realist</a:t>
            </a:r>
          </a:p>
        </p:txBody>
      </p:sp>
      <p:sp>
        <p:nvSpPr>
          <p:cNvPr id="4" name="Content Placeholder 3"/>
          <p:cNvSpPr>
            <a:spLocks noGrp="1"/>
          </p:cNvSpPr>
          <p:nvPr>
            <p:ph sz="quarter" idx="4"/>
          </p:nvPr>
        </p:nvSpPr>
        <p:spPr>
          <a:xfrm>
            <a:off x="7830206" y="2209800"/>
            <a:ext cx="2514601" cy="4038600"/>
          </a:xfrm>
          <a:solidFill>
            <a:srgbClr val="0070C0"/>
          </a:solidFill>
        </p:spPr>
        <p:txBody>
          <a:bodyPr>
            <a:normAutofit/>
          </a:bodyPr>
          <a:lstStyle/>
          <a:p>
            <a:r>
              <a:rPr lang="en-US" dirty="0" smtClean="0"/>
              <a:t>Brains are very real things, but minds are fictional, mythological, entities. </a:t>
            </a:r>
          </a:p>
          <a:p>
            <a:pPr>
              <a:spcBef>
                <a:spcPts val="0"/>
              </a:spcBef>
            </a:pPr>
            <a:endParaRPr lang="en-US" dirty="0" smtClean="0"/>
          </a:p>
          <a:p>
            <a:pPr>
              <a:spcBef>
                <a:spcPts val="0"/>
              </a:spcBef>
            </a:pPr>
            <a:endParaRPr lang="en-US" dirty="0" smtClean="0"/>
          </a:p>
          <a:p>
            <a:pPr marL="91440" indent="0" algn="ctr">
              <a:spcBef>
                <a:spcPts val="0"/>
              </a:spcBef>
              <a:buNone/>
            </a:pPr>
            <a:r>
              <a:rPr lang="en-US" dirty="0" smtClean="0">
                <a:solidFill>
                  <a:schemeClr val="bg2">
                    <a:lumMod val="75000"/>
                  </a:schemeClr>
                </a:solidFill>
                <a:effectLst>
                  <a:outerShdw blurRad="38100" dist="38100" dir="2700000" algn="tl">
                    <a:srgbClr val="000000">
                      <a:alpha val="43137"/>
                    </a:srgbClr>
                  </a:outerShdw>
                </a:effectLst>
              </a:rPr>
              <a:t>Eleminativist</a:t>
            </a:r>
            <a:endParaRPr lang="en-US" dirty="0">
              <a:solidFill>
                <a:schemeClr val="bg2">
                  <a:lumMod val="75000"/>
                </a:schemeClr>
              </a:solidFill>
              <a:effectLst>
                <a:outerShdw blurRad="38100" dist="38100" dir="2700000" algn="tl">
                  <a:srgbClr val="000000">
                    <a:alpha val="43137"/>
                  </a:srgbClr>
                </a:outerShdw>
              </a:effectLst>
            </a:endParaRPr>
          </a:p>
        </p:txBody>
      </p:sp>
      <p:sp>
        <p:nvSpPr>
          <p:cNvPr id="5" name="Text Placeholder 4"/>
          <p:cNvSpPr>
            <a:spLocks noGrp="1"/>
          </p:cNvSpPr>
          <p:nvPr>
            <p:ph type="body" sz="quarter" idx="1"/>
          </p:nvPr>
        </p:nvSpPr>
        <p:spPr>
          <a:xfrm>
            <a:off x="1295400" y="1524000"/>
            <a:ext cx="2743200" cy="658368"/>
          </a:xfrm>
          <a:solidFill>
            <a:schemeClr val="bg2">
              <a:lumMod val="75000"/>
            </a:schemeClr>
          </a:solidFill>
        </p:spPr>
        <p:txBody>
          <a:bodyPr/>
          <a:lstStyle/>
          <a:p>
            <a:pPr algn="ctr"/>
            <a:r>
              <a:rPr lang="en-US" dirty="0" smtClean="0">
                <a:solidFill>
                  <a:srgbClr val="002060"/>
                </a:solidFill>
              </a:rPr>
              <a:t>Dualism</a:t>
            </a:r>
            <a:endParaRPr lang="en-US" dirty="0">
              <a:solidFill>
                <a:srgbClr val="002060"/>
              </a:solidFill>
            </a:endParaRPr>
          </a:p>
        </p:txBody>
      </p:sp>
      <p:sp>
        <p:nvSpPr>
          <p:cNvPr id="6" name="Text Placeholder 5"/>
          <p:cNvSpPr>
            <a:spLocks noGrp="1"/>
          </p:cNvSpPr>
          <p:nvPr>
            <p:ph type="body" sz="quarter" idx="3"/>
          </p:nvPr>
        </p:nvSpPr>
        <p:spPr>
          <a:xfrm>
            <a:off x="7848600" y="1524000"/>
            <a:ext cx="2514600" cy="658368"/>
          </a:xfrm>
          <a:solidFill>
            <a:srgbClr val="0070C0"/>
          </a:solidFill>
        </p:spPr>
        <p:txBody>
          <a:bodyPr/>
          <a:lstStyle/>
          <a:p>
            <a:pPr algn="ctr"/>
            <a:r>
              <a:rPr lang="en-US" dirty="0" err="1" smtClean="0">
                <a:solidFill>
                  <a:schemeClr val="bg2">
                    <a:lumMod val="75000"/>
                  </a:schemeClr>
                </a:solidFill>
                <a:effectLst>
                  <a:outerShdw blurRad="38100" dist="38100" dir="2700000" algn="tl">
                    <a:srgbClr val="000000">
                      <a:alpha val="43137"/>
                    </a:srgbClr>
                  </a:outerShdw>
                </a:effectLst>
              </a:rPr>
              <a:t>Eliminativist</a:t>
            </a:r>
            <a:r>
              <a:rPr lang="en-US" dirty="0" smtClean="0">
                <a:solidFill>
                  <a:schemeClr val="bg2">
                    <a:lumMod val="75000"/>
                  </a:schemeClr>
                </a:solidFill>
                <a:effectLst>
                  <a:outerShdw blurRad="38100" dist="38100" dir="2700000" algn="tl">
                    <a:srgbClr val="000000">
                      <a:alpha val="43137"/>
                    </a:srgbClr>
                  </a:outerShdw>
                </a:effectLst>
              </a:rPr>
              <a:t> Materialism</a:t>
            </a:r>
            <a:endParaRPr lang="en-US" dirty="0">
              <a:solidFill>
                <a:schemeClr val="bg2">
                  <a:lumMod val="75000"/>
                </a:schemeClr>
              </a:solidFill>
              <a:effectLst>
                <a:outerShdw blurRad="38100" dist="38100" dir="2700000" algn="tl">
                  <a:srgbClr val="000000">
                    <a:alpha val="43137"/>
                  </a:srgbClr>
                </a:outerShdw>
              </a:effectLst>
            </a:endParaRPr>
          </a:p>
        </p:txBody>
      </p:sp>
      <p:sp>
        <p:nvSpPr>
          <p:cNvPr id="7" name="Text Placeholder 4"/>
          <p:cNvSpPr txBox="1">
            <a:spLocks/>
          </p:cNvSpPr>
          <p:nvPr/>
        </p:nvSpPr>
        <p:spPr>
          <a:xfrm>
            <a:off x="4495800" y="1524000"/>
            <a:ext cx="2667000" cy="658368"/>
          </a:xfrm>
          <a:prstGeom prst="roundRect">
            <a:avLst>
              <a:gd name="adj" fmla="val 16667"/>
            </a:avLst>
          </a:prstGeom>
          <a:solidFill>
            <a:srgbClr val="92D050"/>
          </a:solidFill>
        </p:spPr>
        <p:txBody>
          <a:bodyPr vert="horz" rtlCol="0" anchor="ctr">
            <a:noAutofit/>
          </a:bodyPr>
          <a:lstStyle/>
          <a:p>
            <a:pPr algn="ctr">
              <a:spcBef>
                <a:spcPts val="600"/>
              </a:spcBef>
              <a:buClr>
                <a:schemeClr val="accent1"/>
              </a:buClr>
              <a:buSzPct val="70000"/>
              <a:defRPr/>
            </a:pPr>
            <a:r>
              <a:rPr lang="en-US" sz="2000" b="1" dirty="0">
                <a:solidFill>
                  <a:schemeClr val="tx1">
                    <a:lumMod val="95000"/>
                    <a:lumOff val="5000"/>
                  </a:schemeClr>
                </a:solidFill>
              </a:rPr>
              <a:t>Brain-Mind Identity</a:t>
            </a:r>
          </a:p>
        </p:txBody>
      </p:sp>
      <p:sp>
        <p:nvSpPr>
          <p:cNvPr id="8" name="Content Placeholder 2"/>
          <p:cNvSpPr txBox="1">
            <a:spLocks/>
          </p:cNvSpPr>
          <p:nvPr/>
        </p:nvSpPr>
        <p:spPr>
          <a:xfrm>
            <a:off x="4495800" y="2209800"/>
            <a:ext cx="2667000" cy="4038600"/>
          </a:xfrm>
          <a:prstGeom prst="rect">
            <a:avLst/>
          </a:prstGeom>
          <a:solidFill>
            <a:srgbClr val="92D050"/>
          </a:solidFill>
        </p:spPr>
        <p:txBody>
          <a:bodyPr vert="horz">
            <a:normAutofit lnSpcReduction="10000"/>
          </a:bodyPr>
          <a:lstStyle/>
          <a:p>
            <a:pPr marL="274320" indent="-274320">
              <a:spcBef>
                <a:spcPts val="600"/>
              </a:spcBef>
              <a:buClr>
                <a:schemeClr val="accent1"/>
              </a:buClr>
              <a:buSzPct val="70000"/>
              <a:buFont typeface="Wingdings"/>
              <a:buChar char=""/>
              <a:defRPr/>
            </a:pPr>
            <a:r>
              <a:rPr lang="en-US" sz="2400" dirty="0"/>
              <a:t>The mind and mental states are real.</a:t>
            </a:r>
          </a:p>
          <a:p>
            <a:pPr marL="274320" indent="-274320">
              <a:spcBef>
                <a:spcPts val="600"/>
              </a:spcBef>
              <a:buClr>
                <a:schemeClr val="accent1"/>
              </a:buClr>
              <a:buSzPct val="70000"/>
              <a:buFont typeface="Wingdings"/>
              <a:buChar char=""/>
            </a:pPr>
            <a:r>
              <a:rPr lang="en-US" sz="2400" dirty="0"/>
              <a:t>They are physical states and events involving our brains. </a:t>
            </a:r>
          </a:p>
          <a:p>
            <a:pPr marL="274320" indent="-274320">
              <a:spcBef>
                <a:spcPts val="600"/>
              </a:spcBef>
              <a:buClr>
                <a:schemeClr val="accent1"/>
              </a:buClr>
              <a:buSzPct val="70000"/>
              <a:buFont typeface="Wingdings"/>
              <a:buChar char=""/>
              <a:defRPr/>
            </a:pPr>
            <a:endParaRPr lang="en-US" sz="2400" dirty="0"/>
          </a:p>
          <a:p>
            <a:pPr marL="91440" algn="ctr">
              <a:spcBef>
                <a:spcPts val="1200"/>
              </a:spcBef>
              <a:buClr>
                <a:schemeClr val="accent1"/>
              </a:buClr>
              <a:buSzPct val="70000"/>
              <a:defRPr/>
            </a:pPr>
            <a:r>
              <a:rPr lang="en-US" sz="3200" dirty="0">
                <a:solidFill>
                  <a:schemeClr val="tx1">
                    <a:lumMod val="95000"/>
                    <a:lumOff val="5000"/>
                  </a:schemeClr>
                </a:solidFill>
                <a:effectLst>
                  <a:outerShdw blurRad="38100" dist="38100" dir="2700000" algn="tl">
                    <a:srgbClr val="000000">
                      <a:alpha val="43137"/>
                    </a:srgbClr>
                  </a:outerShdw>
                </a:effectLst>
              </a:rPr>
              <a:t>Reductionist</a:t>
            </a:r>
          </a:p>
        </p:txBody>
      </p:sp>
    </p:spTree>
    <p:extLst>
      <p:ext uri="{BB962C8B-B14F-4D97-AF65-F5344CB8AC3E}">
        <p14:creationId xmlns:p14="http://schemas.microsoft.com/office/powerpoint/2010/main" val="356245009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linds(horizontal)">
                                      <p:cBhvr>
                                        <p:cTn id="7" dur="500"/>
                                        <p:tgtEl>
                                          <p:spTgt spid="3">
                                            <p:bg/>
                                          </p:spTgt>
                                        </p:tgtEl>
                                      </p:cBhvr>
                                    </p:animEffect>
                                  </p:childTnLst>
                                </p:cTn>
                              </p:par>
                              <p:par>
                                <p:cTn id="8" presetID="2" presetClass="entr" presetSubtype="4"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 calcmode="lin" valueType="num">
                                      <p:cBhvr additive="base">
                                        <p:cTn id="1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8">
                                            <p:bg/>
                                          </p:spTgt>
                                        </p:tgtEl>
                                        <p:attrNameLst>
                                          <p:attrName>style.visibility</p:attrName>
                                        </p:attrNameLst>
                                      </p:cBhvr>
                                      <p:to>
                                        <p:strVal val="visible"/>
                                      </p:to>
                                    </p:set>
                                    <p:anim calcmode="lin" valueType="num">
                                      <p:cBhvr additive="base">
                                        <p:cTn id="20" dur="500" fill="hold"/>
                                        <p:tgtEl>
                                          <p:spTgt spid="8">
                                            <p:bg/>
                                          </p:spTgt>
                                        </p:tgtEl>
                                        <p:attrNameLst>
                                          <p:attrName>ppt_x</p:attrName>
                                        </p:attrNameLst>
                                      </p:cBhvr>
                                      <p:tavLst>
                                        <p:tav tm="0">
                                          <p:val>
                                            <p:strVal val="#ppt_x"/>
                                          </p:val>
                                        </p:tav>
                                        <p:tav tm="100000">
                                          <p:val>
                                            <p:strVal val="#ppt_x"/>
                                          </p:val>
                                        </p:tav>
                                      </p:tavLst>
                                    </p:anim>
                                    <p:anim calcmode="lin" valueType="num">
                                      <p:cBhvr additive="base">
                                        <p:cTn id="21" dur="500" fill="hold"/>
                                        <p:tgtEl>
                                          <p:spTgt spid="8">
                                            <p:bg/>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8">
                                            <p:txEl>
                                              <p:pRg st="1" end="1"/>
                                            </p:txEl>
                                          </p:spTgt>
                                        </p:tgtEl>
                                        <p:attrNameLst>
                                          <p:attrName>style.visibility</p:attrName>
                                        </p:attrNameLst>
                                      </p:cBhvr>
                                      <p:to>
                                        <p:strVal val="visible"/>
                                      </p:to>
                                    </p:set>
                                    <p:anim calcmode="lin" valueType="num">
                                      <p:cBhvr additive="base">
                                        <p:cTn id="28"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4">
                                            <p:bg/>
                                          </p:spTgt>
                                        </p:tgtEl>
                                        <p:attrNameLst>
                                          <p:attrName>style.visibility</p:attrName>
                                        </p:attrNameLst>
                                      </p:cBhvr>
                                      <p:to>
                                        <p:strVal val="visible"/>
                                      </p:to>
                                    </p:set>
                                    <p:animEffect transition="in" filter="checkerboard(across)">
                                      <p:cBhvr>
                                        <p:cTn id="34" dur="500"/>
                                        <p:tgtEl>
                                          <p:spTgt spid="4">
                                            <p:bg/>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blinds(horizontal)">
                                      <p:cBhvr>
                                        <p:cTn id="37" dur="1000"/>
                                        <p:tgtEl>
                                          <p:spTgt spid="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 calcmode="lin" valueType="num">
                                      <p:cBhvr additive="base">
                                        <p:cTn id="4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8">
                                            <p:txEl>
                                              <p:pRg st="3" end="3"/>
                                            </p:txEl>
                                          </p:spTgt>
                                        </p:tgtEl>
                                        <p:attrNameLst>
                                          <p:attrName>style.visibility</p:attrName>
                                        </p:attrNameLst>
                                      </p:cBhvr>
                                      <p:to>
                                        <p:strVal val="visible"/>
                                      </p:to>
                                    </p:set>
                                    <p:anim calcmode="lin" valueType="num">
                                      <p:cBhvr additive="base">
                                        <p:cTn id="48"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4">
                                            <p:txEl>
                                              <p:pRg st="3" end="3"/>
                                            </p:txEl>
                                          </p:spTgt>
                                        </p:tgtEl>
                                        <p:attrNameLst>
                                          <p:attrName>style.visibility</p:attrName>
                                        </p:attrNameLst>
                                      </p:cBhvr>
                                      <p:to>
                                        <p:strVal val="visible"/>
                                      </p:to>
                                    </p:set>
                                    <p:anim calcmode="lin" valueType="num">
                                      <p:cBhvr additive="base">
                                        <p:cTn id="54"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P spid="8" grpId="0" build="allAtOnce"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O-BE-CONTINUED.jpg"/>
          <p:cNvPicPr>
            <a:picLocks noChangeAspect="1"/>
          </p:cNvPicPr>
          <p:nvPr/>
        </p:nvPicPr>
        <p:blipFill>
          <a:blip r:embed="rId2" cstate="print"/>
          <a:stretch>
            <a:fillRect/>
          </a:stretch>
        </p:blipFill>
        <p:spPr>
          <a:xfrm>
            <a:off x="2099734" y="858864"/>
            <a:ext cx="7958667" cy="5084736"/>
          </a:xfrm>
          <a:prstGeom prst="rect">
            <a:avLst/>
          </a:prstGeom>
        </p:spPr>
      </p:pic>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Ontology: an overview </a:t>
            </a:r>
            <a:endParaRPr lang="en-US" dirty="0"/>
          </a:p>
        </p:txBody>
      </p:sp>
      <p:sp>
        <p:nvSpPr>
          <p:cNvPr id="8" name="Content Placeholder 7"/>
          <p:cNvSpPr>
            <a:spLocks noGrp="1"/>
          </p:cNvSpPr>
          <p:nvPr>
            <p:ph sz="quarter" idx="2"/>
          </p:nvPr>
        </p:nvSpPr>
        <p:spPr/>
        <p:txBody>
          <a:bodyPr>
            <a:normAutofit lnSpcReduction="10000"/>
          </a:bodyPr>
          <a:lstStyle/>
          <a:p>
            <a:r>
              <a:rPr lang="en-US" dirty="0" smtClean="0"/>
              <a:t>There is fundamentally only one type of stuff in the universe that everything is reducible to.</a:t>
            </a:r>
          </a:p>
          <a:p>
            <a:pPr lvl="1"/>
            <a:r>
              <a:rPr lang="en-US" dirty="0" smtClean="0"/>
              <a:t>Physicalism/Materialism</a:t>
            </a:r>
          </a:p>
          <a:p>
            <a:pPr lvl="2"/>
            <a:r>
              <a:rPr lang="en-US" dirty="0" smtClean="0"/>
              <a:t>Everything is just physical stuff. </a:t>
            </a:r>
          </a:p>
          <a:p>
            <a:pPr lvl="1"/>
            <a:r>
              <a:rPr lang="en-US" dirty="0" smtClean="0"/>
              <a:t>Idealism</a:t>
            </a:r>
          </a:p>
          <a:p>
            <a:pPr lvl="2"/>
            <a:r>
              <a:rPr lang="en-US" dirty="0" smtClean="0"/>
              <a:t>Everything is just mental stuff. </a:t>
            </a:r>
          </a:p>
          <a:p>
            <a:pPr lvl="1"/>
            <a:r>
              <a:rPr lang="en-US" dirty="0" smtClean="0"/>
              <a:t>Neutral Monism</a:t>
            </a:r>
          </a:p>
          <a:p>
            <a:pPr lvl="2"/>
            <a:r>
              <a:rPr lang="en-US" dirty="0" smtClean="0"/>
              <a:t>The physical and the mental are reducible to the same neutral stuff. </a:t>
            </a:r>
            <a:endParaRPr lang="en-US" dirty="0"/>
          </a:p>
        </p:txBody>
      </p:sp>
      <p:sp>
        <p:nvSpPr>
          <p:cNvPr id="10" name="Content Placeholder 9"/>
          <p:cNvSpPr>
            <a:spLocks noGrp="1"/>
          </p:cNvSpPr>
          <p:nvPr>
            <p:ph sz="quarter" idx="4"/>
          </p:nvPr>
        </p:nvSpPr>
        <p:spPr/>
        <p:txBody>
          <a:bodyPr/>
          <a:lstStyle/>
          <a:p>
            <a:r>
              <a:rPr lang="en-US" dirty="0" smtClean="0"/>
              <a:t>There are two type of things in the universe, the physical and the non-physical. </a:t>
            </a:r>
          </a:p>
          <a:p>
            <a:pPr lvl="1"/>
            <a:r>
              <a:rPr lang="en-US" dirty="0" smtClean="0"/>
              <a:t>Substance</a:t>
            </a:r>
          </a:p>
          <a:p>
            <a:pPr lvl="2"/>
            <a:r>
              <a:rPr lang="en-US" dirty="0" smtClean="0"/>
              <a:t>There are two substances: soul and body. </a:t>
            </a:r>
          </a:p>
          <a:p>
            <a:pPr lvl="1"/>
            <a:r>
              <a:rPr lang="en-US" dirty="0" smtClean="0"/>
              <a:t>Property</a:t>
            </a:r>
          </a:p>
          <a:p>
            <a:pPr lvl="2"/>
            <a:r>
              <a:rPr lang="en-US" dirty="0" smtClean="0"/>
              <a:t>There are physical properties and non-physical properties.</a:t>
            </a:r>
            <a:endParaRPr lang="en-US" dirty="0"/>
          </a:p>
        </p:txBody>
      </p:sp>
      <p:sp>
        <p:nvSpPr>
          <p:cNvPr id="7" name="Text Placeholder 6"/>
          <p:cNvSpPr>
            <a:spLocks noGrp="1"/>
          </p:cNvSpPr>
          <p:nvPr>
            <p:ph type="body" sz="quarter" idx="1"/>
          </p:nvPr>
        </p:nvSpPr>
        <p:spPr/>
        <p:txBody>
          <a:bodyPr/>
          <a:lstStyle/>
          <a:p>
            <a:r>
              <a:rPr lang="en-US" dirty="0" smtClean="0"/>
              <a:t>Monism</a:t>
            </a:r>
            <a:endParaRPr lang="en-US" dirty="0"/>
          </a:p>
        </p:txBody>
      </p:sp>
      <p:sp>
        <p:nvSpPr>
          <p:cNvPr id="9" name="Text Placeholder 8"/>
          <p:cNvSpPr>
            <a:spLocks noGrp="1"/>
          </p:cNvSpPr>
          <p:nvPr>
            <p:ph type="body" sz="quarter" idx="3"/>
          </p:nvPr>
        </p:nvSpPr>
        <p:spPr/>
        <p:txBody>
          <a:bodyPr/>
          <a:lstStyle/>
          <a:p>
            <a:r>
              <a:rPr lang="en-US" dirty="0" smtClean="0"/>
              <a:t>Dualism </a:t>
            </a:r>
            <a:endParaRPr lang="en-US" dirty="0"/>
          </a:p>
        </p:txBody>
      </p:sp>
    </p:spTree>
    <p:extLst>
      <p:ext uri="{BB962C8B-B14F-4D97-AF65-F5344CB8AC3E}">
        <p14:creationId xmlns:p14="http://schemas.microsoft.com/office/powerpoint/2010/main" val="423370335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arn(inVertical)">
                                      <p:cBhvr>
                                        <p:cTn id="12" dur="500"/>
                                        <p:tgtEl>
                                          <p:spTgt spid="8">
                                            <p:txEl>
                                              <p:pRg st="1" end="1"/>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barn(inVertical)">
                                      <p:cBhvr>
                                        <p:cTn id="15" dur="5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barn(inVertical)">
                                      <p:cBhvr>
                                        <p:cTn id="20" dur="500"/>
                                        <p:tgtEl>
                                          <p:spTgt spid="8">
                                            <p:txEl>
                                              <p:pRg st="3" end="3"/>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barn(inVertical)">
                                      <p:cBhvr>
                                        <p:cTn id="23" dur="500"/>
                                        <p:tgtEl>
                                          <p:spTgt spid="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barn(inVertical)">
                                      <p:cBhvr>
                                        <p:cTn id="28" dur="500"/>
                                        <p:tgtEl>
                                          <p:spTgt spid="8">
                                            <p:txEl>
                                              <p:pRg st="5" end="5"/>
                                            </p:tx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Effect transition="in" filter="barn(inVertical)">
                                      <p:cBhvr>
                                        <p:cTn id="31" dur="500"/>
                                        <p:tgtEl>
                                          <p:spTgt spid="8">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0">
                                            <p:txEl>
                                              <p:pRg st="0" end="0"/>
                                            </p:txEl>
                                          </p:spTgt>
                                        </p:tgtEl>
                                        <p:attrNameLst>
                                          <p:attrName>style.visibility</p:attrName>
                                        </p:attrNameLst>
                                      </p:cBhvr>
                                      <p:to>
                                        <p:strVal val="visible"/>
                                      </p:to>
                                    </p:set>
                                    <p:animEffect transition="in" filter="barn(inVertical)">
                                      <p:cBhvr>
                                        <p:cTn id="36" dur="500"/>
                                        <p:tgtEl>
                                          <p:spTgt spid="10">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0">
                                            <p:txEl>
                                              <p:pRg st="1" end="1"/>
                                            </p:txEl>
                                          </p:spTgt>
                                        </p:tgtEl>
                                        <p:attrNameLst>
                                          <p:attrName>style.visibility</p:attrName>
                                        </p:attrNameLst>
                                      </p:cBhvr>
                                      <p:to>
                                        <p:strVal val="visible"/>
                                      </p:to>
                                    </p:set>
                                    <p:animEffect transition="in" filter="barn(inVertical)">
                                      <p:cBhvr>
                                        <p:cTn id="41" dur="500"/>
                                        <p:tgtEl>
                                          <p:spTgt spid="10">
                                            <p:txEl>
                                              <p:pRg st="1" end="1"/>
                                            </p:txEl>
                                          </p:spTgt>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10">
                                            <p:txEl>
                                              <p:pRg st="2" end="2"/>
                                            </p:txEl>
                                          </p:spTgt>
                                        </p:tgtEl>
                                        <p:attrNameLst>
                                          <p:attrName>style.visibility</p:attrName>
                                        </p:attrNameLst>
                                      </p:cBhvr>
                                      <p:to>
                                        <p:strVal val="visible"/>
                                      </p:to>
                                    </p:set>
                                    <p:animEffect transition="in" filter="barn(inVertical)">
                                      <p:cBhvr>
                                        <p:cTn id="44" dur="500"/>
                                        <p:tgtEl>
                                          <p:spTgt spid="10">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10">
                                            <p:txEl>
                                              <p:pRg st="3" end="3"/>
                                            </p:txEl>
                                          </p:spTgt>
                                        </p:tgtEl>
                                        <p:attrNameLst>
                                          <p:attrName>style.visibility</p:attrName>
                                        </p:attrNameLst>
                                      </p:cBhvr>
                                      <p:to>
                                        <p:strVal val="visible"/>
                                      </p:to>
                                    </p:set>
                                    <p:animEffect transition="in" filter="barn(inVertical)">
                                      <p:cBhvr>
                                        <p:cTn id="49" dur="500"/>
                                        <p:tgtEl>
                                          <p:spTgt spid="10">
                                            <p:txEl>
                                              <p:pRg st="3" end="3"/>
                                            </p:txEl>
                                          </p:spTgt>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10">
                                            <p:txEl>
                                              <p:pRg st="4" end="4"/>
                                            </p:txEl>
                                          </p:spTgt>
                                        </p:tgtEl>
                                        <p:attrNameLst>
                                          <p:attrName>style.visibility</p:attrName>
                                        </p:attrNameLst>
                                      </p:cBhvr>
                                      <p:to>
                                        <p:strVal val="visible"/>
                                      </p:to>
                                    </p:set>
                                    <p:animEffect transition="in" filter="barn(inVertical)">
                                      <p:cBhvr>
                                        <p:cTn id="52"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0"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the Mind? </a:t>
            </a:r>
            <a:br>
              <a:rPr lang="en-US" smtClean="0"/>
            </a:br>
            <a:r>
              <a:rPr lang="en-US" smtClean="0"/>
              <a:t>Is it Distinct from the Body?</a:t>
            </a:r>
            <a:endParaRPr lang="en-US" dirty="0"/>
          </a:p>
        </p:txBody>
      </p:sp>
      <p:sp>
        <p:nvSpPr>
          <p:cNvPr id="6" name="Content Placeholder 5"/>
          <p:cNvSpPr>
            <a:spLocks noGrp="1"/>
          </p:cNvSpPr>
          <p:nvPr>
            <p:ph sz="quarter" idx="2"/>
          </p:nvPr>
        </p:nvSpPr>
        <p:spPr/>
        <p:txBody>
          <a:bodyPr/>
          <a:lstStyle/>
          <a:p>
            <a:r>
              <a:rPr lang="en-US" smtClean="0"/>
              <a:t>there are two entities, one physical and one non-physical—the body and the mind.</a:t>
            </a:r>
            <a:endParaRPr lang="en-US" dirty="0" smtClean="0"/>
          </a:p>
        </p:txBody>
      </p:sp>
      <p:sp>
        <p:nvSpPr>
          <p:cNvPr id="9" name="Content Placeholder 8"/>
          <p:cNvSpPr>
            <a:spLocks noGrp="1"/>
          </p:cNvSpPr>
          <p:nvPr>
            <p:ph sz="quarter" idx="4"/>
          </p:nvPr>
        </p:nvSpPr>
        <p:spPr/>
        <p:txBody>
          <a:bodyPr/>
          <a:lstStyle/>
          <a:p>
            <a:r>
              <a:rPr lang="en-US" dirty="0" smtClean="0"/>
              <a:t>there is only one entity, and it is material, physical, stuff.</a:t>
            </a:r>
          </a:p>
          <a:p>
            <a:pPr lvl="1"/>
            <a:r>
              <a:rPr lang="en-US" dirty="0" smtClean="0"/>
              <a:t>The types of things we experience do not simply seem like they are physically explainable. </a:t>
            </a:r>
          </a:p>
          <a:p>
            <a:endParaRPr lang="en-US" dirty="0"/>
          </a:p>
        </p:txBody>
      </p:sp>
      <p:sp>
        <p:nvSpPr>
          <p:cNvPr id="7" name="Text Placeholder 6"/>
          <p:cNvSpPr>
            <a:spLocks noGrp="1"/>
          </p:cNvSpPr>
          <p:nvPr>
            <p:ph type="body" sz="quarter" idx="1"/>
          </p:nvPr>
        </p:nvSpPr>
        <p:spPr/>
        <p:txBody>
          <a:bodyPr/>
          <a:lstStyle/>
          <a:p>
            <a:r>
              <a:rPr lang="en-US" smtClean="0"/>
              <a:t>Dualism</a:t>
            </a:r>
            <a:endParaRPr lang="en-US" dirty="0"/>
          </a:p>
        </p:txBody>
      </p:sp>
      <p:sp>
        <p:nvSpPr>
          <p:cNvPr id="8" name="Text Placeholder 7"/>
          <p:cNvSpPr>
            <a:spLocks noGrp="1"/>
          </p:cNvSpPr>
          <p:nvPr>
            <p:ph type="body" sz="quarter" idx="3"/>
          </p:nvPr>
        </p:nvSpPr>
        <p:spPr/>
        <p:txBody>
          <a:bodyPr/>
          <a:lstStyle/>
          <a:p>
            <a:r>
              <a:rPr lang="en-US" smtClean="0"/>
              <a:t>Materialism/Physicalism</a:t>
            </a:r>
            <a:endParaRPr lang="en-US" dirty="0"/>
          </a:p>
        </p:txBody>
      </p:sp>
      <p:pic>
        <p:nvPicPr>
          <p:cNvPr id="10" name="Picture 9" descr="brain.jpg"/>
          <p:cNvPicPr>
            <a:picLocks noChangeAspect="1"/>
          </p:cNvPicPr>
          <p:nvPr/>
        </p:nvPicPr>
        <p:blipFill>
          <a:blip r:embed="rId2" cstate="print"/>
          <a:stretch>
            <a:fillRect/>
          </a:stretch>
        </p:blipFill>
        <p:spPr>
          <a:xfrm>
            <a:off x="6172200" y="4582018"/>
            <a:ext cx="4191000" cy="1832025"/>
          </a:xfrm>
          <a:prstGeom prst="rect">
            <a:avLst/>
          </a:prstGeom>
        </p:spPr>
      </p:pic>
      <p:pic>
        <p:nvPicPr>
          <p:cNvPr id="11" name="Picture 10" descr="dualism-2.jpg"/>
          <p:cNvPicPr>
            <a:picLocks noChangeAspect="1"/>
          </p:cNvPicPr>
          <p:nvPr/>
        </p:nvPicPr>
        <p:blipFill>
          <a:blip r:embed="rId3" cstate="print"/>
          <a:stretch>
            <a:fillRect/>
          </a:stretch>
        </p:blipFill>
        <p:spPr>
          <a:xfrm>
            <a:off x="1147572" y="4416375"/>
            <a:ext cx="3800856" cy="1832025"/>
          </a:xfrm>
          <a:prstGeom prst="rect">
            <a:avLst/>
          </a:prstGeom>
        </p:spPr>
      </p:pic>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Types of Dualism</a:t>
            </a:r>
            <a:endParaRPr lang="en-US" dirty="0"/>
          </a:p>
        </p:txBody>
      </p:sp>
      <p:sp>
        <p:nvSpPr>
          <p:cNvPr id="5" name="Content Placeholder 4"/>
          <p:cNvSpPr>
            <a:spLocks noGrp="1"/>
          </p:cNvSpPr>
          <p:nvPr>
            <p:ph sz="quarter" idx="2"/>
          </p:nvPr>
        </p:nvSpPr>
        <p:spPr/>
        <p:txBody>
          <a:bodyPr/>
          <a:lstStyle/>
          <a:p>
            <a:r>
              <a:rPr lang="en-US" dirty="0" smtClean="0"/>
              <a:t>the mind and the body are two different substances</a:t>
            </a:r>
          </a:p>
          <a:p>
            <a:pPr lvl="1"/>
            <a:r>
              <a:rPr lang="en-US" dirty="0" smtClean="0"/>
              <a:t>Cartesian Dualism</a:t>
            </a:r>
          </a:p>
          <a:p>
            <a:pPr lvl="1"/>
            <a:r>
              <a:rPr lang="en-US" dirty="0" smtClean="0"/>
              <a:t>Popular Dualism</a:t>
            </a:r>
            <a:endParaRPr lang="en-US" dirty="0"/>
          </a:p>
        </p:txBody>
      </p:sp>
      <p:sp>
        <p:nvSpPr>
          <p:cNvPr id="6" name="Content Placeholder 5"/>
          <p:cNvSpPr>
            <a:spLocks noGrp="1"/>
          </p:cNvSpPr>
          <p:nvPr>
            <p:ph sz="quarter" idx="4"/>
          </p:nvPr>
        </p:nvSpPr>
        <p:spPr/>
        <p:txBody>
          <a:bodyPr>
            <a:normAutofit/>
          </a:bodyPr>
          <a:lstStyle/>
          <a:p>
            <a:r>
              <a:rPr lang="en-US" dirty="0" smtClean="0"/>
              <a:t>the mind and the body have completely different properties: emergent properties – properties above and beyond the explanation by physical science but emerge from physical stuff. </a:t>
            </a:r>
          </a:p>
          <a:p>
            <a:pPr lvl="1"/>
            <a:r>
              <a:rPr lang="en-US" dirty="0" err="1" smtClean="0"/>
              <a:t>Epiphenominalism</a:t>
            </a:r>
            <a:endParaRPr lang="en-US" dirty="0" smtClean="0"/>
          </a:p>
          <a:p>
            <a:pPr lvl="1"/>
            <a:r>
              <a:rPr lang="en-US" dirty="0" smtClean="0"/>
              <a:t>Interactionist Property Dualism</a:t>
            </a:r>
          </a:p>
          <a:p>
            <a:pPr lvl="1"/>
            <a:r>
              <a:rPr lang="en-US" dirty="0" smtClean="0"/>
              <a:t>Elementary-Property Dualism</a:t>
            </a:r>
          </a:p>
          <a:p>
            <a:endParaRPr lang="en-US" dirty="0" smtClean="0"/>
          </a:p>
          <a:p>
            <a:pPr lvl="1"/>
            <a:endParaRPr lang="en-US" dirty="0"/>
          </a:p>
        </p:txBody>
      </p:sp>
      <p:sp>
        <p:nvSpPr>
          <p:cNvPr id="8" name="Text Placeholder 7"/>
          <p:cNvSpPr>
            <a:spLocks noGrp="1"/>
          </p:cNvSpPr>
          <p:nvPr>
            <p:ph type="body" sz="quarter" idx="1"/>
          </p:nvPr>
        </p:nvSpPr>
        <p:spPr/>
        <p:txBody>
          <a:bodyPr/>
          <a:lstStyle/>
          <a:p>
            <a:r>
              <a:rPr lang="en-US" dirty="0"/>
              <a:t>Substance </a:t>
            </a:r>
            <a:r>
              <a:rPr lang="en-US" dirty="0" smtClean="0"/>
              <a:t>dualism</a:t>
            </a:r>
            <a:endParaRPr lang="en-US" dirty="0"/>
          </a:p>
        </p:txBody>
      </p:sp>
      <p:sp>
        <p:nvSpPr>
          <p:cNvPr id="10" name="Text Placeholder 9"/>
          <p:cNvSpPr>
            <a:spLocks noGrp="1"/>
          </p:cNvSpPr>
          <p:nvPr>
            <p:ph type="body" sz="quarter" idx="3"/>
          </p:nvPr>
        </p:nvSpPr>
        <p:spPr/>
        <p:txBody>
          <a:bodyPr/>
          <a:lstStyle/>
          <a:p>
            <a:r>
              <a:rPr lang="en-US" dirty="0"/>
              <a:t>Property </a:t>
            </a:r>
            <a:r>
              <a:rPr lang="en-US" dirty="0" smtClean="0"/>
              <a:t>dualism</a:t>
            </a:r>
            <a:endParaRPr lang="en-CA" dirty="0"/>
          </a:p>
        </p:txBody>
      </p:sp>
      <p:pic>
        <p:nvPicPr>
          <p:cNvPr id="9" name="Picture 8" descr="du.jpg"/>
          <p:cNvPicPr>
            <a:picLocks noChangeAspect="1"/>
          </p:cNvPicPr>
          <p:nvPr/>
        </p:nvPicPr>
        <p:blipFill>
          <a:blip r:embed="rId2" cstate="print"/>
          <a:stretch>
            <a:fillRect/>
          </a:stretch>
        </p:blipFill>
        <p:spPr>
          <a:xfrm>
            <a:off x="1447800" y="4114800"/>
            <a:ext cx="2977896" cy="236341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ox(in)">
                                      <p:cBhvr>
                                        <p:cTn id="12" dur="500"/>
                                        <p:tgtEl>
                                          <p:spTgt spid="5">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ox(in)">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box(in)">
                                      <p:cBhvr>
                                        <p:cTn id="20" dur="500"/>
                                        <p:tgtEl>
                                          <p:spTgt spid="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Effect transition="in" filter="box(in)">
                                      <p:cBhvr>
                                        <p:cTn id="25" dur="500"/>
                                        <p:tgtEl>
                                          <p:spTgt spid="6">
                                            <p:txEl>
                                              <p:pRg st="1" end="1"/>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Effect transition="in" filter="box(in)">
                                      <p:cBhvr>
                                        <p:cTn id="28" dur="500"/>
                                        <p:tgtEl>
                                          <p:spTgt spid="6">
                                            <p:txEl>
                                              <p:pRg st="2" end="2"/>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box(in)">
                                      <p:cBhvr>
                                        <p:cTn id="31"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Cartesian Dualism</a:t>
            </a:r>
            <a:endParaRPr lang="en-US" dirty="0"/>
          </a:p>
        </p:txBody>
      </p:sp>
      <p:sp>
        <p:nvSpPr>
          <p:cNvPr id="3" name="Content Placeholder 2"/>
          <p:cNvSpPr>
            <a:spLocks noGrp="1"/>
          </p:cNvSpPr>
          <p:nvPr>
            <p:ph sz="quarter" idx="1"/>
          </p:nvPr>
        </p:nvSpPr>
        <p:spPr>
          <a:xfrm>
            <a:off x="609600" y="1676400"/>
            <a:ext cx="4876800" cy="4495800"/>
          </a:xfrm>
        </p:spPr>
        <p:txBody>
          <a:bodyPr/>
          <a:lstStyle/>
          <a:p>
            <a:pPr indent="0">
              <a:buNone/>
            </a:pPr>
            <a:r>
              <a:rPr lang="en-US" dirty="0" smtClean="0"/>
              <a:t>Conscious reason cannot be accounted for by the mechanics of matter—the thinking thing has no spatial extension or position. We call the thing that thinks, but has no spatial extension or position </a:t>
            </a:r>
            <a:r>
              <a:rPr lang="en-US" dirty="0" smtClean="0">
                <a:solidFill>
                  <a:schemeClr val="accent1"/>
                </a:solidFill>
                <a:effectLst>
                  <a:outerShdw blurRad="38100" dist="38100" dir="2700000" algn="tl">
                    <a:srgbClr val="000000">
                      <a:alpha val="43137"/>
                    </a:srgbClr>
                  </a:outerShdw>
                </a:effectLst>
              </a:rPr>
              <a:t>the mind</a:t>
            </a:r>
            <a:r>
              <a:rPr lang="en-US" dirty="0" smtClean="0">
                <a:solidFill>
                  <a:schemeClr val="accent1"/>
                </a:solidFill>
              </a:rPr>
              <a:t>. </a:t>
            </a:r>
            <a:endParaRPr lang="en-US" dirty="0"/>
          </a:p>
        </p:txBody>
      </p:sp>
      <p:pic>
        <p:nvPicPr>
          <p:cNvPr id="5" name="Content Placeholder 4" descr="ReneD.jpg"/>
          <p:cNvPicPr>
            <a:picLocks noGrp="1" noChangeAspect="1"/>
          </p:cNvPicPr>
          <p:nvPr>
            <p:ph sz="quarter" idx="2"/>
          </p:nvPr>
        </p:nvPicPr>
        <p:blipFill>
          <a:blip r:embed="rId2" cstate="print"/>
          <a:stretch>
            <a:fillRect/>
          </a:stretch>
        </p:blipFill>
        <p:spPr>
          <a:xfrm>
            <a:off x="6305516" y="1676400"/>
            <a:ext cx="3864983" cy="4572000"/>
          </a:xfrm>
        </p:spPr>
      </p:pic>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Popular Dualism</a:t>
            </a:r>
            <a:endParaRPr lang="en-US" dirty="0"/>
          </a:p>
        </p:txBody>
      </p:sp>
      <p:pic>
        <p:nvPicPr>
          <p:cNvPr id="5" name="Content Placeholder 4" descr="soul.jpg"/>
          <p:cNvPicPr>
            <a:picLocks noGrp="1" noChangeAspect="1"/>
          </p:cNvPicPr>
          <p:nvPr>
            <p:ph sz="quarter" idx="1"/>
          </p:nvPr>
        </p:nvPicPr>
        <p:blipFill>
          <a:blip r:embed="rId2" cstate="print"/>
          <a:stretch>
            <a:fillRect/>
          </a:stretch>
        </p:blipFill>
        <p:spPr>
          <a:xfrm>
            <a:off x="1295400" y="2133600"/>
            <a:ext cx="3883153" cy="3429000"/>
          </a:xfrm>
        </p:spPr>
      </p:pic>
      <p:sp>
        <p:nvSpPr>
          <p:cNvPr id="4" name="Content Placeholder 3"/>
          <p:cNvSpPr>
            <a:spLocks noGrp="1"/>
          </p:cNvSpPr>
          <p:nvPr>
            <p:ph sz="quarter" idx="2"/>
          </p:nvPr>
        </p:nvSpPr>
        <p:spPr>
          <a:xfrm>
            <a:off x="6324600" y="2133600"/>
            <a:ext cx="4191000" cy="3581400"/>
          </a:xfrm>
        </p:spPr>
        <p:txBody>
          <a:bodyPr>
            <a:normAutofit/>
          </a:bodyPr>
          <a:lstStyle/>
          <a:p>
            <a:r>
              <a:rPr lang="en-US" dirty="0" smtClean="0"/>
              <a:t>“Ghost in the machine”</a:t>
            </a:r>
          </a:p>
          <a:p>
            <a:endParaRPr lang="en-US" dirty="0" smtClean="0"/>
          </a:p>
          <a:p>
            <a:r>
              <a:rPr lang="en-US" dirty="0" smtClean="0"/>
              <a:t>There is a mind that is of utterly different stuff than our physical body. It is a spiritual substance, like a soul.</a:t>
            </a:r>
            <a:endParaRPr lang="en-US" dirty="0"/>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Epiphenomenalism </a:t>
            </a:r>
            <a:br>
              <a:rPr lang="en-US" smtClean="0"/>
            </a:br>
            <a:r>
              <a:rPr lang="en-US" smtClean="0"/>
              <a:t>(1-way interactionism)</a:t>
            </a:r>
            <a:endParaRPr lang="en-US" dirty="0"/>
          </a:p>
        </p:txBody>
      </p:sp>
      <p:sp>
        <p:nvSpPr>
          <p:cNvPr id="3" name="Content Placeholder 2"/>
          <p:cNvSpPr>
            <a:spLocks noGrp="1"/>
          </p:cNvSpPr>
          <p:nvPr>
            <p:ph sz="quarter" idx="1"/>
          </p:nvPr>
        </p:nvSpPr>
        <p:spPr>
          <a:xfrm>
            <a:off x="609600" y="1828802"/>
            <a:ext cx="5105400" cy="4267199"/>
          </a:xfrm>
        </p:spPr>
        <p:txBody>
          <a:bodyPr>
            <a:normAutofit fontScale="92500" lnSpcReduction="10000"/>
          </a:bodyPr>
          <a:lstStyle/>
          <a:p>
            <a:r>
              <a:rPr lang="en-US" dirty="0" smtClean="0"/>
              <a:t>The mind emerges from the physical stuff that is in the brain. </a:t>
            </a:r>
          </a:p>
          <a:p>
            <a:r>
              <a:rPr lang="en-US" dirty="0" smtClean="0"/>
              <a:t>Mental Phenomena are above and beyond the physical stuff. </a:t>
            </a:r>
          </a:p>
          <a:p>
            <a:r>
              <a:rPr lang="en-US" dirty="0" smtClean="0"/>
              <a:t>The physical stuff causes conscious experiences, but there is no causal effect going the other direction—the mind does not effect the physical. </a:t>
            </a:r>
          </a:p>
          <a:p>
            <a:pPr lvl="1"/>
            <a:r>
              <a:rPr lang="en-US" dirty="0" smtClean="0"/>
              <a:t>(Just like the smoke that emerges from an exhaust pipe is simply the result of the engine running, but doesn’t itself cause the engine to run.)</a:t>
            </a:r>
          </a:p>
        </p:txBody>
      </p:sp>
      <p:sp>
        <p:nvSpPr>
          <p:cNvPr id="6" name="Content Placeholder 5"/>
          <p:cNvSpPr>
            <a:spLocks noGrp="1"/>
          </p:cNvSpPr>
          <p:nvPr>
            <p:ph sz="quarter" idx="2"/>
          </p:nvPr>
        </p:nvSpPr>
        <p:spPr>
          <a:xfrm>
            <a:off x="6172200" y="3810000"/>
            <a:ext cx="4038600" cy="2438400"/>
          </a:xfrm>
        </p:spPr>
        <p:txBody>
          <a:bodyPr>
            <a:normAutofit fontScale="92500" lnSpcReduction="10000"/>
          </a:bodyPr>
          <a:lstStyle/>
          <a:p>
            <a:pPr>
              <a:buNone/>
            </a:pPr>
            <a:r>
              <a:rPr lang="en-US" dirty="0" err="1">
                <a:solidFill>
                  <a:schemeClr val="accent1"/>
                </a:solidFill>
                <a:effectLst>
                  <a:outerShdw blurRad="38100" dist="38100" dir="2700000" algn="tl">
                    <a:srgbClr val="000000">
                      <a:alpha val="43137"/>
                    </a:srgbClr>
                  </a:outerShdw>
                </a:effectLst>
              </a:rPr>
              <a:t>Supervenience</a:t>
            </a:r>
            <a:r>
              <a:rPr lang="en-US" dirty="0">
                <a:solidFill>
                  <a:schemeClr val="accent1"/>
                </a:solidFill>
                <a:effectLst>
                  <a:outerShdw blurRad="38100" dist="38100" dir="2700000" algn="tl">
                    <a:srgbClr val="000000">
                      <a:alpha val="43137"/>
                    </a:srgbClr>
                  </a:outerShdw>
                </a:effectLst>
              </a:rPr>
              <a:t> thesis: </a:t>
            </a:r>
            <a:endParaRPr lang="en-US" dirty="0" smtClean="0">
              <a:solidFill>
                <a:schemeClr val="accent1"/>
              </a:solidFill>
              <a:effectLst>
                <a:outerShdw blurRad="38100" dist="38100" dir="2700000" algn="tl">
                  <a:srgbClr val="000000">
                    <a:alpha val="43137"/>
                  </a:srgbClr>
                </a:outerShdw>
              </a:effectLst>
            </a:endParaRPr>
          </a:p>
          <a:p>
            <a:pPr>
              <a:buNone/>
            </a:pPr>
            <a:r>
              <a:rPr lang="en-US" dirty="0">
                <a:solidFill>
                  <a:schemeClr val="accent1"/>
                </a:solidFill>
                <a:effectLst>
                  <a:outerShdw blurRad="38100" dist="38100" dir="2700000" algn="tl">
                    <a:srgbClr val="000000">
                      <a:alpha val="43137"/>
                    </a:srgbClr>
                  </a:outerShdw>
                </a:effectLst>
              </a:rPr>
              <a:t>	</a:t>
            </a:r>
            <a:r>
              <a:rPr lang="en-US" dirty="0" smtClean="0">
                <a:effectLst>
                  <a:outerShdw blurRad="38100" dist="38100" dir="2700000" algn="tl">
                    <a:srgbClr val="000000">
                      <a:alpha val="43137"/>
                    </a:srgbClr>
                  </a:outerShdw>
                </a:effectLst>
              </a:rPr>
              <a:t>There </a:t>
            </a:r>
            <a:r>
              <a:rPr lang="en-US" dirty="0">
                <a:effectLst>
                  <a:outerShdw blurRad="38100" dist="38100" dir="2700000" algn="tl">
                    <a:srgbClr val="000000">
                      <a:alpha val="43137"/>
                    </a:srgbClr>
                  </a:outerShdw>
                </a:effectLst>
              </a:rPr>
              <a:t>cannot be a mental difference without a corresponding physical difference. </a:t>
            </a:r>
          </a:p>
          <a:p>
            <a:pPr>
              <a:buNone/>
            </a:pPr>
            <a:endParaRPr lang="en-US" dirty="0">
              <a:solidFill>
                <a:schemeClr val="accent3">
                  <a:lumMod val="75000"/>
                </a:schemeClr>
              </a:solidFill>
              <a:effectLst>
                <a:outerShdw blurRad="38100" dist="38100" dir="2700000" algn="tl">
                  <a:srgbClr val="000000">
                    <a:alpha val="43137"/>
                  </a:srgbClr>
                </a:outerShdw>
              </a:effectLst>
            </a:endParaRPr>
          </a:p>
        </p:txBody>
      </p:sp>
      <p:pic>
        <p:nvPicPr>
          <p:cNvPr id="7" name="Picture 6" descr="Epiphenomenalism.jpg"/>
          <p:cNvPicPr>
            <a:picLocks noChangeAspect="1"/>
          </p:cNvPicPr>
          <p:nvPr/>
        </p:nvPicPr>
        <p:blipFill>
          <a:blip r:embed="rId2" cstate="print"/>
          <a:stretch>
            <a:fillRect/>
          </a:stretch>
        </p:blipFill>
        <p:spPr>
          <a:xfrm>
            <a:off x="5951988" y="1219200"/>
            <a:ext cx="5545165" cy="259080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barn(inVertical)">
                                      <p:cBhvr>
                                        <p:cTn id="29" dur="500"/>
                                        <p:tgtEl>
                                          <p:spTgt spid="6">
                                            <p:txEl>
                                              <p:pRg st="0" end="0"/>
                                            </p:txEl>
                                          </p:spTgt>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barn(inVertical)">
                                      <p:cBhvr>
                                        <p:cTn id="3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2-Way </a:t>
            </a:r>
            <a:r>
              <a:rPr lang="en-US" dirty="0" smtClean="0"/>
              <a:t>Interactionist &amp; Elementary </a:t>
            </a:r>
            <a:r>
              <a:rPr lang="en-US" dirty="0" smtClean="0"/>
              <a:t>Property Dualism</a:t>
            </a:r>
            <a:endParaRPr lang="en-US" dirty="0"/>
          </a:p>
        </p:txBody>
      </p:sp>
      <p:sp>
        <p:nvSpPr>
          <p:cNvPr id="3" name="Content Placeholder 2"/>
          <p:cNvSpPr>
            <a:spLocks noGrp="1"/>
          </p:cNvSpPr>
          <p:nvPr>
            <p:ph sz="quarter" idx="2"/>
          </p:nvPr>
        </p:nvSpPr>
        <p:spPr/>
        <p:txBody>
          <a:bodyPr/>
          <a:lstStyle/>
          <a:p>
            <a:pPr indent="0">
              <a:buNone/>
            </a:pPr>
            <a:r>
              <a:rPr lang="en-US" dirty="0" smtClean="0"/>
              <a:t>The mind is above and beyond the body as an emergent property of the body, </a:t>
            </a:r>
            <a:r>
              <a:rPr lang="en-US" i="1" dirty="0" smtClean="0"/>
              <a:t>and </a:t>
            </a:r>
            <a:r>
              <a:rPr lang="en-US" dirty="0" smtClean="0"/>
              <a:t>it is causally efficacious. </a:t>
            </a:r>
            <a:endParaRPr lang="en-US" dirty="0"/>
          </a:p>
        </p:txBody>
      </p:sp>
      <p:sp>
        <p:nvSpPr>
          <p:cNvPr id="4" name="Content Placeholder 3"/>
          <p:cNvSpPr>
            <a:spLocks noGrp="1"/>
          </p:cNvSpPr>
          <p:nvPr>
            <p:ph sz="quarter" idx="4"/>
          </p:nvPr>
        </p:nvSpPr>
        <p:spPr/>
        <p:txBody>
          <a:bodyPr/>
          <a:lstStyle/>
          <a:p>
            <a:pPr marL="0" indent="0">
              <a:buNone/>
            </a:pPr>
            <a:r>
              <a:rPr lang="en-US" dirty="0" smtClean="0"/>
              <a:t>Mental properties are not emergent, they are simply a fundamental aspect of nature—like life, or electro-magnetism. </a:t>
            </a:r>
            <a:endParaRPr lang="en-US" dirty="0"/>
          </a:p>
        </p:txBody>
      </p:sp>
      <p:sp>
        <p:nvSpPr>
          <p:cNvPr id="9" name="Text Placeholder 8"/>
          <p:cNvSpPr>
            <a:spLocks noGrp="1"/>
          </p:cNvSpPr>
          <p:nvPr>
            <p:ph type="body" sz="quarter" idx="1"/>
          </p:nvPr>
        </p:nvSpPr>
        <p:spPr/>
        <p:txBody>
          <a:bodyPr/>
          <a:lstStyle/>
          <a:p>
            <a:r>
              <a:rPr lang="en-US" dirty="0">
                <a:solidFill>
                  <a:schemeClr val="bg1"/>
                </a:solidFill>
                <a:effectLst>
                  <a:outerShdw blurRad="38100" dist="38100" dir="2700000" algn="tl">
                    <a:srgbClr val="000000">
                      <a:alpha val="43137"/>
                    </a:srgbClr>
                  </a:outerShdw>
                </a:effectLst>
              </a:rPr>
              <a:t>2-way Interactionist Dualism</a:t>
            </a:r>
            <a:endParaRPr lang="en-CA" dirty="0">
              <a:solidFill>
                <a:schemeClr val="bg1"/>
              </a:solidFill>
            </a:endParaRPr>
          </a:p>
        </p:txBody>
      </p:sp>
      <p:sp>
        <p:nvSpPr>
          <p:cNvPr id="10" name="Text Placeholder 9"/>
          <p:cNvSpPr>
            <a:spLocks noGrp="1"/>
          </p:cNvSpPr>
          <p:nvPr>
            <p:ph type="body" sz="quarter" idx="3"/>
          </p:nvPr>
        </p:nvSpPr>
        <p:spPr/>
        <p:txBody>
          <a:bodyPr/>
          <a:lstStyle/>
          <a:p>
            <a:r>
              <a:rPr lang="en-US" dirty="0">
                <a:solidFill>
                  <a:schemeClr val="bg1"/>
                </a:solidFill>
                <a:effectLst>
                  <a:outerShdw blurRad="38100" dist="38100" dir="2700000" algn="tl">
                    <a:srgbClr val="000000">
                      <a:alpha val="43137"/>
                    </a:srgbClr>
                  </a:outerShdw>
                </a:effectLst>
              </a:rPr>
              <a:t>Elementary-Property Dualism</a:t>
            </a:r>
            <a:endParaRPr lang="en-CA" dirty="0">
              <a:solidFill>
                <a:schemeClr val="bg1"/>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468</TotalTime>
  <Words>1500</Words>
  <Application>Microsoft Office PowerPoint</Application>
  <PresentationFormat>Widescreen</PresentationFormat>
  <Paragraphs>155</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Century Schoolbook</vt:lpstr>
      <vt:lpstr>Wingdings</vt:lpstr>
      <vt:lpstr>Wingdings 2</vt:lpstr>
      <vt:lpstr>Oriel</vt:lpstr>
      <vt:lpstr>The Mind-Body Problem</vt:lpstr>
      <vt:lpstr>Overview</vt:lpstr>
      <vt:lpstr>Ontology: an overview </vt:lpstr>
      <vt:lpstr>What is the Mind?  Is it Distinct from the Body?</vt:lpstr>
      <vt:lpstr>Types of Dualism</vt:lpstr>
      <vt:lpstr>Cartesian Dualism</vt:lpstr>
      <vt:lpstr>Popular Dualism</vt:lpstr>
      <vt:lpstr>Epiphenomenalism  (1-way interactionism)</vt:lpstr>
      <vt:lpstr>2-Way Interactionist &amp; Elementary Property Dualism</vt:lpstr>
      <vt:lpstr>Arguments for Dualism</vt:lpstr>
      <vt:lpstr>Problems With Substance Dualism</vt:lpstr>
      <vt:lpstr>Category Mistakes</vt:lpstr>
      <vt:lpstr>Further Problems for Dualism</vt:lpstr>
      <vt:lpstr>Further Problems for Dualism</vt:lpstr>
      <vt:lpstr>Materialism</vt:lpstr>
      <vt:lpstr>PowerPoint Presentation</vt:lpstr>
      <vt:lpstr>Materialist Responses to The Mental</vt:lpstr>
      <vt:lpstr>What about The Mental?</vt:lpstr>
      <vt:lpstr>The Qualia problem</vt:lpstr>
      <vt:lpstr>Nagel’s Criticism of materialism</vt:lpstr>
      <vt:lpstr>PowerPoint Presentation</vt:lpstr>
      <vt:lpstr>KNOWLEDGE ARGUMENT</vt:lpstr>
      <vt:lpstr>RESPONSE</vt:lpstr>
      <vt:lpstr>HELPFUL TAXONOMY</vt:lpstr>
      <vt:lpstr>PowerPoint Presentation</vt:lpstr>
    </vt:vector>
  </TitlesOfParts>
  <Company>University of Regina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dc:title>
  <dc:creator>Dustin Olson</dc:creator>
  <cp:lastModifiedBy>Dustin Olson</cp:lastModifiedBy>
  <cp:revision>44</cp:revision>
  <dcterms:created xsi:type="dcterms:W3CDTF">2017-01-31T14:03:39Z</dcterms:created>
  <dcterms:modified xsi:type="dcterms:W3CDTF">2019-10-03T20:18:16Z</dcterms:modified>
</cp:coreProperties>
</file>