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16" r:id="rId2"/>
    <p:sldId id="283" r:id="rId3"/>
    <p:sldId id="317" r:id="rId4"/>
    <p:sldId id="298" r:id="rId5"/>
    <p:sldId id="318" r:id="rId6"/>
    <p:sldId id="299" r:id="rId7"/>
    <p:sldId id="300" r:id="rId8"/>
    <p:sldId id="301" r:id="rId9"/>
    <p:sldId id="302" r:id="rId10"/>
    <p:sldId id="303" r:id="rId11"/>
    <p:sldId id="304" r:id="rId12"/>
    <p:sldId id="305" r:id="rId13"/>
    <p:sldId id="306" r:id="rId14"/>
    <p:sldId id="278" r:id="rId15"/>
    <p:sldId id="279" r:id="rId16"/>
    <p:sldId id="280" r:id="rId17"/>
    <p:sldId id="281" r:id="rId18"/>
    <p:sldId id="262" r:id="rId19"/>
    <p:sldId id="263" r:id="rId20"/>
    <p:sldId id="264" r:id="rId21"/>
    <p:sldId id="265" r:id="rId22"/>
    <p:sldId id="26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97"/>
    <p:restoredTop sz="93095"/>
  </p:normalViewPr>
  <p:slideViewPr>
    <p:cSldViewPr snapToGrid="0" snapToObjects="1">
      <p:cViewPr varScale="1">
        <p:scale>
          <a:sx n="77" d="100"/>
          <a:sy n="77" d="100"/>
        </p:scale>
        <p:origin x="186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AF86E-3120-3D41-AB4B-F66038DDC3A7}" type="datetimeFigureOut">
              <a:rPr lang="en-US" smtClean="0"/>
              <a:pPr/>
              <a:t>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CAB3F3-3369-5143-AA30-22FA45C4666B}" type="slidenum">
              <a:rPr lang="en-US" smtClean="0"/>
              <a:pPr/>
              <a:t>‹#›</a:t>
            </a:fld>
            <a:endParaRPr lang="en-US"/>
          </a:p>
        </p:txBody>
      </p:sp>
    </p:spTree>
    <p:extLst>
      <p:ext uri="{BB962C8B-B14F-4D97-AF65-F5344CB8AC3E}">
        <p14:creationId xmlns:p14="http://schemas.microsoft.com/office/powerpoint/2010/main" val="8841464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a:lstStyle/>
          <a:p>
            <a:endParaRPr lang="en-US" dirty="0" smtClean="0"/>
          </a:p>
          <a:p>
            <a:pPr eaLnBrk="1" hangingPunct="1"/>
            <a:endParaRPr lang="en-AU" dirty="0"/>
          </a:p>
        </p:txBody>
      </p:sp>
      <p:sp>
        <p:nvSpPr>
          <p:cNvPr id="149508" name="Slide Number Placeholder 3"/>
          <p:cNvSpPr>
            <a:spLocks noGrp="1"/>
          </p:cNvSpPr>
          <p:nvPr>
            <p:ph type="sldNum" sz="quarter" idx="5"/>
          </p:nvPr>
        </p:nvSpPr>
        <p:spPr bwMode="auto">
          <a:noFill/>
          <a:ln>
            <a:miter lim="800000"/>
            <a:headEnd/>
            <a:tailEnd/>
          </a:ln>
        </p:spPr>
        <p:txBody>
          <a:bodyPr/>
          <a:lstStyle/>
          <a:p>
            <a:fld id="{28E74A76-F925-F240-8299-8AE1B13379AF}" type="slidenum">
              <a:rPr lang="en-AU"/>
              <a:pPr/>
              <a:t>1</a:t>
            </a:fld>
            <a:endParaRPr lang="en-AU" dirty="0"/>
          </a:p>
        </p:txBody>
      </p:sp>
    </p:spTree>
    <p:extLst>
      <p:ext uri="{BB962C8B-B14F-4D97-AF65-F5344CB8AC3E}">
        <p14:creationId xmlns:p14="http://schemas.microsoft.com/office/powerpoint/2010/main" val="1998182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F1170B03-B69E-524C-8BD0-B56FD0323CD2}" type="slidenum">
              <a:rPr lang="en-US" sz="1200">
                <a:ea typeface="MS PGothic" pitchFamily="34" charset="-128"/>
                <a:cs typeface="MS PGothic" pitchFamily="34" charset="-128"/>
              </a:rPr>
              <a:pPr algn="r" eaLnBrk="1" hangingPunct="1"/>
              <a:t>10</a:t>
            </a:fld>
            <a:endParaRPr lang="en-US" sz="1200">
              <a:ea typeface="MS PGothic" pitchFamily="34" charset="-128"/>
              <a:cs typeface="MS PGothic" pitchFamily="34" charset="-128"/>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a:lstStyle/>
          <a:p>
            <a:r>
              <a:rPr lang="en-US">
                <a:latin typeface="Arial" pitchFamily="4" charset="0"/>
                <a:ea typeface="ヒラギノ角ゴ Pro W3" pitchFamily="4" charset="-128"/>
              </a:rPr>
              <a:t>Learning Objective: 1-5</a:t>
            </a:r>
            <a:endParaRPr lang="en-CA">
              <a:latin typeface="Arial" pitchFamily="4" charset="0"/>
              <a:ea typeface="ヒラギノ角ゴ Pro W3" pitchFamily="4" charset="-128"/>
            </a:endParaRPr>
          </a:p>
          <a:p>
            <a:r>
              <a:rPr lang="en-US">
                <a:latin typeface="Arial" pitchFamily="4" charset="0"/>
                <a:ea typeface="ヒラギノ角ゴ Pro W3" pitchFamily="4" charset="-128"/>
              </a:rPr>
              <a:t>Page(s):  14-16</a:t>
            </a:r>
          </a:p>
          <a:p>
            <a:endParaRPr lang="en-CA">
              <a:latin typeface="Arial" pitchFamily="4" charset="0"/>
              <a:ea typeface="ヒラギノ角ゴ Pro W3" pitchFamily="4" charset="-128"/>
            </a:endParaRPr>
          </a:p>
          <a:p>
            <a:r>
              <a:rPr lang="en-CA" b="1">
                <a:latin typeface="Arial" pitchFamily="4" charset="0"/>
                <a:ea typeface="ヒラギノ角ゴ Pro W3" pitchFamily="4" charset="-128"/>
              </a:rPr>
              <a:t>Notes</a:t>
            </a:r>
          </a:p>
          <a:p>
            <a:r>
              <a:rPr lang="en-CA">
                <a:latin typeface="Arial" pitchFamily="4" charset="0"/>
                <a:ea typeface="ヒラギノ角ゴ Pro W3" pitchFamily="4" charset="-128"/>
              </a:rPr>
              <a:t>The degrees of competition are influenced by:</a:t>
            </a:r>
          </a:p>
          <a:p>
            <a:pPr>
              <a:buFontTx/>
              <a:buChar char="•"/>
            </a:pPr>
            <a:r>
              <a:rPr lang="en-CA">
                <a:latin typeface="Arial" pitchFamily="4" charset="0"/>
                <a:ea typeface="ヒラギノ角ゴ Pro W3" pitchFamily="4" charset="-128"/>
              </a:rPr>
              <a:t>The number of firms competing for the same consumer’s dollar</a:t>
            </a:r>
          </a:p>
          <a:p>
            <a:pPr>
              <a:buFontTx/>
              <a:buChar char="•"/>
            </a:pPr>
            <a:r>
              <a:rPr lang="en-CA">
                <a:latin typeface="Arial" pitchFamily="4" charset="0"/>
                <a:ea typeface="ヒラギノ角ゴ Pro W3" pitchFamily="4" charset="-128"/>
              </a:rPr>
              <a:t>The similarity of their products or services in the eyes of consumers</a:t>
            </a:r>
          </a:p>
          <a:p>
            <a:endParaRPr lang="en-CA">
              <a:latin typeface="Arial" pitchFamily="4" charset="0"/>
              <a:ea typeface="ヒラギノ角ゴ Pro W3" pitchFamily="4" charset="-128"/>
            </a:endParaRPr>
          </a:p>
          <a:p>
            <a:r>
              <a:rPr lang="en-CA">
                <a:latin typeface="Arial" pitchFamily="4" charset="0"/>
                <a:ea typeface="ヒラギノ角ゴ Pro W3" pitchFamily="4" charset="-128"/>
              </a:rPr>
              <a:t>This influences the firms by:</a:t>
            </a:r>
          </a:p>
          <a:p>
            <a:pPr>
              <a:buFontTx/>
              <a:buChar char="•"/>
            </a:pPr>
            <a:r>
              <a:rPr lang="en-CA">
                <a:latin typeface="Arial" pitchFamily="4" charset="0"/>
                <a:ea typeface="ヒラギノ角ゴ Pro W3" pitchFamily="4" charset="-128"/>
              </a:rPr>
              <a:t>Giving them more, or less, control over price depending on various factors</a:t>
            </a:r>
          </a:p>
          <a:p>
            <a:pPr>
              <a:buFontTx/>
              <a:buChar char="•"/>
            </a:pPr>
            <a:r>
              <a:rPr lang="en-CA">
                <a:latin typeface="Arial" pitchFamily="4" charset="0"/>
                <a:ea typeface="ヒラギノ角ゴ Pro W3" pitchFamily="4" charset="-128"/>
              </a:rPr>
              <a:t>Making it more difficult to compete, or not, depending on various factors</a:t>
            </a:r>
            <a:endParaRPr lang="en-US">
              <a:latin typeface="Arial" pitchFamily="4" charset="0"/>
              <a:ea typeface="ヒラギノ角ゴ Pro W3" pitchFamily="4" charset="-128"/>
            </a:endParaRPr>
          </a:p>
          <a:p>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1498192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CD23EC7D-089E-0D40-B4BF-CE9D21FB5E0D}" type="slidenum">
              <a:rPr lang="en-US" sz="1200">
                <a:ea typeface="MS PGothic" pitchFamily="34" charset="-128"/>
                <a:cs typeface="MS PGothic" pitchFamily="34" charset="-128"/>
              </a:rPr>
              <a:pPr algn="r" eaLnBrk="1" hangingPunct="1"/>
              <a:t>11</a:t>
            </a:fld>
            <a:endParaRPr lang="en-US" sz="1200">
              <a:ea typeface="MS PGothic" pitchFamily="34" charset="-128"/>
              <a:cs typeface="MS PGothic" pitchFamily="34" charset="-128"/>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a:lstStyle/>
          <a:p>
            <a:r>
              <a:rPr lang="en-US">
                <a:latin typeface="Arial" pitchFamily="4" charset="0"/>
                <a:ea typeface="ヒラギノ角ゴ Pro W3" pitchFamily="4" charset="-128"/>
              </a:rPr>
              <a:t>Learning Objective: 1-5</a:t>
            </a:r>
            <a:endParaRPr lang="en-CA">
              <a:latin typeface="Arial" pitchFamily="4" charset="0"/>
              <a:ea typeface="ヒラギノ角ゴ Pro W3" pitchFamily="4" charset="-128"/>
            </a:endParaRPr>
          </a:p>
          <a:p>
            <a:r>
              <a:rPr lang="en-US">
                <a:latin typeface="Arial" pitchFamily="4" charset="0"/>
                <a:ea typeface="ヒラギノ角ゴ Pro W3" pitchFamily="4" charset="-128"/>
              </a:rPr>
              <a:t>Page(s):  14-16</a:t>
            </a:r>
          </a:p>
          <a:p>
            <a:pPr>
              <a:buFontTx/>
              <a:buChar char="•"/>
            </a:pPr>
            <a:endParaRPr lang="en-US">
              <a:latin typeface="Arial" pitchFamily="4" charset="0"/>
              <a:ea typeface="ヒラギノ角ゴ Pro W3" pitchFamily="4" charset="-128"/>
            </a:endParaRPr>
          </a:p>
          <a:p>
            <a:endParaRPr lang="en-US">
              <a:latin typeface="Arial" pitchFamily="4" charset="0"/>
              <a:ea typeface="ヒラギノ角ゴ Pro W3" pitchFamily="4" charset="-128"/>
            </a:endParaRPr>
          </a:p>
          <a:p>
            <a:endParaRPr lang="en-CA">
              <a:latin typeface="Arial" pitchFamily="4" charset="0"/>
              <a:ea typeface="ヒラギノ角ゴ Pro W3" pitchFamily="4" charset="-128"/>
            </a:endParaRPr>
          </a:p>
          <a:p>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883838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F734E28E-74EA-9F49-8F69-F2F289DB81A0}" type="slidenum">
              <a:rPr lang="en-US" sz="1200">
                <a:ea typeface="MS PGothic" pitchFamily="34" charset="-128"/>
                <a:cs typeface="MS PGothic" pitchFamily="34" charset="-128"/>
              </a:rPr>
              <a:pPr algn="r" eaLnBrk="1" hangingPunct="1"/>
              <a:t>12</a:t>
            </a:fld>
            <a:endParaRPr lang="en-US" sz="1200">
              <a:ea typeface="MS PGothic" pitchFamily="34" charset="-128"/>
              <a:cs typeface="MS PGothic" pitchFamily="34" charset="-128"/>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a:lstStyle/>
          <a:p>
            <a:r>
              <a:rPr lang="en-US">
                <a:latin typeface="Arial" pitchFamily="4" charset="0"/>
                <a:ea typeface="ヒラギノ角ゴ Pro W3" pitchFamily="4" charset="-128"/>
              </a:rPr>
              <a:t>Learning Objective: 1-5</a:t>
            </a:r>
            <a:endParaRPr lang="en-CA">
              <a:latin typeface="Arial" pitchFamily="4" charset="0"/>
              <a:ea typeface="ヒラギノ角ゴ Pro W3" pitchFamily="4" charset="-128"/>
            </a:endParaRPr>
          </a:p>
          <a:p>
            <a:r>
              <a:rPr lang="en-US">
                <a:latin typeface="Arial" pitchFamily="4" charset="0"/>
                <a:ea typeface="ヒラギノ角ゴ Pro W3" pitchFamily="4" charset="-128"/>
              </a:rPr>
              <a:t>Page(s):  14-16</a:t>
            </a:r>
          </a:p>
          <a:p>
            <a:pPr>
              <a:buFontTx/>
              <a:buChar char="•"/>
            </a:pPr>
            <a:endParaRPr lang="en-US">
              <a:latin typeface="Arial" pitchFamily="4" charset="0"/>
              <a:ea typeface="ヒラギノ角ゴ Pro W3" pitchFamily="4" charset="-128"/>
            </a:endParaRPr>
          </a:p>
          <a:p>
            <a:endParaRPr lang="en-US">
              <a:latin typeface="Arial" pitchFamily="4" charset="0"/>
              <a:ea typeface="ヒラギノ角ゴ Pro W3" pitchFamily="4" charset="-128"/>
            </a:endParaRPr>
          </a:p>
          <a:p>
            <a:endParaRPr lang="en-CA">
              <a:latin typeface="Arial" pitchFamily="4" charset="0"/>
              <a:ea typeface="ヒラギノ角ゴ Pro W3" pitchFamily="4" charset="-128"/>
            </a:endParaRPr>
          </a:p>
          <a:p>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53200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330E453B-DB19-D249-A5CB-EB376597E6A3}" type="slidenum">
              <a:rPr lang="en-US" sz="1200">
                <a:ea typeface="MS PGothic" pitchFamily="34" charset="-128"/>
                <a:cs typeface="MS PGothic" pitchFamily="34" charset="-128"/>
              </a:rPr>
              <a:pPr algn="r" eaLnBrk="1" hangingPunct="1"/>
              <a:t>13</a:t>
            </a:fld>
            <a:endParaRPr lang="en-US" sz="1200">
              <a:ea typeface="MS PGothic" pitchFamily="34" charset="-128"/>
              <a:cs typeface="MS PGothic" pitchFamily="34" charset="-128"/>
            </a:endParaRPr>
          </a:p>
        </p:txBody>
      </p:sp>
      <p:sp>
        <p:nvSpPr>
          <p:cNvPr id="64515"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64516"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prstTxWarp prst="textNoShape">
              <a:avLst/>
            </a:prstTxWarp>
          </a:bodyPr>
          <a:lstStyle/>
          <a:p>
            <a:pPr algn="r"/>
            <a:endParaRPr lang="en-CA" sz="1000" i="1">
              <a:latin typeface="Times New Roman" pitchFamily="4" charset="0"/>
              <a:ea typeface="MS PGothic" pitchFamily="34" charset="-128"/>
              <a:cs typeface="MS PGothic" pitchFamily="34" charset="-128"/>
            </a:endParaRPr>
          </a:p>
        </p:txBody>
      </p:sp>
      <p:sp>
        <p:nvSpPr>
          <p:cNvPr id="64517"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64518"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64519" name="Rectangle 6"/>
          <p:cNvSpPr>
            <a:spLocks noChangeArrowheads="1"/>
          </p:cNvSpPr>
          <p:nvPr/>
        </p:nvSpPr>
        <p:spPr bwMode="auto">
          <a:xfrm>
            <a:off x="3886200" y="0"/>
            <a:ext cx="2971800" cy="455613"/>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64520" name="Rectangle 7"/>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prstTxWarp prst="textNoShape">
              <a:avLst/>
            </a:prstTxWarp>
          </a:bodyPr>
          <a:lstStyle/>
          <a:p>
            <a:pPr algn="r" defTabSz="949325"/>
            <a:endParaRPr lang="en-CA" sz="1000" i="1">
              <a:latin typeface="Times New Roman" pitchFamily="4" charset="0"/>
              <a:ea typeface="MS PGothic" pitchFamily="34" charset="-128"/>
              <a:cs typeface="MS PGothic" pitchFamily="34" charset="-128"/>
            </a:endParaRPr>
          </a:p>
        </p:txBody>
      </p:sp>
      <p:sp>
        <p:nvSpPr>
          <p:cNvPr id="64521" name="Rectangle 8"/>
          <p:cNvSpPr>
            <a:spLocks noChangeArrowheads="1"/>
          </p:cNvSpPr>
          <p:nvPr/>
        </p:nvSpPr>
        <p:spPr bwMode="auto">
          <a:xfrm>
            <a:off x="0" y="8685213"/>
            <a:ext cx="2970213" cy="458787"/>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64522" name="Rectangle 9"/>
          <p:cNvSpPr>
            <a:spLocks noChangeArrowheads="1"/>
          </p:cNvSpPr>
          <p:nvPr/>
        </p:nvSpPr>
        <p:spPr bwMode="auto">
          <a:xfrm>
            <a:off x="0" y="0"/>
            <a:ext cx="2970213" cy="455613"/>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64523" name="Rectangle 10"/>
          <p:cNvSpPr>
            <a:spLocks noGrp="1" noChangeArrowheads="1"/>
          </p:cNvSpPr>
          <p:nvPr>
            <p:ph type="body" idx="1"/>
          </p:nvPr>
        </p:nvSpPr>
        <p:spPr bwMode="auto">
          <a:xfrm>
            <a:off x="912813" y="4341813"/>
            <a:ext cx="5030787" cy="4114800"/>
          </a:xfrm>
          <a:noFill/>
        </p:spPr>
        <p:txBody>
          <a:bodyPr lIns="95250" tIns="49213" rIns="95250" bIns="49213"/>
          <a:lstStyle/>
          <a:p>
            <a:r>
              <a:rPr lang="en-US">
                <a:latin typeface="Arial" pitchFamily="4" charset="0"/>
                <a:ea typeface="ヒラギノ角ゴ Pro W3" pitchFamily="4" charset="-128"/>
              </a:rPr>
              <a:t>Learning Objective: 1-5</a:t>
            </a:r>
            <a:endParaRPr lang="en-CA">
              <a:latin typeface="Arial" pitchFamily="4" charset="0"/>
              <a:ea typeface="ヒラギノ角ゴ Pro W3" pitchFamily="4" charset="-128"/>
            </a:endParaRPr>
          </a:p>
          <a:p>
            <a:r>
              <a:rPr lang="en-US">
                <a:latin typeface="Arial" pitchFamily="4" charset="0"/>
                <a:ea typeface="ヒラギノ角ゴ Pro W3" pitchFamily="4" charset="-128"/>
              </a:rPr>
              <a:t>Page(s):  14-16</a:t>
            </a:r>
          </a:p>
          <a:p>
            <a:endParaRPr lang="en-CA">
              <a:latin typeface="Arial" pitchFamily="4" charset="0"/>
              <a:ea typeface="ヒラギノ角ゴ Pro W3" pitchFamily="4" charset="-128"/>
            </a:endParaRPr>
          </a:p>
          <a:p>
            <a:r>
              <a:rPr lang="en-US" b="1">
                <a:latin typeface="Arial" pitchFamily="4" charset="0"/>
                <a:ea typeface="ヒラギノ角ゴ Pro W3" pitchFamily="4" charset="-128"/>
              </a:rPr>
              <a:t>Notes</a:t>
            </a:r>
            <a:endParaRPr lang="en-CA" b="1">
              <a:latin typeface="Arial" pitchFamily="4" charset="0"/>
              <a:ea typeface="ヒラギノ角ゴ Pro W3" pitchFamily="4" charset="-128"/>
            </a:endParaRPr>
          </a:p>
          <a:p>
            <a:r>
              <a:rPr lang="en-CA">
                <a:latin typeface="Arial" pitchFamily="4" charset="0"/>
                <a:ea typeface="ヒラギノ角ゴ Pro W3" pitchFamily="4" charset="-128"/>
              </a:rPr>
              <a:t>Oligopolies are confusing because some have more than a few contenders. The operational issue in these cases is that the few are large enough to dominate the market.  </a:t>
            </a:r>
            <a:endParaRPr lang="en-US">
              <a:latin typeface="Arial" pitchFamily="4" charset="0"/>
              <a:ea typeface="ヒラギノ角ゴ Pro W3" pitchFamily="4" charset="-128"/>
            </a:endParaRPr>
          </a:p>
          <a:p>
            <a:endParaRPr lang="en-CA">
              <a:latin typeface="Arial" pitchFamily="4" charset="0"/>
              <a:ea typeface="ヒラギノ角ゴ Pro W3" pitchFamily="4" charset="-128"/>
            </a:endParaRPr>
          </a:p>
          <a:p>
            <a:pPr>
              <a:spcBef>
                <a:spcPct val="20000"/>
              </a:spcBef>
              <a:buClr>
                <a:schemeClr val="tx1"/>
              </a:buClr>
              <a:buSzPct val="75000"/>
              <a:buFontTx/>
              <a:buChar char="•"/>
            </a:pPr>
            <a:r>
              <a:rPr lang="en-CA">
                <a:latin typeface="Arial" pitchFamily="4" charset="0"/>
                <a:ea typeface="ヒラギノ角ゴ Pro W3" pitchFamily="4" charset="-128"/>
              </a:rPr>
              <a:t>If one raises his/her price, they will lose sales to the others</a:t>
            </a:r>
          </a:p>
          <a:p>
            <a:pPr>
              <a:spcBef>
                <a:spcPct val="20000"/>
              </a:spcBef>
              <a:buClr>
                <a:schemeClr val="tx1"/>
              </a:buClr>
              <a:buSzPct val="75000"/>
              <a:buFontTx/>
              <a:buChar char="•"/>
            </a:pPr>
            <a:r>
              <a:rPr lang="en-CA">
                <a:latin typeface="Arial" pitchFamily="4" charset="0"/>
                <a:ea typeface="ヒラギノ角ゴ Pro W3" pitchFamily="4" charset="-128"/>
              </a:rPr>
              <a:t>If one lowers his/her price, the others will lower prices to compete and everyone earns less money</a:t>
            </a:r>
          </a:p>
          <a:p>
            <a:pPr>
              <a:spcBef>
                <a:spcPct val="20000"/>
              </a:spcBef>
            </a:pPr>
            <a:endParaRPr lang="en-CA">
              <a:latin typeface="Arial" pitchFamily="4" charset="0"/>
              <a:ea typeface="ヒラギノ角ゴ Pro W3" pitchFamily="4" charset="-128"/>
            </a:endParaRPr>
          </a:p>
          <a:p>
            <a:r>
              <a:rPr lang="en-CA">
                <a:latin typeface="Arial" pitchFamily="4" charset="0"/>
                <a:ea typeface="ヒラギノ角ゴ Pro W3" pitchFamily="4" charset="-128"/>
              </a:rPr>
              <a:t>Examples typically include:</a:t>
            </a:r>
          </a:p>
          <a:p>
            <a:pPr>
              <a:buFontTx/>
              <a:buChar char="•"/>
            </a:pPr>
            <a:r>
              <a:rPr lang="en-CA">
                <a:latin typeface="Arial" pitchFamily="4" charset="0"/>
                <a:ea typeface="ヒラギノ角ゴ Pro W3" pitchFamily="4" charset="-128"/>
              </a:rPr>
              <a:t>Automobiles</a:t>
            </a:r>
          </a:p>
          <a:p>
            <a:pPr>
              <a:buFontTx/>
              <a:buChar char="•"/>
            </a:pPr>
            <a:r>
              <a:rPr lang="en-CA">
                <a:latin typeface="Arial" pitchFamily="4" charset="0"/>
                <a:ea typeface="ヒラギノ角ゴ Pro W3" pitchFamily="4" charset="-128"/>
              </a:rPr>
              <a:t>Retail gasoline dealers</a:t>
            </a:r>
          </a:p>
          <a:p>
            <a:pPr>
              <a:buFontTx/>
              <a:buChar char="•"/>
            </a:pPr>
            <a:r>
              <a:rPr lang="en-CA">
                <a:latin typeface="Arial" pitchFamily="4" charset="0"/>
                <a:ea typeface="ヒラギノ角ゴ Pro W3" pitchFamily="4" charset="-128"/>
              </a:rPr>
              <a:t>Sugar producers </a:t>
            </a:r>
            <a:endParaRPr lang="en-US">
              <a:latin typeface="Arial" pitchFamily="4" charset="0"/>
              <a:ea typeface="ヒラギノ角ゴ Pro W3" pitchFamily="4" charset="-128"/>
            </a:endParaRPr>
          </a:p>
          <a:p>
            <a:pPr>
              <a:buFontTx/>
              <a:buChar char="•"/>
            </a:pPr>
            <a:endParaRPr lang="en-US">
              <a:latin typeface="Arial" pitchFamily="4" charset="0"/>
              <a:ea typeface="ヒラギノ角ゴ Pro W3" pitchFamily="4" charset="-128"/>
            </a:endParaRPr>
          </a:p>
          <a:p>
            <a:endParaRPr lang="en-CA">
              <a:latin typeface="Arial" pitchFamily="4" charset="0"/>
              <a:ea typeface="ヒラギノ角ゴ Pro W3" pitchFamily="4" charset="-128"/>
            </a:endParaRPr>
          </a:p>
        </p:txBody>
      </p:sp>
      <p:sp>
        <p:nvSpPr>
          <p:cNvPr id="64524" name="Rectangle 11"/>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p:spPr>
      </p:sp>
    </p:spTree>
    <p:extLst>
      <p:ext uri="{BB962C8B-B14F-4D97-AF65-F5344CB8AC3E}">
        <p14:creationId xmlns:p14="http://schemas.microsoft.com/office/powerpoint/2010/main" val="144932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78BC896D-098F-5144-B81C-402E019A688D}" type="slidenum">
              <a:rPr lang="en-CA" sz="1200">
                <a:ea typeface="MS PGothic" pitchFamily="34" charset="-128"/>
                <a:cs typeface="MS PGothic" pitchFamily="34" charset="-128"/>
              </a:rPr>
              <a:pPr algn="r" eaLnBrk="1" hangingPunct="1"/>
              <a:t>14</a:t>
            </a:fld>
            <a:endParaRPr lang="en-CA" sz="1200">
              <a:ea typeface="MS PGothic" pitchFamily="34" charset="-128"/>
              <a:cs typeface="MS PGothic" pitchFamily="34" charset="-128"/>
            </a:endParaRPr>
          </a:p>
        </p:txBody>
      </p:sp>
      <p:sp>
        <p:nvSpPr>
          <p:cNvPr id="68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2EAD45EF-4590-964C-B7D1-355F59585F10}" type="slidenum">
              <a:rPr lang="en-US" sz="1200">
                <a:latin typeface="Times New Roman" pitchFamily="4" charset="0"/>
                <a:ea typeface="MS PGothic" pitchFamily="34" charset="-128"/>
                <a:cs typeface="MS PGothic" pitchFamily="34" charset="-128"/>
              </a:rPr>
              <a:pPr algn="r" eaLnBrk="1" hangingPunct="1"/>
              <a:t>14</a:t>
            </a:fld>
            <a:endParaRPr lang="en-US" sz="1200">
              <a:latin typeface="Times New Roman" pitchFamily="4" charset="0"/>
              <a:ea typeface="MS PGothic" pitchFamily="34" charset="-128"/>
              <a:cs typeface="MS PGothic" pitchFamily="34" charset="-128"/>
            </a:endParaRPr>
          </a:p>
        </p:txBody>
      </p:sp>
      <p:sp>
        <p:nvSpPr>
          <p:cNvPr id="6861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3"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ヒラギノ角ゴ Pro W3" pitchFamily="4" charset="-128"/>
            </a:endParaRPr>
          </a:p>
          <a:p>
            <a:pPr eaLnBrk="1" hangingPunct="1"/>
            <a:endParaRPr lang="en-US">
              <a:latin typeface="Arial" pitchFamily="4" charset="0"/>
              <a:ea typeface="ヒラギノ角ゴ Pro W3" pitchFamily="4" charset="-128"/>
            </a:endParaRPr>
          </a:p>
          <a:p>
            <a:pPr eaLnBrk="1" hangingPunct="1"/>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2080776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729EC138-F3B7-A240-8D0F-58DB4B5D0A56}" type="slidenum">
              <a:rPr lang="en-CA" sz="1200">
                <a:ea typeface="MS PGothic" pitchFamily="34" charset="-128"/>
                <a:cs typeface="MS PGothic" pitchFamily="34" charset="-128"/>
              </a:rPr>
              <a:pPr algn="r" eaLnBrk="1" hangingPunct="1"/>
              <a:t>15</a:t>
            </a:fld>
            <a:endParaRPr lang="en-CA" sz="1200">
              <a:ea typeface="MS PGothic" pitchFamily="34" charset="-128"/>
              <a:cs typeface="MS PGothic" pitchFamily="34" charset="-128"/>
            </a:endParaRPr>
          </a:p>
        </p:txBody>
      </p:sp>
      <p:sp>
        <p:nvSpPr>
          <p:cNvPr id="706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372062A1-DF5C-D644-83F3-D4B2738F344E}" type="slidenum">
              <a:rPr lang="en-US" sz="1200">
                <a:latin typeface="Times New Roman" pitchFamily="4" charset="0"/>
                <a:ea typeface="MS PGothic" pitchFamily="34" charset="-128"/>
                <a:cs typeface="MS PGothic" pitchFamily="34" charset="-128"/>
              </a:rPr>
              <a:pPr algn="r" eaLnBrk="1" hangingPunct="1"/>
              <a:t>15</a:t>
            </a:fld>
            <a:endParaRPr lang="en-US" sz="1200">
              <a:latin typeface="Times New Roman" pitchFamily="4" charset="0"/>
              <a:ea typeface="MS PGothic" pitchFamily="34" charset="-128"/>
              <a:cs typeface="MS PGothic" pitchFamily="34" charset="-128"/>
            </a:endParaRPr>
          </a:p>
        </p:txBody>
      </p:sp>
      <p:sp>
        <p:nvSpPr>
          <p:cNvPr id="706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1"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ヒラギノ角ゴ Pro W3" pitchFamily="4" charset="-128"/>
            </a:endParaRPr>
          </a:p>
          <a:p>
            <a:pPr eaLnBrk="1" hangingPunct="1"/>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198716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86C9C683-13EE-C548-AFD7-91398CCF5B17}" type="slidenum">
              <a:rPr lang="en-CA" sz="1200">
                <a:ea typeface="MS PGothic" pitchFamily="34" charset="-128"/>
                <a:cs typeface="MS PGothic" pitchFamily="34" charset="-128"/>
              </a:rPr>
              <a:pPr algn="r" eaLnBrk="1" hangingPunct="1"/>
              <a:t>16</a:t>
            </a:fld>
            <a:endParaRPr lang="en-CA" sz="1200">
              <a:ea typeface="MS PGothic" pitchFamily="34" charset="-128"/>
              <a:cs typeface="MS PGothic" pitchFamily="34" charset="-128"/>
            </a:endParaRPr>
          </a:p>
        </p:txBody>
      </p:sp>
      <p:sp>
        <p:nvSpPr>
          <p:cNvPr id="727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7201C206-7595-C64B-94A9-50C1EBCB99A0}" type="slidenum">
              <a:rPr lang="en-US" sz="1200">
                <a:latin typeface="Times New Roman" pitchFamily="4" charset="0"/>
                <a:ea typeface="MS PGothic" pitchFamily="34" charset="-128"/>
                <a:cs typeface="MS PGothic" pitchFamily="34" charset="-128"/>
              </a:rPr>
              <a:pPr algn="r" eaLnBrk="1" hangingPunct="1"/>
              <a:t>16</a:t>
            </a:fld>
            <a:endParaRPr lang="en-US" sz="1200">
              <a:latin typeface="Times New Roman" pitchFamily="4" charset="0"/>
              <a:ea typeface="MS PGothic" pitchFamily="34" charset="-128"/>
              <a:cs typeface="MS PGothic" pitchFamily="34" charset="-128"/>
            </a:endParaRPr>
          </a:p>
        </p:txBody>
      </p:sp>
      <p:sp>
        <p:nvSpPr>
          <p:cNvPr id="727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9"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ヒラギノ角ゴ Pro W3" pitchFamily="4" charset="-128"/>
            </a:endParaRPr>
          </a:p>
          <a:p>
            <a:pPr eaLnBrk="1" hangingPunct="1"/>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583703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C1ABBE66-2059-BF43-BB90-4F4231CE88AD}" type="slidenum">
              <a:rPr lang="en-CA" sz="1200">
                <a:ea typeface="MS PGothic" pitchFamily="34" charset="-128"/>
                <a:cs typeface="MS PGothic" pitchFamily="34" charset="-128"/>
              </a:rPr>
              <a:pPr algn="r" eaLnBrk="1" hangingPunct="1"/>
              <a:t>17</a:t>
            </a:fld>
            <a:endParaRPr lang="en-CA" sz="1200">
              <a:ea typeface="MS PGothic" pitchFamily="34" charset="-128"/>
              <a:cs typeface="MS PGothic" pitchFamily="34" charset="-128"/>
            </a:endParaRPr>
          </a:p>
        </p:txBody>
      </p:sp>
      <p:sp>
        <p:nvSpPr>
          <p:cNvPr id="747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941398F2-C798-C742-B098-F5B8D3D8B57D}" type="slidenum">
              <a:rPr lang="en-US" sz="1200">
                <a:latin typeface="Times New Roman" pitchFamily="4" charset="0"/>
                <a:ea typeface="MS PGothic" pitchFamily="34" charset="-128"/>
                <a:cs typeface="MS PGothic" pitchFamily="34" charset="-128"/>
              </a:rPr>
              <a:pPr algn="r" eaLnBrk="1" hangingPunct="1"/>
              <a:t>17</a:t>
            </a:fld>
            <a:endParaRPr lang="en-US" sz="1200">
              <a:latin typeface="Times New Roman" pitchFamily="4" charset="0"/>
              <a:ea typeface="MS PGothic" pitchFamily="34" charset="-128"/>
              <a:cs typeface="MS PGothic" pitchFamily="34" charset="-128"/>
            </a:endParaRPr>
          </a:p>
        </p:txBody>
      </p:sp>
      <p:sp>
        <p:nvSpPr>
          <p:cNvPr id="7475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7"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ヒラギノ角ゴ Pro W3" pitchFamily="4" charset="-128"/>
            </a:endParaRPr>
          </a:p>
          <a:p>
            <a:pPr eaLnBrk="1" hangingPunct="1"/>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594483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772618A7-52BC-7C49-B4F3-5D29CF4A566C}" type="slidenum">
              <a:rPr lang="en-CA">
                <a:ea typeface="MS PGothic" pitchFamily="34" charset="-128"/>
              </a:rPr>
              <a:pPr/>
              <a:t>18</a:t>
            </a:fld>
            <a:endParaRPr lang="en-CA">
              <a:ea typeface="MS PGothic" pitchFamily="34" charset="-128"/>
            </a:endParaRPr>
          </a:p>
        </p:txBody>
      </p:sp>
      <p:sp>
        <p:nvSpPr>
          <p:cNvPr id="737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D2993A38-1547-004A-838D-4319BD84DABC}" type="slidenum">
              <a:rPr lang="en-US" sz="1200">
                <a:latin typeface="Times New Roman" pitchFamily="4" charset="0"/>
                <a:ea typeface="MS PGothic" pitchFamily="34" charset="-128"/>
                <a:cs typeface="MS PGothic" pitchFamily="34" charset="-128"/>
              </a:rPr>
              <a:pPr algn="r" eaLnBrk="1" hangingPunct="1"/>
              <a:t>18</a:t>
            </a:fld>
            <a:endParaRPr lang="en-US" sz="1200">
              <a:latin typeface="Times New Roman" pitchFamily="4" charset="0"/>
              <a:ea typeface="MS PGothic" pitchFamily="34" charset="-128"/>
              <a:cs typeface="MS PGothic" pitchFamily="34" charset="-128"/>
            </a:endParaRPr>
          </a:p>
        </p:txBody>
      </p:sp>
      <p:sp>
        <p:nvSpPr>
          <p:cNvPr id="737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3"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MS PGothic" pitchFamily="34" charset="-128"/>
              <a:cs typeface="MS PGothic" pitchFamily="34" charset="-128"/>
            </a:endParaRPr>
          </a:p>
          <a:p>
            <a:pPr eaLnBrk="1" hangingPunct="1"/>
            <a:endParaRPr lang="en-US">
              <a:latin typeface="Arial" pitchFamily="4" charset="0"/>
              <a:ea typeface="MS PGothic" pitchFamily="34" charset="-128"/>
              <a:cs typeface="MS PGothic" pitchFamily="34" charset="-128"/>
            </a:endParaRPr>
          </a:p>
        </p:txBody>
      </p:sp>
    </p:spTree>
    <p:extLst>
      <p:ext uri="{BB962C8B-B14F-4D97-AF65-F5344CB8AC3E}">
        <p14:creationId xmlns:p14="http://schemas.microsoft.com/office/powerpoint/2010/main" val="139439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A43CB485-789C-374C-B399-2F94452D3E95}" type="slidenum">
              <a:rPr lang="en-CA">
                <a:ea typeface="MS PGothic" pitchFamily="34" charset="-128"/>
              </a:rPr>
              <a:pPr/>
              <a:t>19</a:t>
            </a:fld>
            <a:endParaRPr lang="en-CA">
              <a:ea typeface="MS PGothic" pitchFamily="34" charset="-128"/>
            </a:endParaRPr>
          </a:p>
        </p:txBody>
      </p:sp>
      <p:sp>
        <p:nvSpPr>
          <p:cNvPr id="757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0D2592BC-4FEE-FB44-A73F-2938E7BE0976}" type="slidenum">
              <a:rPr lang="en-US" sz="1200">
                <a:latin typeface="Times New Roman" pitchFamily="4" charset="0"/>
                <a:ea typeface="MS PGothic" pitchFamily="34" charset="-128"/>
                <a:cs typeface="MS PGothic" pitchFamily="34" charset="-128"/>
              </a:rPr>
              <a:pPr algn="r" eaLnBrk="1" hangingPunct="1"/>
              <a:t>19</a:t>
            </a:fld>
            <a:endParaRPr lang="en-US" sz="1200">
              <a:latin typeface="Times New Roman" pitchFamily="4" charset="0"/>
              <a:ea typeface="MS PGothic" pitchFamily="34" charset="-128"/>
              <a:cs typeface="MS PGothic" pitchFamily="34" charset="-128"/>
            </a:endParaRPr>
          </a:p>
        </p:txBody>
      </p:sp>
      <p:sp>
        <p:nvSpPr>
          <p:cNvPr id="7578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1"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MS PGothic" pitchFamily="34" charset="-128"/>
              <a:cs typeface="MS PGothic" pitchFamily="34" charset="-128"/>
            </a:endParaRPr>
          </a:p>
          <a:p>
            <a:pPr eaLnBrk="1" hangingPunct="1"/>
            <a:endParaRPr lang="en-US">
              <a:latin typeface="Arial" pitchFamily="4" charset="0"/>
              <a:ea typeface="MS PGothic" pitchFamily="34" charset="-128"/>
              <a:cs typeface="MS PGothic" pitchFamily="34" charset="-128"/>
            </a:endParaRPr>
          </a:p>
          <a:p>
            <a:pPr eaLnBrk="1" hangingPunct="1"/>
            <a:endParaRPr lang="en-US">
              <a:latin typeface="Arial" pitchFamily="4" charset="0"/>
              <a:ea typeface="MS PGothic" pitchFamily="34" charset="-128"/>
              <a:cs typeface="MS PGothic" pitchFamily="34" charset="-128"/>
            </a:endParaRPr>
          </a:p>
        </p:txBody>
      </p:sp>
    </p:spTree>
    <p:extLst>
      <p:ext uri="{BB962C8B-B14F-4D97-AF65-F5344CB8AC3E}">
        <p14:creationId xmlns:p14="http://schemas.microsoft.com/office/powerpoint/2010/main" val="7710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03412F3F-2C95-4E85-A269-00FAB64BCD3F}" type="slidenum">
              <a:rPr lang="en-US" smtClean="0"/>
              <a:pPr>
                <a:defRPr/>
              </a:pPr>
              <a:t>2</a:t>
            </a:fld>
            <a:endParaRPr lang="en-US" dirty="0"/>
          </a:p>
        </p:txBody>
      </p:sp>
    </p:spTree>
    <p:extLst>
      <p:ext uri="{BB962C8B-B14F-4D97-AF65-F5344CB8AC3E}">
        <p14:creationId xmlns:p14="http://schemas.microsoft.com/office/powerpoint/2010/main" val="1904813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1F26DBDF-DEB2-FA4B-B0A1-1D99E367E0E2}" type="slidenum">
              <a:rPr lang="en-CA">
                <a:ea typeface="MS PGothic" pitchFamily="34" charset="-128"/>
              </a:rPr>
              <a:pPr/>
              <a:t>20</a:t>
            </a:fld>
            <a:endParaRPr lang="en-CA">
              <a:ea typeface="MS PGothic" pitchFamily="34" charset="-128"/>
            </a:endParaRPr>
          </a:p>
        </p:txBody>
      </p:sp>
      <p:sp>
        <p:nvSpPr>
          <p:cNvPr id="778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4ED2B263-3306-E34C-AD84-5F0928C27D57}" type="slidenum">
              <a:rPr lang="en-US" sz="1200">
                <a:latin typeface="Times New Roman" pitchFamily="4" charset="0"/>
                <a:ea typeface="MS PGothic" pitchFamily="34" charset="-128"/>
                <a:cs typeface="MS PGothic" pitchFamily="34" charset="-128"/>
              </a:rPr>
              <a:pPr algn="r" eaLnBrk="1" hangingPunct="1"/>
              <a:t>20</a:t>
            </a:fld>
            <a:endParaRPr lang="en-US" sz="1200">
              <a:latin typeface="Times New Roman" pitchFamily="4" charset="0"/>
              <a:ea typeface="MS PGothic" pitchFamily="34" charset="-128"/>
              <a:cs typeface="MS PGothic" pitchFamily="34" charset="-128"/>
            </a:endParaRPr>
          </a:p>
        </p:txBody>
      </p:sp>
      <p:sp>
        <p:nvSpPr>
          <p:cNvPr id="7782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9"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MS PGothic" pitchFamily="34" charset="-128"/>
              <a:cs typeface="MS PGothic" pitchFamily="34" charset="-128"/>
            </a:endParaRPr>
          </a:p>
          <a:p>
            <a:pPr eaLnBrk="1" hangingPunct="1"/>
            <a:endParaRPr lang="en-US">
              <a:latin typeface="Arial" pitchFamily="4" charset="0"/>
              <a:ea typeface="MS PGothic" pitchFamily="34" charset="-128"/>
              <a:cs typeface="MS PGothic" pitchFamily="34" charset="-128"/>
            </a:endParaRPr>
          </a:p>
        </p:txBody>
      </p:sp>
    </p:spTree>
    <p:extLst>
      <p:ext uri="{BB962C8B-B14F-4D97-AF65-F5344CB8AC3E}">
        <p14:creationId xmlns:p14="http://schemas.microsoft.com/office/powerpoint/2010/main" val="936389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a:lstStyle/>
          <a:p>
            <a:fld id="{0680717C-DD9D-884F-B2E7-7EFD8F7509FB}" type="slidenum">
              <a:rPr lang="en-CA">
                <a:ea typeface="MS PGothic" pitchFamily="34" charset="-128"/>
              </a:rPr>
              <a:pPr/>
              <a:t>21</a:t>
            </a:fld>
            <a:endParaRPr lang="en-CA">
              <a:ea typeface="MS PGothic" pitchFamily="34" charset="-128"/>
            </a:endParaRPr>
          </a:p>
        </p:txBody>
      </p:sp>
      <p:sp>
        <p:nvSpPr>
          <p:cNvPr id="798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3731D81C-A662-8543-A7FE-FDC092F71A83}" type="slidenum">
              <a:rPr lang="en-US" sz="1200">
                <a:latin typeface="Times New Roman" pitchFamily="4" charset="0"/>
                <a:ea typeface="MS PGothic" pitchFamily="34" charset="-128"/>
                <a:cs typeface="MS PGothic" pitchFamily="34" charset="-128"/>
              </a:rPr>
              <a:pPr algn="r" eaLnBrk="1" hangingPunct="1"/>
              <a:t>21</a:t>
            </a:fld>
            <a:endParaRPr lang="en-US" sz="1200">
              <a:latin typeface="Times New Roman" pitchFamily="4" charset="0"/>
              <a:ea typeface="MS PGothic" pitchFamily="34" charset="-128"/>
              <a:cs typeface="MS PGothic" pitchFamily="34" charset="-128"/>
            </a:endParaRPr>
          </a:p>
        </p:txBody>
      </p:sp>
      <p:sp>
        <p:nvSpPr>
          <p:cNvPr id="7987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7"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MS PGothic" pitchFamily="34" charset="-128"/>
              <a:cs typeface="MS PGothic" pitchFamily="34" charset="-128"/>
            </a:endParaRPr>
          </a:p>
          <a:p>
            <a:pPr eaLnBrk="1" hangingPunct="1"/>
            <a:endParaRPr lang="en-US">
              <a:latin typeface="Arial" pitchFamily="4" charset="0"/>
              <a:ea typeface="MS PGothic" pitchFamily="34" charset="-128"/>
              <a:cs typeface="MS PGothic" pitchFamily="34" charset="-128"/>
            </a:endParaRPr>
          </a:p>
        </p:txBody>
      </p:sp>
    </p:spTree>
    <p:extLst>
      <p:ext uri="{BB962C8B-B14F-4D97-AF65-F5344CB8AC3E}">
        <p14:creationId xmlns:p14="http://schemas.microsoft.com/office/powerpoint/2010/main" val="1136547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a:lstStyle/>
          <a:p>
            <a:fld id="{1B34A44B-150D-B747-A26C-4382EA2A9278}" type="slidenum">
              <a:rPr lang="en-CA">
                <a:ea typeface="MS PGothic" pitchFamily="34" charset="-128"/>
              </a:rPr>
              <a:pPr/>
              <a:t>22</a:t>
            </a:fld>
            <a:endParaRPr lang="en-CA">
              <a:ea typeface="MS PGothic" pitchFamily="34" charset="-128"/>
            </a:endParaRPr>
          </a:p>
        </p:txBody>
      </p:sp>
      <p:sp>
        <p:nvSpPr>
          <p:cNvPr id="819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1" hangingPunct="1"/>
            <a:fld id="{D264D4E5-FA02-B542-8C79-8A3D5CB9AC90}" type="slidenum">
              <a:rPr lang="en-US" sz="1200">
                <a:latin typeface="Times New Roman" pitchFamily="4" charset="0"/>
                <a:ea typeface="MS PGothic" pitchFamily="34" charset="-128"/>
                <a:cs typeface="MS PGothic" pitchFamily="34" charset="-128"/>
              </a:rPr>
              <a:pPr algn="r" eaLnBrk="1" hangingPunct="1"/>
              <a:t>22</a:t>
            </a:fld>
            <a:endParaRPr lang="en-US" sz="1200">
              <a:latin typeface="Times New Roman" pitchFamily="4" charset="0"/>
              <a:ea typeface="MS PGothic" pitchFamily="34" charset="-128"/>
              <a:cs typeface="MS PGothic" pitchFamily="34" charset="-128"/>
            </a:endParaRPr>
          </a:p>
        </p:txBody>
      </p:sp>
      <p:sp>
        <p:nvSpPr>
          <p:cNvPr id="8192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5" name="Rectangle 3"/>
          <p:cNvSpPr>
            <a:spLocks noGrp="1" noChangeArrowheads="1"/>
          </p:cNvSpPr>
          <p:nvPr>
            <p:ph type="body" idx="1"/>
          </p:nvPr>
        </p:nvSpPr>
        <p:spPr bwMode="auto">
          <a:xfrm>
            <a:off x="914400" y="4343400"/>
            <a:ext cx="5029200" cy="4114800"/>
          </a:xfrm>
          <a:noFill/>
        </p:spPr>
        <p:txBody>
          <a:bodyPr/>
          <a:lstStyle/>
          <a:p>
            <a:pPr eaLnBrk="1" hangingPunct="1"/>
            <a:endParaRPr lang="en-US">
              <a:latin typeface="Arial" pitchFamily="4" charset="0"/>
              <a:ea typeface="MS PGothic" pitchFamily="34" charset="-128"/>
              <a:cs typeface="MS PGothic" pitchFamily="34" charset="-128"/>
            </a:endParaRPr>
          </a:p>
          <a:p>
            <a:pPr eaLnBrk="1" hangingPunct="1"/>
            <a:endParaRPr lang="en-US">
              <a:latin typeface="Arial" pitchFamily="4" charset="0"/>
              <a:ea typeface="MS PGothic" pitchFamily="34" charset="-128"/>
              <a:cs typeface="MS PGothic" pitchFamily="34" charset="-128"/>
            </a:endParaRPr>
          </a:p>
        </p:txBody>
      </p:sp>
    </p:spTree>
    <p:extLst>
      <p:ext uri="{BB962C8B-B14F-4D97-AF65-F5344CB8AC3E}">
        <p14:creationId xmlns:p14="http://schemas.microsoft.com/office/powerpoint/2010/main" val="9203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ヒラギノ角ゴ Pro W3" pitchFamily="4" charset="-128"/>
              </a:rPr>
              <a:t>Learning Objective: 1-1</a:t>
            </a:r>
          </a:p>
          <a:p>
            <a:r>
              <a:rPr lang="en-US" altLang="en-US" smtClean="0">
                <a:ea typeface="ヒラギノ角ゴ Pro W3" pitchFamily="4" charset="-128"/>
              </a:rPr>
              <a:t>Page: 6</a:t>
            </a:r>
          </a:p>
          <a:p>
            <a:endParaRPr lang="en-CA" altLang="en-US" smtClean="0">
              <a:ea typeface="ヒラギノ角ゴ Pro W3" pitchFamily="4" charset="-128"/>
            </a:endParaRPr>
          </a:p>
          <a:p>
            <a:r>
              <a:rPr lang="en-CA" altLang="en-US" b="1" smtClean="0">
                <a:ea typeface="ヒラギノ角ゴ Pro W3" pitchFamily="4" charset="-128"/>
              </a:rPr>
              <a:t>Notes</a:t>
            </a:r>
          </a:p>
          <a:p>
            <a:r>
              <a:rPr lang="en-CA" altLang="en-US" smtClean="0">
                <a:ea typeface="ヒラギノ角ゴ Pro W3" pitchFamily="4" charset="-128"/>
              </a:rPr>
              <a:t>The text focuses on businesses only, since they generate profits. However, this discussion can be expanded to include other organizations that are active in our society which are not profit-based:</a:t>
            </a:r>
          </a:p>
          <a:p>
            <a:r>
              <a:rPr lang="en-CA" altLang="en-US" smtClean="0">
                <a:ea typeface="ヒラギノ角ゴ Pro W3" pitchFamily="4" charset="-128"/>
              </a:rPr>
              <a:t>- charitable organizations</a:t>
            </a:r>
          </a:p>
          <a:p>
            <a:r>
              <a:rPr lang="en-CA" altLang="en-US" smtClean="0">
                <a:ea typeface="ヒラギノ角ゴ Pro W3" pitchFamily="4" charset="-128"/>
              </a:rPr>
              <a:t>- government enterprises</a:t>
            </a:r>
          </a:p>
          <a:p>
            <a:r>
              <a:rPr lang="en-CA" altLang="en-US" smtClean="0">
                <a:ea typeface="ヒラギノ角ゴ Pro W3" pitchFamily="4" charset="-128"/>
              </a:rPr>
              <a:t>The difference is that the profit motive is not present, so volunteerism is an important part of the organization’s composition.  </a:t>
            </a:r>
          </a:p>
          <a:p>
            <a:endParaRPr lang="en-CA" altLang="en-US" smtClean="0">
              <a:ea typeface="ヒラギノ角ゴ Pro W3" pitchFamily="4" charset="-128"/>
            </a:endParaRPr>
          </a:p>
          <a:p>
            <a:r>
              <a:rPr lang="en-CA" altLang="en-US" b="1" smtClean="0">
                <a:ea typeface="ヒラギノ角ゴ Pro W3" pitchFamily="4" charset="-128"/>
              </a:rPr>
              <a:t>Activity</a:t>
            </a:r>
          </a:p>
          <a:p>
            <a:r>
              <a:rPr lang="en-CA" altLang="en-US" smtClean="0">
                <a:ea typeface="ヒラギノ角ゴ Pro W3" pitchFamily="4" charset="-128"/>
              </a:rPr>
              <a:t>Have students research a corporation in the library using the corporate reports. Have the students work in groups to identify the products/services sold, and the profitability of the firm in return for risking its assets to produce the goods.</a:t>
            </a:r>
            <a:endParaRPr lang="en-US" altLang="en-US" smtClean="0">
              <a:ea typeface="ヒラギノ角ゴ Pro W3" pitchFamily="4" charset="-128"/>
            </a:endParaRPr>
          </a:p>
        </p:txBody>
      </p:sp>
    </p:spTree>
    <p:extLst>
      <p:ext uri="{BB962C8B-B14F-4D97-AF65-F5344CB8AC3E}">
        <p14:creationId xmlns:p14="http://schemas.microsoft.com/office/powerpoint/2010/main" val="390488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E8C7E2E6-A178-1B4E-BC56-6387F3947011}" type="slidenum">
              <a:rPr lang="en-US" sz="1200">
                <a:ea typeface="MS PGothic" pitchFamily="34" charset="-128"/>
                <a:cs typeface="MS PGothic" pitchFamily="34" charset="-128"/>
              </a:rPr>
              <a:pPr algn="r" eaLnBrk="1" hangingPunct="1"/>
              <a:t>4</a:t>
            </a:fld>
            <a:endParaRPr lang="en-US" sz="1200" dirty="0">
              <a:ea typeface="MS PGothic" pitchFamily="34" charset="-128"/>
              <a:cs typeface="MS PGothic" pitchFamily="34" charset="-128"/>
            </a:endParaRPr>
          </a:p>
        </p:txBody>
      </p:sp>
      <p:sp>
        <p:nvSpPr>
          <p:cNvPr id="25603"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dirty="0">
              <a:ea typeface="MS PGothic" pitchFamily="34" charset="-128"/>
              <a:cs typeface="MS PGothic" pitchFamily="34" charset="-128"/>
            </a:endParaRPr>
          </a:p>
        </p:txBody>
      </p:sp>
      <p:sp>
        <p:nvSpPr>
          <p:cNvPr id="25604"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prstTxWarp prst="textNoShape">
              <a:avLst/>
            </a:prstTxWarp>
          </a:bodyPr>
          <a:lstStyle/>
          <a:p>
            <a:pPr algn="r"/>
            <a:endParaRPr lang="en-CA" sz="1000" i="1" dirty="0">
              <a:latin typeface="Times New Roman" pitchFamily="4" charset="0"/>
              <a:ea typeface="MS PGothic" pitchFamily="34" charset="-128"/>
              <a:cs typeface="MS PGothic" pitchFamily="34" charset="-128"/>
            </a:endParaRPr>
          </a:p>
        </p:txBody>
      </p:sp>
      <p:sp>
        <p:nvSpPr>
          <p:cNvPr id="25605"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dirty="0">
              <a:ea typeface="MS PGothic" pitchFamily="34" charset="-128"/>
              <a:cs typeface="MS PGothic" pitchFamily="34" charset="-128"/>
            </a:endParaRPr>
          </a:p>
        </p:txBody>
      </p:sp>
      <p:sp>
        <p:nvSpPr>
          <p:cNvPr id="25606"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dirty="0">
              <a:ea typeface="MS PGothic" pitchFamily="34" charset="-128"/>
              <a:cs typeface="MS PGothic" pitchFamily="34" charset="-128"/>
            </a:endParaRPr>
          </a:p>
        </p:txBody>
      </p:sp>
      <p:sp>
        <p:nvSpPr>
          <p:cNvPr id="25607" name="Rectangle 6"/>
          <p:cNvSpPr>
            <a:spLocks noChangeArrowheads="1"/>
          </p:cNvSpPr>
          <p:nvPr/>
        </p:nvSpPr>
        <p:spPr bwMode="auto">
          <a:xfrm>
            <a:off x="3886200" y="0"/>
            <a:ext cx="2971800" cy="455613"/>
          </a:xfrm>
          <a:prstGeom prst="rect">
            <a:avLst/>
          </a:prstGeom>
          <a:noFill/>
          <a:ln w="12700">
            <a:noFill/>
            <a:miter lim="800000"/>
            <a:headEnd/>
            <a:tailEnd/>
          </a:ln>
        </p:spPr>
        <p:txBody>
          <a:bodyPr wrap="none" anchor="ctr">
            <a:prstTxWarp prst="textNoShape">
              <a:avLst/>
            </a:prstTxWarp>
          </a:bodyPr>
          <a:lstStyle/>
          <a:p>
            <a:pPr eaLnBrk="1" hangingPunct="1"/>
            <a:endParaRPr lang="en-CA" dirty="0">
              <a:ea typeface="MS PGothic" pitchFamily="34" charset="-128"/>
              <a:cs typeface="MS PGothic" pitchFamily="34" charset="-128"/>
            </a:endParaRPr>
          </a:p>
        </p:txBody>
      </p:sp>
      <p:sp>
        <p:nvSpPr>
          <p:cNvPr id="25608" name="Rectangle 7"/>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prstTxWarp prst="textNoShape">
              <a:avLst/>
            </a:prstTxWarp>
          </a:bodyPr>
          <a:lstStyle/>
          <a:p>
            <a:pPr algn="r" defTabSz="949325"/>
            <a:endParaRPr lang="en-CA" sz="1000" i="1" dirty="0">
              <a:latin typeface="Times New Roman" pitchFamily="4" charset="0"/>
              <a:ea typeface="MS PGothic" pitchFamily="34" charset="-128"/>
              <a:cs typeface="MS PGothic" pitchFamily="34" charset="-128"/>
            </a:endParaRPr>
          </a:p>
        </p:txBody>
      </p:sp>
      <p:sp>
        <p:nvSpPr>
          <p:cNvPr id="25609" name="Rectangle 8"/>
          <p:cNvSpPr>
            <a:spLocks noChangeArrowheads="1"/>
          </p:cNvSpPr>
          <p:nvPr/>
        </p:nvSpPr>
        <p:spPr bwMode="auto">
          <a:xfrm>
            <a:off x="0" y="8685213"/>
            <a:ext cx="2970213" cy="458787"/>
          </a:xfrm>
          <a:prstGeom prst="rect">
            <a:avLst/>
          </a:prstGeom>
          <a:noFill/>
          <a:ln w="12700">
            <a:noFill/>
            <a:miter lim="800000"/>
            <a:headEnd/>
            <a:tailEnd/>
          </a:ln>
        </p:spPr>
        <p:txBody>
          <a:bodyPr wrap="none" anchor="ctr">
            <a:prstTxWarp prst="textNoShape">
              <a:avLst/>
            </a:prstTxWarp>
          </a:bodyPr>
          <a:lstStyle/>
          <a:p>
            <a:pPr eaLnBrk="1" hangingPunct="1"/>
            <a:endParaRPr lang="en-CA" dirty="0">
              <a:ea typeface="MS PGothic" pitchFamily="34" charset="-128"/>
              <a:cs typeface="MS PGothic" pitchFamily="34" charset="-128"/>
            </a:endParaRPr>
          </a:p>
        </p:txBody>
      </p:sp>
      <p:sp>
        <p:nvSpPr>
          <p:cNvPr id="25610" name="Rectangle 9"/>
          <p:cNvSpPr>
            <a:spLocks noChangeArrowheads="1"/>
          </p:cNvSpPr>
          <p:nvPr/>
        </p:nvSpPr>
        <p:spPr bwMode="auto">
          <a:xfrm>
            <a:off x="0" y="0"/>
            <a:ext cx="2970213" cy="455613"/>
          </a:xfrm>
          <a:prstGeom prst="rect">
            <a:avLst/>
          </a:prstGeom>
          <a:noFill/>
          <a:ln w="12700">
            <a:noFill/>
            <a:miter lim="800000"/>
            <a:headEnd/>
            <a:tailEnd/>
          </a:ln>
        </p:spPr>
        <p:txBody>
          <a:bodyPr wrap="none" anchor="ctr">
            <a:prstTxWarp prst="textNoShape">
              <a:avLst/>
            </a:prstTxWarp>
          </a:bodyPr>
          <a:lstStyle/>
          <a:p>
            <a:pPr eaLnBrk="1" hangingPunct="1"/>
            <a:endParaRPr lang="en-CA" dirty="0">
              <a:ea typeface="MS PGothic" pitchFamily="34" charset="-128"/>
              <a:cs typeface="MS PGothic" pitchFamily="34" charset="-128"/>
            </a:endParaRPr>
          </a:p>
        </p:txBody>
      </p:sp>
      <p:sp>
        <p:nvSpPr>
          <p:cNvPr id="25611" name="Rectangle 10"/>
          <p:cNvSpPr>
            <a:spLocks noGrp="1" noChangeArrowheads="1"/>
          </p:cNvSpPr>
          <p:nvPr>
            <p:ph type="body" idx="1"/>
          </p:nvPr>
        </p:nvSpPr>
        <p:spPr bwMode="auto">
          <a:xfrm>
            <a:off x="912813" y="4341813"/>
            <a:ext cx="5030787" cy="4114800"/>
          </a:xfrm>
          <a:noFill/>
        </p:spPr>
        <p:txBody>
          <a:bodyPr lIns="95250" tIns="49213" rIns="95250" bIns="49213"/>
          <a:lstStyle/>
          <a:p>
            <a:r>
              <a:rPr lang="en-US" dirty="0">
                <a:latin typeface="Arial" pitchFamily="4" charset="0"/>
                <a:ea typeface="ヒラギノ角ゴ Pro W3" pitchFamily="4" charset="-128"/>
              </a:rPr>
              <a:t>Learning Objective: 1-2</a:t>
            </a:r>
          </a:p>
          <a:p>
            <a:r>
              <a:rPr lang="en-US" dirty="0" err="1">
                <a:latin typeface="Arial" pitchFamily="4" charset="0"/>
                <a:ea typeface="ヒラギノ角ゴ Pro W3" pitchFamily="4" charset="-128"/>
              </a:rPr>
              <a:t>Page(s</a:t>
            </a:r>
            <a:r>
              <a:rPr lang="en-US" dirty="0">
                <a:latin typeface="Arial" pitchFamily="4" charset="0"/>
                <a:ea typeface="ヒラギノ角ゴ Pro W3" pitchFamily="4" charset="-128"/>
              </a:rPr>
              <a:t>): 8-10</a:t>
            </a:r>
          </a:p>
          <a:p>
            <a:endParaRPr lang="en-US" dirty="0">
              <a:latin typeface="Arial" pitchFamily="4" charset="0"/>
              <a:ea typeface="ヒラギノ角ゴ Pro W3" pitchFamily="4" charset="-128"/>
            </a:endParaRPr>
          </a:p>
          <a:p>
            <a:endParaRPr lang="en-CA" dirty="0">
              <a:latin typeface="Arial" pitchFamily="4" charset="0"/>
              <a:ea typeface="ヒラギノ角ゴ Pro W3" pitchFamily="4" charset="-128"/>
            </a:endParaRPr>
          </a:p>
          <a:p>
            <a:endParaRPr lang="en-CA" dirty="0">
              <a:latin typeface="Arial" pitchFamily="4" charset="0"/>
              <a:ea typeface="ヒラギノ角ゴ Pro W3" pitchFamily="4" charset="-128"/>
            </a:endParaRPr>
          </a:p>
        </p:txBody>
      </p:sp>
      <p:sp>
        <p:nvSpPr>
          <p:cNvPr id="25612" name="Rectangle 11"/>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p:spPr>
      </p:sp>
    </p:spTree>
    <p:extLst>
      <p:ext uri="{BB962C8B-B14F-4D97-AF65-F5344CB8AC3E}">
        <p14:creationId xmlns:p14="http://schemas.microsoft.com/office/powerpoint/2010/main" val="188617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ea typeface="ヒラギノ角ゴ Pro W3" pitchFamily="4" charset="-128"/>
              </a:defRPr>
            </a:lvl1pPr>
            <a:lvl2pPr marL="37931725" indent="-37474525">
              <a:defRPr sz="2400">
                <a:solidFill>
                  <a:schemeClr val="tx1"/>
                </a:solidFill>
                <a:latin typeface="Arial" panose="020B0604020202020204" pitchFamily="34" charset="0"/>
                <a:ea typeface="ヒラギノ角ゴ Pro W3" pitchFamily="4" charset="-128"/>
              </a:defRPr>
            </a:lvl2pPr>
            <a:lvl3pPr>
              <a:defRPr sz="2400">
                <a:solidFill>
                  <a:schemeClr val="tx1"/>
                </a:solidFill>
                <a:latin typeface="Arial" panose="020B0604020202020204" pitchFamily="34" charset="0"/>
                <a:ea typeface="ヒラギノ角ゴ Pro W3" pitchFamily="4" charset="-128"/>
              </a:defRPr>
            </a:lvl3pPr>
            <a:lvl4pPr>
              <a:defRPr sz="2400">
                <a:solidFill>
                  <a:schemeClr val="tx1"/>
                </a:solidFill>
                <a:latin typeface="Arial" panose="020B0604020202020204" pitchFamily="34" charset="0"/>
                <a:ea typeface="ヒラギノ角ゴ Pro W3" pitchFamily="4" charset="-128"/>
              </a:defRPr>
            </a:lvl4pPr>
            <a:lvl5pPr>
              <a:defRPr sz="2400">
                <a:solidFill>
                  <a:schemeClr val="tx1"/>
                </a:solidFill>
                <a:latin typeface="Arial" panose="020B0604020202020204" pitchFamily="34" charset="0"/>
                <a:ea typeface="ヒラギノ角ゴ Pro W3" pitchFamily="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9pPr>
          </a:lstStyle>
          <a:p>
            <a:pPr algn="r" eaLnBrk="1" hangingPunct="1"/>
            <a:fld id="{AF411223-AAC7-4F06-BE20-B979FD0C8557}" type="slidenum">
              <a:rPr lang="en-US" altLang="en-US" sz="1200">
                <a:ea typeface="ＭＳ Ｐゴシック" panose="020B0600070205080204" pitchFamily="34" charset="-128"/>
              </a:rPr>
              <a:pPr algn="r" eaLnBrk="1" hangingPunct="1"/>
              <a:t>5</a:t>
            </a:fld>
            <a:endParaRPr lang="en-US" altLang="en-US" sz="1200">
              <a:ea typeface="ＭＳ Ｐゴシック" panose="020B0600070205080204" pitchFamily="34" charset="-128"/>
            </a:endParaRPr>
          </a:p>
        </p:txBody>
      </p:sp>
      <p:sp>
        <p:nvSpPr>
          <p:cNvPr id="31747" name="Rectangle 2"/>
          <p:cNvSpPr>
            <a:spLocks noGrp="1" noRot="1" noChangeAspect="1" noChangeArrowheads="1" noTextEdit="1"/>
          </p:cNvSpPr>
          <p:nvPr>
            <p:ph type="sldImg"/>
          </p:nvPr>
        </p:nvSpPr>
        <p:spPr bwMode="auto">
          <a:xfrm>
            <a:off x="1144588" y="685800"/>
            <a:ext cx="4572000" cy="3429000"/>
          </a:xfr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r>
              <a:rPr lang="en-US" altLang="en-US" smtClean="0">
                <a:ea typeface="ヒラギノ角ゴ Pro W3" pitchFamily="4" charset="-128"/>
              </a:rPr>
              <a:t>Learning Objective: 1-2</a:t>
            </a:r>
          </a:p>
          <a:p>
            <a:r>
              <a:rPr lang="en-US" altLang="en-US" smtClean="0">
                <a:ea typeface="ヒラギノ角ゴ Pro W3" pitchFamily="4" charset="-128"/>
              </a:rPr>
              <a:t>Page(s): 9</a:t>
            </a:r>
          </a:p>
          <a:p>
            <a:r>
              <a:rPr lang="en-US" altLang="en-US" smtClean="0">
                <a:ea typeface="ヒラギノ角ゴ Pro W3" pitchFamily="4" charset="-128"/>
              </a:rPr>
              <a:t>Figure 1.1</a:t>
            </a:r>
          </a:p>
          <a:p>
            <a:endParaRPr lang="en-US" altLang="en-US" smtClean="0">
              <a:ea typeface="ヒラギノ角ゴ Pro W3" pitchFamily="4" charset="-128"/>
            </a:endParaRPr>
          </a:p>
          <a:p>
            <a:r>
              <a:rPr lang="en-US" altLang="en-US" b="1" smtClean="0">
                <a:ea typeface="ヒラギノ角ゴ Pro W3" pitchFamily="4" charset="-128"/>
              </a:rPr>
              <a:t>Activities</a:t>
            </a:r>
          </a:p>
          <a:p>
            <a:r>
              <a:rPr lang="en-US" altLang="en-US" smtClean="0">
                <a:ea typeface="ヒラギノ角ゴ Pro W3" pitchFamily="4" charset="-128"/>
              </a:rPr>
              <a:t>Have students list the types of products that apply to input and output markets.  </a:t>
            </a:r>
            <a:endParaRPr lang="en-CA" altLang="en-US" smtClean="0">
              <a:ea typeface="ヒラギノ角ゴ Pro W3" pitchFamily="4" charset="-128"/>
            </a:endParaRPr>
          </a:p>
          <a:p>
            <a:endParaRPr lang="en-US" altLang="en-US" smtClean="0">
              <a:ea typeface="ヒラギノ角ゴ Pro W3" pitchFamily="4" charset="-128"/>
            </a:endParaRPr>
          </a:p>
          <a:p>
            <a:endParaRPr lang="en-US" altLang="en-US" smtClean="0">
              <a:ea typeface="ヒラギノ角ゴ Pro W3" pitchFamily="4" charset="-128"/>
            </a:endParaRPr>
          </a:p>
        </p:txBody>
      </p:sp>
    </p:spTree>
    <p:extLst>
      <p:ext uri="{BB962C8B-B14F-4D97-AF65-F5344CB8AC3E}">
        <p14:creationId xmlns:p14="http://schemas.microsoft.com/office/powerpoint/2010/main" val="330962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A5D137E6-5D59-B84C-AB3C-68CD320DA601}" type="slidenum">
              <a:rPr lang="en-US" sz="1200">
                <a:ea typeface="MS PGothic" pitchFamily="34" charset="-128"/>
                <a:cs typeface="MS PGothic" pitchFamily="34" charset="-128"/>
              </a:rPr>
              <a:pPr algn="r" eaLnBrk="1" hangingPunct="1"/>
              <a:t>6</a:t>
            </a:fld>
            <a:endParaRPr lang="en-US" sz="1200">
              <a:ea typeface="MS PGothic" pitchFamily="34" charset="-128"/>
              <a:cs typeface="MS PGothic" pitchFamily="34" charset="-128"/>
            </a:endParaRPr>
          </a:p>
        </p:txBody>
      </p:sp>
      <p:sp>
        <p:nvSpPr>
          <p:cNvPr id="50179"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0180"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prstTxWarp prst="textNoShape">
              <a:avLst/>
            </a:prstTxWarp>
          </a:bodyPr>
          <a:lstStyle/>
          <a:p>
            <a:pPr algn="r"/>
            <a:endParaRPr lang="en-CA" sz="1000" i="1">
              <a:latin typeface="Times New Roman" pitchFamily="4" charset="0"/>
              <a:ea typeface="MS PGothic" pitchFamily="34" charset="-128"/>
              <a:cs typeface="MS PGothic" pitchFamily="34" charset="-128"/>
            </a:endParaRPr>
          </a:p>
        </p:txBody>
      </p:sp>
      <p:sp>
        <p:nvSpPr>
          <p:cNvPr id="50181"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0182"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0183" name="Rectangle 6"/>
          <p:cNvSpPr>
            <a:spLocks noChangeArrowheads="1"/>
          </p:cNvSpPr>
          <p:nvPr/>
        </p:nvSpPr>
        <p:spPr bwMode="auto">
          <a:xfrm>
            <a:off x="3886200" y="0"/>
            <a:ext cx="2971800" cy="455613"/>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0184" name="Rectangle 7"/>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prstTxWarp prst="textNoShape">
              <a:avLst/>
            </a:prstTxWarp>
          </a:bodyPr>
          <a:lstStyle/>
          <a:p>
            <a:pPr algn="r" defTabSz="949325"/>
            <a:endParaRPr lang="en-CA" sz="1000" i="1">
              <a:latin typeface="Times New Roman" pitchFamily="4" charset="0"/>
              <a:ea typeface="MS PGothic" pitchFamily="34" charset="-128"/>
              <a:cs typeface="MS PGothic" pitchFamily="34" charset="-128"/>
            </a:endParaRPr>
          </a:p>
        </p:txBody>
      </p:sp>
      <p:sp>
        <p:nvSpPr>
          <p:cNvPr id="50185" name="Rectangle 8"/>
          <p:cNvSpPr>
            <a:spLocks noChangeArrowheads="1"/>
          </p:cNvSpPr>
          <p:nvPr/>
        </p:nvSpPr>
        <p:spPr bwMode="auto">
          <a:xfrm>
            <a:off x="0" y="8685213"/>
            <a:ext cx="2970213" cy="458787"/>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0186" name="Rectangle 9"/>
          <p:cNvSpPr>
            <a:spLocks noChangeArrowheads="1"/>
          </p:cNvSpPr>
          <p:nvPr/>
        </p:nvSpPr>
        <p:spPr bwMode="auto">
          <a:xfrm>
            <a:off x="0" y="0"/>
            <a:ext cx="2970213" cy="455613"/>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0187" name="Rectangle 10"/>
          <p:cNvSpPr>
            <a:spLocks noGrp="1" noChangeArrowheads="1"/>
          </p:cNvSpPr>
          <p:nvPr>
            <p:ph type="body" idx="1"/>
          </p:nvPr>
        </p:nvSpPr>
        <p:spPr bwMode="auto">
          <a:xfrm>
            <a:off x="912813" y="4341813"/>
            <a:ext cx="5030787" cy="4114800"/>
          </a:xfrm>
          <a:noFill/>
        </p:spPr>
        <p:txBody>
          <a:bodyPr lIns="95250" tIns="49213" rIns="95250" bIns="49213"/>
          <a:lstStyle/>
          <a:p>
            <a:r>
              <a:rPr lang="en-US">
                <a:latin typeface="Arial" pitchFamily="4" charset="0"/>
                <a:ea typeface="ヒラギノ角ゴ Pro W3" pitchFamily="4" charset="-128"/>
              </a:rPr>
              <a:t>Learning Objective: 1-4</a:t>
            </a:r>
            <a:endParaRPr lang="en-CA">
              <a:latin typeface="Arial" pitchFamily="4" charset="0"/>
              <a:ea typeface="ヒラギノ角ゴ Pro W3" pitchFamily="4" charset="-128"/>
            </a:endParaRPr>
          </a:p>
          <a:p>
            <a:r>
              <a:rPr lang="en-US">
                <a:latin typeface="Arial" pitchFamily="4" charset="0"/>
                <a:ea typeface="ヒラギノ角ゴ Pro W3" pitchFamily="4" charset="-128"/>
              </a:rPr>
              <a:t>Page(s):  14</a:t>
            </a:r>
          </a:p>
          <a:p>
            <a:r>
              <a:rPr lang="en-CA">
                <a:latin typeface="Arial" pitchFamily="4" charset="0"/>
                <a:ea typeface="ヒラギノ角ゴ Pro W3" pitchFamily="4" charset="-128"/>
              </a:rPr>
              <a:t>  </a:t>
            </a:r>
            <a:endParaRPr lang="en-US">
              <a:latin typeface="Arial" pitchFamily="4" charset="0"/>
              <a:ea typeface="ヒラギノ角ゴ Pro W3" pitchFamily="4" charset="-128"/>
            </a:endParaRPr>
          </a:p>
          <a:p>
            <a:r>
              <a:rPr lang="en-US" b="1">
                <a:latin typeface="Arial" pitchFamily="4" charset="0"/>
                <a:ea typeface="ヒラギノ角ゴ Pro W3" pitchFamily="4" charset="-128"/>
              </a:rPr>
              <a:t>Notes</a:t>
            </a:r>
            <a:endParaRPr lang="en-CA" b="1">
              <a:latin typeface="Arial" pitchFamily="4" charset="0"/>
              <a:ea typeface="ヒラギノ角ゴ Pro W3" pitchFamily="4" charset="-128"/>
            </a:endParaRPr>
          </a:p>
          <a:p>
            <a:r>
              <a:rPr lang="en-CA">
                <a:latin typeface="Arial" pitchFamily="4" charset="0"/>
                <a:ea typeface="ヒラギノ角ゴ Pro W3" pitchFamily="4" charset="-128"/>
              </a:rPr>
              <a:t>Shortage: a lack of supply</a:t>
            </a:r>
          </a:p>
          <a:p>
            <a:pPr>
              <a:spcBef>
                <a:spcPct val="20000"/>
              </a:spcBef>
              <a:buClr>
                <a:schemeClr val="tx1"/>
              </a:buClr>
            </a:pPr>
            <a:r>
              <a:rPr lang="en-CA">
                <a:latin typeface="Arial" pitchFamily="4" charset="0"/>
                <a:ea typeface="ヒラギノ角ゴ Pro W3" pitchFamily="4" charset="-128"/>
              </a:rPr>
              <a:t>Limited supply will shift the Supply Curve sideways to the left.</a:t>
            </a:r>
          </a:p>
          <a:p>
            <a:pPr>
              <a:spcBef>
                <a:spcPct val="20000"/>
              </a:spcBef>
              <a:buClr>
                <a:schemeClr val="tx1"/>
              </a:buClr>
            </a:pPr>
            <a:r>
              <a:rPr lang="en-CA">
                <a:latin typeface="Arial" pitchFamily="4" charset="0"/>
                <a:ea typeface="ヒラギノ角ゴ Pro W3" pitchFamily="4" charset="-128"/>
              </a:rPr>
              <a:t>This will create a new equilibrium price crossing the Demand Curve at a higher price point than normal.</a:t>
            </a:r>
          </a:p>
          <a:p>
            <a:pPr>
              <a:spcBef>
                <a:spcPct val="20000"/>
              </a:spcBef>
              <a:buClr>
                <a:schemeClr val="tx1"/>
              </a:buClr>
            </a:pPr>
            <a:r>
              <a:rPr lang="en-CA">
                <a:latin typeface="Arial" pitchFamily="4" charset="0"/>
                <a:ea typeface="ヒラギノ角ゴ Pro W3" pitchFamily="4" charset="-128"/>
              </a:rPr>
              <a:t>This shows that shortages drive prices up.</a:t>
            </a:r>
          </a:p>
          <a:p>
            <a:pPr>
              <a:spcBef>
                <a:spcPct val="20000"/>
              </a:spcBef>
              <a:buClr>
                <a:schemeClr val="tx1"/>
              </a:buClr>
            </a:pPr>
            <a:r>
              <a:rPr lang="en-CA">
                <a:latin typeface="Arial" pitchFamily="4" charset="0"/>
                <a:ea typeface="ヒラギノ角ゴ Pro W3" pitchFamily="4" charset="-128"/>
              </a:rPr>
              <a:t>Individual suppliers will lose potential revenue from selling more units even at lower prices.</a:t>
            </a:r>
          </a:p>
          <a:p>
            <a:pPr>
              <a:spcBef>
                <a:spcPct val="20000"/>
              </a:spcBef>
              <a:buClr>
                <a:schemeClr val="tx1"/>
              </a:buClr>
            </a:pPr>
            <a:r>
              <a:rPr lang="en-CA">
                <a:latin typeface="Arial" pitchFamily="4" charset="0"/>
                <a:ea typeface="ヒラギノ角ゴ Pro W3" pitchFamily="4" charset="-128"/>
              </a:rPr>
              <a:t>The lack of supply can anger consumers and destroy their confidence in the market and its suppliers.</a:t>
            </a:r>
          </a:p>
          <a:p>
            <a:pPr>
              <a:spcBef>
                <a:spcPct val="20000"/>
              </a:spcBef>
              <a:buClr>
                <a:schemeClr val="tx1"/>
              </a:buClr>
            </a:pPr>
            <a:r>
              <a:rPr lang="en-CA">
                <a:latin typeface="Arial" pitchFamily="4" charset="0"/>
                <a:ea typeface="ヒラギノ角ゴ Pro W3" pitchFamily="4" charset="-128"/>
              </a:rPr>
              <a:t>Suppliers attempt to produce the number demanded to avoid shortages or surpluses which are ultimately damaging and reduce profits.</a:t>
            </a:r>
            <a:endParaRPr lang="en-US">
              <a:latin typeface="Arial" pitchFamily="4" charset="0"/>
              <a:ea typeface="ヒラギノ角ゴ Pro W3" pitchFamily="4" charset="-128"/>
            </a:endParaRPr>
          </a:p>
          <a:p>
            <a:pPr>
              <a:spcBef>
                <a:spcPct val="20000"/>
              </a:spcBef>
              <a:buClr>
                <a:schemeClr val="tx1"/>
              </a:buClr>
            </a:pPr>
            <a:endParaRPr lang="en-US">
              <a:latin typeface="Arial" pitchFamily="4" charset="0"/>
              <a:ea typeface="ヒラギノ角ゴ Pro W3" pitchFamily="4" charset="-128"/>
            </a:endParaRPr>
          </a:p>
          <a:p>
            <a:pPr>
              <a:spcBef>
                <a:spcPct val="20000"/>
              </a:spcBef>
              <a:buClr>
                <a:schemeClr val="tx1"/>
              </a:buClr>
              <a:buSzPct val="75000"/>
              <a:buFont typeface="Monotype Sorts" pitchFamily="4" charset="2"/>
              <a:buChar char="ä"/>
            </a:pPr>
            <a:endParaRPr lang="en-CA">
              <a:latin typeface="Arial" pitchFamily="4" charset="0"/>
              <a:ea typeface="ヒラギノ角ゴ Pro W3" pitchFamily="4" charset="-128"/>
            </a:endParaRPr>
          </a:p>
        </p:txBody>
      </p:sp>
      <p:sp>
        <p:nvSpPr>
          <p:cNvPr id="50188" name="Rectangle 11"/>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p:spPr>
      </p:sp>
    </p:spTree>
    <p:extLst>
      <p:ext uri="{BB962C8B-B14F-4D97-AF65-F5344CB8AC3E}">
        <p14:creationId xmlns:p14="http://schemas.microsoft.com/office/powerpoint/2010/main" val="193307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42868BCE-2659-3940-9EAB-A741A766BCF3}" type="slidenum">
              <a:rPr lang="en-US" sz="1200">
                <a:ea typeface="MS PGothic" pitchFamily="34" charset="-128"/>
                <a:cs typeface="MS PGothic" pitchFamily="34" charset="-128"/>
              </a:rPr>
              <a:pPr algn="r" eaLnBrk="1" hangingPunct="1"/>
              <a:t>7</a:t>
            </a:fld>
            <a:endParaRPr lang="en-US" sz="1200">
              <a:ea typeface="MS PGothic" pitchFamily="34" charset="-128"/>
              <a:cs typeface="MS PGothic" pitchFamily="34" charset="-128"/>
            </a:endParaRPr>
          </a:p>
        </p:txBody>
      </p:sp>
      <p:sp>
        <p:nvSpPr>
          <p:cNvPr id="52227"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2228"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prstTxWarp prst="textNoShape">
              <a:avLst/>
            </a:prstTxWarp>
          </a:bodyPr>
          <a:lstStyle/>
          <a:p>
            <a:pPr algn="r"/>
            <a:endParaRPr lang="en-CA" sz="1000" i="1">
              <a:latin typeface="Times New Roman" pitchFamily="4" charset="0"/>
              <a:ea typeface="MS PGothic" pitchFamily="34" charset="-128"/>
              <a:cs typeface="MS PGothic" pitchFamily="34" charset="-128"/>
            </a:endParaRPr>
          </a:p>
        </p:txBody>
      </p:sp>
      <p:sp>
        <p:nvSpPr>
          <p:cNvPr id="52229"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2230"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2231" name="Rectangle 6"/>
          <p:cNvSpPr>
            <a:spLocks noChangeArrowheads="1"/>
          </p:cNvSpPr>
          <p:nvPr/>
        </p:nvSpPr>
        <p:spPr bwMode="auto">
          <a:xfrm>
            <a:off x="3886200" y="0"/>
            <a:ext cx="2971800" cy="455613"/>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2232" name="Rectangle 7"/>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prstTxWarp prst="textNoShape">
              <a:avLst/>
            </a:prstTxWarp>
          </a:bodyPr>
          <a:lstStyle/>
          <a:p>
            <a:pPr algn="r" defTabSz="949325"/>
            <a:endParaRPr lang="en-CA" sz="1000" i="1">
              <a:latin typeface="Times New Roman" pitchFamily="4" charset="0"/>
              <a:ea typeface="MS PGothic" pitchFamily="34" charset="-128"/>
              <a:cs typeface="MS PGothic" pitchFamily="34" charset="-128"/>
            </a:endParaRPr>
          </a:p>
        </p:txBody>
      </p:sp>
      <p:sp>
        <p:nvSpPr>
          <p:cNvPr id="52233" name="Rectangle 8"/>
          <p:cNvSpPr>
            <a:spLocks noChangeArrowheads="1"/>
          </p:cNvSpPr>
          <p:nvPr/>
        </p:nvSpPr>
        <p:spPr bwMode="auto">
          <a:xfrm>
            <a:off x="0" y="8685213"/>
            <a:ext cx="2970213" cy="458787"/>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2234" name="Rectangle 9"/>
          <p:cNvSpPr>
            <a:spLocks noChangeArrowheads="1"/>
          </p:cNvSpPr>
          <p:nvPr/>
        </p:nvSpPr>
        <p:spPr bwMode="auto">
          <a:xfrm>
            <a:off x="0" y="0"/>
            <a:ext cx="2970213" cy="455613"/>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2235" name="Rectangle 10"/>
          <p:cNvSpPr>
            <a:spLocks noGrp="1" noChangeArrowheads="1"/>
          </p:cNvSpPr>
          <p:nvPr>
            <p:ph type="body" idx="1"/>
          </p:nvPr>
        </p:nvSpPr>
        <p:spPr bwMode="auto">
          <a:xfrm>
            <a:off x="912813" y="4341813"/>
            <a:ext cx="5030787" cy="4114800"/>
          </a:xfrm>
          <a:noFill/>
        </p:spPr>
        <p:txBody>
          <a:bodyPr lIns="95250" tIns="49213" rIns="95250" bIns="49213"/>
          <a:lstStyle/>
          <a:p>
            <a:r>
              <a:rPr lang="en-US">
                <a:latin typeface="Arial" pitchFamily="4" charset="0"/>
                <a:ea typeface="ヒラギノ角ゴ Pro W3" pitchFamily="4" charset="-128"/>
              </a:rPr>
              <a:t>Learning Objective: 1-4</a:t>
            </a:r>
          </a:p>
          <a:p>
            <a:r>
              <a:rPr lang="en-US">
                <a:latin typeface="Arial" pitchFamily="4" charset="0"/>
                <a:ea typeface="ヒラギノ角ゴ Pro W3" pitchFamily="4" charset="-128"/>
              </a:rPr>
              <a:t>Page(s):  14</a:t>
            </a:r>
          </a:p>
          <a:p>
            <a:endParaRPr lang="en-US">
              <a:latin typeface="Arial" pitchFamily="4" charset="0"/>
              <a:ea typeface="ヒラギノ角ゴ Pro W3" pitchFamily="4" charset="-128"/>
            </a:endParaRPr>
          </a:p>
          <a:p>
            <a:r>
              <a:rPr lang="en-US" b="1">
                <a:latin typeface="Arial" pitchFamily="4" charset="0"/>
                <a:ea typeface="ヒラギノ角ゴ Pro W3" pitchFamily="4" charset="-128"/>
              </a:rPr>
              <a:t>Notes</a:t>
            </a:r>
            <a:endParaRPr lang="en-CA" b="1">
              <a:latin typeface="Arial" pitchFamily="4" charset="0"/>
              <a:ea typeface="ヒラギノ角ゴ Pro W3" pitchFamily="4" charset="-128"/>
            </a:endParaRPr>
          </a:p>
          <a:p>
            <a:r>
              <a:rPr lang="en-CA">
                <a:latin typeface="Arial" pitchFamily="4" charset="0"/>
                <a:ea typeface="ヒラギノ角ゴ Pro W3" pitchFamily="4" charset="-128"/>
              </a:rPr>
              <a:t>Surplus: an abundance of supply</a:t>
            </a:r>
          </a:p>
          <a:p>
            <a:pPr>
              <a:spcBef>
                <a:spcPct val="20000"/>
              </a:spcBef>
              <a:buClr>
                <a:schemeClr val="tx1"/>
              </a:buClr>
            </a:pPr>
            <a:r>
              <a:rPr lang="en-CA">
                <a:latin typeface="Arial" pitchFamily="4" charset="0"/>
                <a:ea typeface="ヒラギノ角ゴ Pro W3" pitchFamily="4" charset="-128"/>
              </a:rPr>
              <a:t>Extra supply will force the </a:t>
            </a:r>
            <a:r>
              <a:rPr lang="en-CA" u="sng">
                <a:latin typeface="Arial" pitchFamily="4" charset="0"/>
                <a:ea typeface="ヒラギノ角ゴ Pro W3" pitchFamily="4" charset="-128"/>
              </a:rPr>
              <a:t>Supply Curve </a:t>
            </a:r>
            <a:r>
              <a:rPr lang="en-CA">
                <a:latin typeface="Arial" pitchFamily="4" charset="0"/>
                <a:ea typeface="ヒラギノ角ゴ Pro W3" pitchFamily="4" charset="-128"/>
              </a:rPr>
              <a:t>to shift sideways to the right.</a:t>
            </a:r>
          </a:p>
          <a:p>
            <a:pPr>
              <a:spcBef>
                <a:spcPct val="20000"/>
              </a:spcBef>
              <a:buClr>
                <a:schemeClr val="tx1"/>
              </a:buClr>
            </a:pPr>
            <a:r>
              <a:rPr lang="en-CA">
                <a:latin typeface="Arial" pitchFamily="4" charset="0"/>
                <a:ea typeface="ヒラギノ角ゴ Pro W3" pitchFamily="4" charset="-128"/>
              </a:rPr>
              <a:t>This will create a new equilibrium price crossing the </a:t>
            </a:r>
            <a:r>
              <a:rPr lang="en-CA" u="sng">
                <a:latin typeface="Arial" pitchFamily="4" charset="0"/>
                <a:ea typeface="ヒラギノ角ゴ Pro W3" pitchFamily="4" charset="-128"/>
              </a:rPr>
              <a:t>Demand Curve </a:t>
            </a:r>
            <a:r>
              <a:rPr lang="en-CA">
                <a:latin typeface="Arial" pitchFamily="4" charset="0"/>
                <a:ea typeface="ヒラギノ角ゴ Pro W3" pitchFamily="4" charset="-128"/>
              </a:rPr>
              <a:t>at a price point which is lower than normal.</a:t>
            </a:r>
          </a:p>
          <a:p>
            <a:pPr>
              <a:spcBef>
                <a:spcPct val="20000"/>
              </a:spcBef>
              <a:buClr>
                <a:schemeClr val="tx1"/>
              </a:buClr>
            </a:pPr>
            <a:r>
              <a:rPr lang="en-CA">
                <a:latin typeface="Arial" pitchFamily="4" charset="0"/>
                <a:ea typeface="ヒラギノ角ゴ Pro W3" pitchFamily="4" charset="-128"/>
              </a:rPr>
              <a:t>This shows that surpluses drive prices down.</a:t>
            </a:r>
          </a:p>
          <a:p>
            <a:pPr>
              <a:spcBef>
                <a:spcPct val="20000"/>
              </a:spcBef>
              <a:buClr>
                <a:schemeClr val="tx1"/>
              </a:buClr>
            </a:pPr>
            <a:r>
              <a:rPr lang="en-CA">
                <a:latin typeface="Arial" pitchFamily="4" charset="0"/>
                <a:ea typeface="ヒラギノ角ゴ Pro W3" pitchFamily="4" charset="-128"/>
              </a:rPr>
              <a:t>Individual suppliers will have waste and lose profits.</a:t>
            </a:r>
            <a:endParaRPr lang="en-US">
              <a:latin typeface="Arial" pitchFamily="4" charset="0"/>
              <a:ea typeface="ヒラギノ角ゴ Pro W3" pitchFamily="4" charset="-128"/>
            </a:endParaRPr>
          </a:p>
          <a:p>
            <a:pPr>
              <a:spcBef>
                <a:spcPct val="20000"/>
              </a:spcBef>
              <a:buClr>
                <a:schemeClr val="tx1"/>
              </a:buClr>
            </a:pPr>
            <a:endParaRPr lang="en-US">
              <a:latin typeface="Arial" pitchFamily="4" charset="0"/>
              <a:ea typeface="ヒラギノ角ゴ Pro W3" pitchFamily="4" charset="-128"/>
            </a:endParaRPr>
          </a:p>
          <a:p>
            <a:pPr>
              <a:spcBef>
                <a:spcPct val="20000"/>
              </a:spcBef>
              <a:buClr>
                <a:schemeClr val="tx1"/>
              </a:buClr>
              <a:buSzPct val="75000"/>
              <a:buFont typeface="Monotype Sorts" pitchFamily="4" charset="2"/>
              <a:buNone/>
            </a:pPr>
            <a:endParaRPr lang="en-US" b="1">
              <a:latin typeface="Arial" pitchFamily="4" charset="0"/>
              <a:ea typeface="ヒラギノ角ゴ Pro W3" pitchFamily="4" charset="-128"/>
            </a:endParaRPr>
          </a:p>
          <a:p>
            <a:pPr>
              <a:spcBef>
                <a:spcPct val="20000"/>
              </a:spcBef>
              <a:buClr>
                <a:schemeClr val="tx1"/>
              </a:buClr>
            </a:pPr>
            <a:endParaRPr lang="en-CA">
              <a:latin typeface="Arial" pitchFamily="4" charset="0"/>
              <a:ea typeface="ヒラギノ角ゴ Pro W3" pitchFamily="4" charset="-128"/>
            </a:endParaRPr>
          </a:p>
          <a:p>
            <a:endParaRPr lang="en-CA">
              <a:latin typeface="Arial" pitchFamily="4" charset="0"/>
              <a:ea typeface="ヒラギノ角ゴ Pro W3" pitchFamily="4" charset="-128"/>
            </a:endParaRPr>
          </a:p>
          <a:p>
            <a:endParaRPr lang="en-CA">
              <a:latin typeface="Arial" pitchFamily="4" charset="0"/>
              <a:ea typeface="ヒラギノ角ゴ Pro W3" pitchFamily="4" charset="-128"/>
            </a:endParaRPr>
          </a:p>
        </p:txBody>
      </p:sp>
      <p:sp>
        <p:nvSpPr>
          <p:cNvPr id="52236" name="Rectangle 11"/>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p:spPr>
      </p:sp>
    </p:spTree>
    <p:extLst>
      <p:ext uri="{BB962C8B-B14F-4D97-AF65-F5344CB8AC3E}">
        <p14:creationId xmlns:p14="http://schemas.microsoft.com/office/powerpoint/2010/main" val="108379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15888396-2AD8-4E43-8EBB-CC0F9F1CE007}" type="slidenum">
              <a:rPr lang="en-US" sz="1200">
                <a:ea typeface="MS PGothic" pitchFamily="34" charset="-128"/>
                <a:cs typeface="MS PGothic" pitchFamily="34" charset="-128"/>
              </a:rPr>
              <a:pPr algn="r" eaLnBrk="1" hangingPunct="1"/>
              <a:t>8</a:t>
            </a:fld>
            <a:endParaRPr lang="en-US" sz="1200">
              <a:ea typeface="MS PGothic" pitchFamily="34" charset="-128"/>
              <a:cs typeface="MS PGothic" pitchFamily="34" charset="-128"/>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r>
              <a:rPr lang="en-US">
                <a:latin typeface="Arial" pitchFamily="4" charset="0"/>
                <a:ea typeface="ヒラギノ角ゴ Pro W3" pitchFamily="4" charset="-128"/>
              </a:rPr>
              <a:t>Learning Objective: 1-5</a:t>
            </a:r>
            <a:endParaRPr lang="en-CA">
              <a:latin typeface="Arial" pitchFamily="4" charset="0"/>
              <a:ea typeface="ヒラギノ角ゴ Pro W3" pitchFamily="4" charset="-128"/>
            </a:endParaRPr>
          </a:p>
          <a:p>
            <a:r>
              <a:rPr lang="en-US">
                <a:latin typeface="Arial" pitchFamily="4" charset="0"/>
                <a:ea typeface="ヒラギノ角ゴ Pro W3" pitchFamily="4" charset="-128"/>
              </a:rPr>
              <a:t>Page(s):  14-16</a:t>
            </a:r>
          </a:p>
          <a:p>
            <a:endParaRPr lang="en-CA">
              <a:latin typeface="Arial" pitchFamily="4" charset="0"/>
              <a:ea typeface="ヒラギノ角ゴ Pro W3" pitchFamily="4" charset="-128"/>
            </a:endParaRPr>
          </a:p>
          <a:p>
            <a:r>
              <a:rPr lang="en-US" b="1">
                <a:latin typeface="Arial" pitchFamily="4" charset="0"/>
                <a:ea typeface="ヒラギノ角ゴ Pro W3" pitchFamily="4" charset="-128"/>
              </a:rPr>
              <a:t>Activity</a:t>
            </a:r>
          </a:p>
          <a:p>
            <a:r>
              <a:rPr lang="en-US">
                <a:latin typeface="Arial" pitchFamily="4" charset="0"/>
                <a:ea typeface="ヒラギノ角ゴ Pro W3" pitchFamily="4" charset="-128"/>
              </a:rPr>
              <a:t>Class Discussion: Private property is a basic right that most of us take for granted. Give examples of how some people in non-capitalist nations do not have our right to private property. How would students respond if their rights were suddenly gone? How much of their future career prospects revolve around the freedom to acquire and control their own property? Does one</a:t>
            </a:r>
            <a:r>
              <a:rPr lang="ja-JP" altLang="en-US">
                <a:latin typeface="Arial" pitchFamily="4" charset="0"/>
                <a:ea typeface="ヒラギノ角ゴ Pro W3" pitchFamily="4" charset="-128"/>
              </a:rPr>
              <a:t>’</a:t>
            </a:r>
            <a:r>
              <a:rPr lang="en-US" altLang="ja-JP">
                <a:latin typeface="Arial" pitchFamily="4" charset="0"/>
                <a:ea typeface="ヒラギノ角ゴ Pro W3" pitchFamily="4" charset="-128"/>
              </a:rPr>
              <a:t>s property define who and what they are in our consumer-oriented society?</a:t>
            </a:r>
            <a:endParaRPr lang="en-CA" altLang="ja-JP">
              <a:latin typeface="Arial" pitchFamily="4" charset="0"/>
              <a:ea typeface="ヒラギノ角ゴ Pro W3" pitchFamily="4" charset="-128"/>
            </a:endParaRPr>
          </a:p>
          <a:p>
            <a:endParaRPr lang="en-CA">
              <a:latin typeface="Arial" pitchFamily="4" charset="0"/>
              <a:ea typeface="ヒラギノ角ゴ Pro W3" pitchFamily="4" charset="-128"/>
            </a:endParaRPr>
          </a:p>
          <a:p>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34737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eaLnBrk="1" hangingPunct="1"/>
            <a:fld id="{F65C0497-9E00-1F49-8548-424D1534CC8C}" type="slidenum">
              <a:rPr lang="en-US" sz="1200">
                <a:ea typeface="MS PGothic" pitchFamily="34" charset="-128"/>
                <a:cs typeface="MS PGothic" pitchFamily="34" charset="-128"/>
              </a:rPr>
              <a:pPr algn="r" eaLnBrk="1" hangingPunct="1"/>
              <a:t>9</a:t>
            </a:fld>
            <a:endParaRPr lang="en-US" sz="1200">
              <a:ea typeface="MS PGothic" pitchFamily="34" charset="-128"/>
              <a:cs typeface="MS PGothic" pitchFamily="34" charset="-128"/>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a:lstStyle/>
          <a:p>
            <a:r>
              <a:rPr lang="en-US">
                <a:latin typeface="Arial" pitchFamily="4" charset="0"/>
                <a:ea typeface="ヒラギノ角ゴ Pro W3" pitchFamily="4" charset="-128"/>
              </a:rPr>
              <a:t>Learning Objective: 1-5</a:t>
            </a:r>
          </a:p>
          <a:p>
            <a:r>
              <a:rPr lang="en-US">
                <a:latin typeface="Arial" pitchFamily="4" charset="0"/>
                <a:ea typeface="ヒラギノ角ゴ Pro W3" pitchFamily="4" charset="-128"/>
              </a:rPr>
              <a:t>Page(s): 14-16 </a:t>
            </a:r>
          </a:p>
          <a:p>
            <a:endParaRPr lang="en-US">
              <a:latin typeface="Arial" pitchFamily="4" charset="0"/>
              <a:ea typeface="ヒラギノ角ゴ Pro W3" pitchFamily="4" charset="-128"/>
            </a:endParaRPr>
          </a:p>
        </p:txBody>
      </p:sp>
    </p:spTree>
    <p:extLst>
      <p:ext uri="{BB962C8B-B14F-4D97-AF65-F5344CB8AC3E}">
        <p14:creationId xmlns:p14="http://schemas.microsoft.com/office/powerpoint/2010/main" val="15508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81EB71B8-0852-FE42-8B62-3536E73BCD29}"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81EB71B8-0852-FE42-8B62-3536E73BCD29}"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81EB71B8-0852-FE42-8B62-3536E73BCD29}"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and2Columns">
    <p:spTree>
      <p:nvGrpSpPr>
        <p:cNvPr id="1" name=""/>
        <p:cNvGrpSpPr/>
        <p:nvPr/>
      </p:nvGrpSpPr>
      <p:grpSpPr>
        <a:xfrm>
          <a:off x="0" y="0"/>
          <a:ext cx="0" cy="0"/>
          <a:chOff x="0" y="0"/>
          <a:chExt cx="0" cy="0"/>
        </a:xfrm>
      </p:grpSpPr>
      <p:sp>
        <p:nvSpPr>
          <p:cNvPr id="7" name="Slide Number Placeholder 2"/>
          <p:cNvSpPr txBox="1">
            <a:spLocks/>
          </p:cNvSpPr>
          <p:nvPr userDrawn="1"/>
        </p:nvSpPr>
        <p:spPr>
          <a:xfrm>
            <a:off x="8552933" y="6503989"/>
            <a:ext cx="529620" cy="365125"/>
          </a:xfrm>
          <a:prstGeom prst="rect">
            <a:avLst/>
          </a:prstGeom>
        </p:spPr>
        <p:txBody>
          <a:bodyPr>
            <a:prstTxWarp prst="textNoShape">
              <a:avLst/>
            </a:prstTxWarp>
          </a:bodyPr>
          <a:lstStyle/>
          <a:p>
            <a:pPr algn="ctr" eaLnBrk="1" hangingPunct="1">
              <a:defRPr/>
            </a:pPr>
            <a:fld id="{B51439CD-9AD2-EE42-8C8A-D68191FA8CC7}" type="slidenum">
              <a:rPr lang="en-US" sz="1100">
                <a:solidFill>
                  <a:srgbClr val="7F7F7F"/>
                </a:solidFill>
                <a:latin typeface="Verdana" pitchFamily="4" charset="0"/>
              </a:rPr>
              <a:pPr algn="ctr" eaLnBrk="1" hangingPunct="1">
                <a:defRPr/>
              </a:pPr>
              <a:t>‹#›</a:t>
            </a:fld>
            <a:endParaRPr lang="en-US" sz="1100">
              <a:solidFill>
                <a:srgbClr val="7F7F7F"/>
              </a:solidFill>
              <a:latin typeface="Verdana" pitchFamily="4" charset="0"/>
            </a:endParaRPr>
          </a:p>
        </p:txBody>
      </p:sp>
      <p:sp>
        <p:nvSpPr>
          <p:cNvPr id="8" name="Rectangle 7"/>
          <p:cNvSpPr>
            <a:spLocks noChangeArrowheads="1"/>
          </p:cNvSpPr>
          <p:nvPr userDrawn="1"/>
        </p:nvSpPr>
        <p:spPr bwMode="gray">
          <a:xfrm>
            <a:off x="0" y="6397625"/>
            <a:ext cx="9144000" cy="471488"/>
          </a:xfrm>
          <a:prstGeom prst="rect">
            <a:avLst/>
          </a:prstGeom>
          <a:solidFill>
            <a:srgbClr val="008B5D"/>
          </a:solidFill>
          <a:ln>
            <a:noFill/>
          </a:ln>
          <a:effectLst/>
        </p:spPr>
        <p:txBody>
          <a:bodyPr wrap="none" lIns="0" tIns="0" rIns="0" bIns="0" anchor="ctr">
            <a:prstTxWarp prst="textNoShape">
              <a:avLst/>
            </a:prstTxWarp>
          </a:bodyPr>
          <a:lstStyle/>
          <a:p>
            <a:pPr eaLnBrk="1" hangingPunct="1">
              <a:defRPr/>
            </a:pPr>
            <a:endParaRPr lang="en-US">
              <a:latin typeface="Verdana" pitchFamily="4" charset="0"/>
            </a:endParaRPr>
          </a:p>
        </p:txBody>
      </p:sp>
      <p:sp>
        <p:nvSpPr>
          <p:cNvPr id="9" name="Slide Number Placeholder 2"/>
          <p:cNvSpPr txBox="1">
            <a:spLocks/>
          </p:cNvSpPr>
          <p:nvPr userDrawn="1"/>
        </p:nvSpPr>
        <p:spPr>
          <a:xfrm>
            <a:off x="165325" y="6507163"/>
            <a:ext cx="393557" cy="292100"/>
          </a:xfrm>
          <a:prstGeom prst="rect">
            <a:avLst/>
          </a:prstGeom>
        </p:spPr>
        <p:txBody>
          <a:bodyPr>
            <a:prstTxWarp prst="textNoShape">
              <a:avLst/>
            </a:prstTxWarp>
          </a:bodyPr>
          <a:lstStyle/>
          <a:p>
            <a:pPr eaLnBrk="1" hangingPunct="1">
              <a:defRPr/>
            </a:pPr>
            <a:fld id="{BF2AAB34-8EB8-9D41-A163-4C2AE1B35DD2}" type="slidenum">
              <a:rPr lang="en-US" sz="1100">
                <a:solidFill>
                  <a:schemeClr val="bg1"/>
                </a:solidFill>
                <a:latin typeface="Verdana" pitchFamily="4" charset="0"/>
              </a:rPr>
              <a:pPr eaLnBrk="1" hangingPunct="1">
                <a:defRPr/>
              </a:pPr>
              <a:t>‹#›</a:t>
            </a:fld>
            <a:endParaRPr lang="en-US" sz="1100">
              <a:solidFill>
                <a:schemeClr val="bg1"/>
              </a:solidFill>
              <a:latin typeface="Verdana" pitchFamily="4" charset="0"/>
            </a:endParaRPr>
          </a:p>
        </p:txBody>
      </p:sp>
      <p:sp>
        <p:nvSpPr>
          <p:cNvPr id="11" name="TextBox 10"/>
          <p:cNvSpPr txBox="1"/>
          <p:nvPr userDrawn="1"/>
        </p:nvSpPr>
        <p:spPr>
          <a:xfrm>
            <a:off x="558882" y="6408738"/>
            <a:ext cx="4579315" cy="457200"/>
          </a:xfrm>
          <a:prstGeom prst="rect">
            <a:avLst/>
          </a:prstGeom>
          <a:noFill/>
          <a:effectLst/>
        </p:spPr>
        <p:txBody>
          <a:bodyPr lIns="45720" tIns="91440" rIns="45720" anchor="ctr">
            <a:prstTxWarp prst="textNoShape">
              <a:avLst/>
            </a:prstTxWarp>
          </a:bodyPr>
          <a:lstStyle/>
          <a:p>
            <a:pPr eaLnBrk="1" hangingPunct="1">
              <a:lnSpc>
                <a:spcPct val="85000"/>
              </a:lnSpc>
              <a:spcBef>
                <a:spcPts val="700"/>
              </a:spcBef>
              <a:defRPr/>
            </a:pPr>
            <a:r>
              <a:rPr lang="en-US" sz="1000">
                <a:solidFill>
                  <a:schemeClr val="bg1"/>
                </a:solidFill>
                <a:latin typeface="Verdana" pitchFamily="4" charset="0"/>
              </a:rPr>
              <a:t>Copyright </a:t>
            </a:r>
            <a:r>
              <a:rPr lang="en-US" sz="900">
                <a:solidFill>
                  <a:schemeClr val="bg1"/>
                </a:solidFill>
                <a:latin typeface="Verdana" pitchFamily="4" charset="0"/>
              </a:rPr>
              <a:t>©</a:t>
            </a:r>
            <a:r>
              <a:rPr lang="en-US" sz="900" baseline="30000">
                <a:solidFill>
                  <a:schemeClr val="bg1"/>
                </a:solidFill>
                <a:latin typeface="Verdana" pitchFamily="4" charset="0"/>
              </a:rPr>
              <a:t> </a:t>
            </a:r>
            <a:r>
              <a:rPr lang="en-US" sz="1000">
                <a:solidFill>
                  <a:schemeClr val="bg1"/>
                </a:solidFill>
                <a:latin typeface="Verdana" pitchFamily="4" charset="0"/>
              </a:rPr>
              <a:t>2017 Pearson Canada Inc.</a:t>
            </a:r>
            <a:endParaRPr lang="en-US" sz="500" baseline="30000">
              <a:solidFill>
                <a:schemeClr val="bg1"/>
              </a:solidFill>
              <a:latin typeface="Verdana" pitchFamily="4" charset="0"/>
            </a:endParaRPr>
          </a:p>
        </p:txBody>
      </p:sp>
      <p:pic>
        <p:nvPicPr>
          <p:cNvPr id="12" name="Picture 14" descr="Pearson_Bound_White"/>
          <p:cNvPicPr>
            <a:picLocks noChangeAspect="1" noChangeArrowheads="1"/>
          </p:cNvPicPr>
          <p:nvPr userDrawn="1"/>
        </p:nvPicPr>
        <p:blipFill>
          <a:blip r:embed="rId2"/>
          <a:srcRect/>
          <a:stretch>
            <a:fillRect/>
          </a:stretch>
        </p:blipFill>
        <p:spPr bwMode="auto">
          <a:xfrm>
            <a:off x="7600493" y="6394451"/>
            <a:ext cx="1525950" cy="493713"/>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rgbClr val="008B5D"/>
                </a:solidFill>
              </a:defRPr>
            </a:lvl1pPr>
          </a:lstStyle>
          <a:p>
            <a:r>
              <a:rPr lang="en-US" dirty="0" smtClean="0"/>
              <a:t>Click to edit Master title style</a:t>
            </a:r>
            <a:endParaRPr lang="en-US" dirty="0"/>
          </a:p>
        </p:txBody>
      </p:sp>
      <p:sp>
        <p:nvSpPr>
          <p:cNvPr id="13" name="Text Placeholder 12"/>
          <p:cNvSpPr>
            <a:spLocks noGrp="1"/>
          </p:cNvSpPr>
          <p:nvPr>
            <p:ph type="body" sz="quarter" idx="11"/>
          </p:nvPr>
        </p:nvSpPr>
        <p:spPr>
          <a:xfrm>
            <a:off x="228235" y="1440492"/>
            <a:ext cx="4256861" cy="4688845"/>
          </a:xfrm>
          <a:prstGeom prst="rect">
            <a:avLst/>
          </a:prstGeom>
        </p:spPr>
        <p:txBody>
          <a:bodyPr/>
          <a:lstStyle>
            <a:lvl1pPr marL="114300"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800" b="0" i="0" u="none" strike="noStrike" kern="1200" cap="none" spc="0" normalizeH="0" baseline="0" dirty="0" smtClean="0">
                <a:ln>
                  <a:noFill/>
                </a:ln>
                <a:solidFill>
                  <a:schemeClr val="tx1"/>
                </a:solidFill>
                <a:effectLst/>
                <a:uLnTx/>
                <a:uFillTx/>
                <a:latin typeface="+mj-lt"/>
                <a:ea typeface="+mn-ea"/>
                <a:cs typeface="+mn-cs"/>
              </a:defRPr>
            </a:lvl1pPr>
            <a:lvl2pPr marL="584064"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600" b="0" i="0" u="none" strike="noStrike" kern="1200" cap="none" spc="0" normalizeH="0" baseline="0" dirty="0" smtClean="0">
                <a:ln>
                  <a:noFill/>
                </a:ln>
                <a:solidFill>
                  <a:schemeClr val="tx1"/>
                </a:solidFill>
                <a:effectLst/>
                <a:uLnTx/>
                <a:uFillTx/>
                <a:latin typeface="+mj-lt"/>
                <a:ea typeface="+mn-ea"/>
                <a:cs typeface="+mn-cs"/>
              </a:defRPr>
            </a:lvl2pPr>
            <a:lvl3pPr marL="845898"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600" b="0" i="0" u="none" strike="noStrike" kern="1200" cap="none" spc="0" normalizeH="0" baseline="0" dirty="0" smtClean="0">
                <a:ln>
                  <a:noFill/>
                </a:ln>
                <a:solidFill>
                  <a:schemeClr val="tx1"/>
                </a:solidFill>
                <a:effectLst/>
                <a:uLnTx/>
                <a:uFillTx/>
                <a:latin typeface="+mj-lt"/>
                <a:ea typeface="+mn-ea"/>
                <a:cs typeface="+mn-cs"/>
              </a:defRPr>
            </a:lvl3pPr>
            <a:lvl4pPr marL="1083616"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400" b="0" i="0" u="none" strike="noStrike" kern="1200" cap="none" spc="0" normalizeH="0" baseline="0" dirty="0" smtClean="0">
                <a:ln>
                  <a:noFill/>
                </a:ln>
                <a:solidFill>
                  <a:schemeClr val="tx1"/>
                </a:solidFill>
                <a:effectLst/>
                <a:uLnTx/>
                <a:uFillTx/>
                <a:latin typeface="+mj-lt"/>
                <a:ea typeface="+mn-ea"/>
                <a:cs typeface="+mn-cs"/>
              </a:defRPr>
            </a:lvl4pPr>
            <a:lvl5pPr marL="1335115"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400" b="0" i="0" u="none" strike="noStrike" kern="1200" cap="none" spc="0" normalizeH="0" baseline="0" dirty="0">
                <a:ln>
                  <a:noFill/>
                </a:ln>
                <a:solidFill>
                  <a:schemeClr val="tx1"/>
                </a:solidFill>
                <a:effectLst/>
                <a:uLnTx/>
                <a:uFillTx/>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2"/>
          <p:cNvSpPr>
            <a:spLocks noGrp="1"/>
          </p:cNvSpPr>
          <p:nvPr>
            <p:ph type="body" sz="quarter" idx="12"/>
          </p:nvPr>
        </p:nvSpPr>
        <p:spPr>
          <a:xfrm>
            <a:off x="4658905" y="1440492"/>
            <a:ext cx="4256861" cy="4688845"/>
          </a:xfrm>
          <a:prstGeom prst="rect">
            <a:avLst/>
          </a:prstGeom>
        </p:spPr>
        <p:txBody>
          <a:bodyPr/>
          <a:lstStyle>
            <a:lvl1pPr marL="114300"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800" b="0" i="0" u="none" strike="noStrike" kern="1200" cap="none" spc="0" normalizeH="0" baseline="0" dirty="0" smtClean="0">
                <a:ln>
                  <a:noFill/>
                </a:ln>
                <a:solidFill>
                  <a:schemeClr val="tx1"/>
                </a:solidFill>
                <a:effectLst/>
                <a:uLnTx/>
                <a:uFillTx/>
                <a:latin typeface="+mj-lt"/>
                <a:ea typeface="+mn-ea"/>
                <a:cs typeface="+mn-cs"/>
              </a:defRPr>
            </a:lvl1pPr>
            <a:lvl2pPr marL="584064"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600" b="0" i="0" u="none" strike="noStrike" kern="1200" cap="none" spc="0" normalizeH="0" baseline="0" dirty="0" smtClean="0">
                <a:ln>
                  <a:noFill/>
                </a:ln>
                <a:solidFill>
                  <a:schemeClr val="tx1"/>
                </a:solidFill>
                <a:effectLst/>
                <a:uLnTx/>
                <a:uFillTx/>
                <a:latin typeface="+mj-lt"/>
                <a:ea typeface="+mn-ea"/>
                <a:cs typeface="+mn-cs"/>
              </a:defRPr>
            </a:lvl2pPr>
            <a:lvl3pPr marL="845898"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600" b="0" i="0" u="none" strike="noStrike" kern="1200" cap="none" spc="0" normalizeH="0" baseline="0" dirty="0" smtClean="0">
                <a:ln>
                  <a:noFill/>
                </a:ln>
                <a:solidFill>
                  <a:schemeClr val="tx1"/>
                </a:solidFill>
                <a:effectLst/>
                <a:uLnTx/>
                <a:uFillTx/>
                <a:latin typeface="+mj-lt"/>
                <a:ea typeface="+mn-ea"/>
                <a:cs typeface="+mn-cs"/>
              </a:defRPr>
            </a:lvl3pPr>
            <a:lvl4pPr marL="1083616"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400" b="0" i="0" u="none" strike="noStrike" kern="1200" cap="none" spc="0" normalizeH="0" baseline="0" dirty="0" smtClean="0">
                <a:ln>
                  <a:noFill/>
                </a:ln>
                <a:solidFill>
                  <a:schemeClr val="tx1"/>
                </a:solidFill>
                <a:effectLst/>
                <a:uLnTx/>
                <a:uFillTx/>
                <a:latin typeface="+mj-lt"/>
                <a:ea typeface="+mn-ea"/>
                <a:cs typeface="+mn-cs"/>
              </a:defRPr>
            </a:lvl4pPr>
            <a:lvl5pPr marL="1335115" marR="0" indent="-228600" algn="l" defTabSz="914400" rtl="0" eaLnBrk="1" fontAlgn="auto" latinLnBrk="0" hangingPunct="1">
              <a:lnSpc>
                <a:spcPct val="100000"/>
              </a:lnSpc>
              <a:spcAft>
                <a:spcPts val="650"/>
              </a:spcAft>
              <a:buClr>
                <a:srgbClr val="008B5D"/>
              </a:buClr>
              <a:buSzTx/>
              <a:buFont typeface="Arial" panose="020B0604020202020204" pitchFamily="34" charset="0"/>
              <a:buChar char="•"/>
              <a:tabLst/>
              <a:defRPr kumimoji="0" lang="en-US" sz="1400" b="0" i="0" u="none" strike="noStrike" kern="1200" cap="none" spc="0" normalizeH="0" baseline="0" dirty="0">
                <a:ln>
                  <a:noFill/>
                </a:ln>
                <a:solidFill>
                  <a:schemeClr val="tx1"/>
                </a:solidFill>
                <a:effectLst/>
                <a:uLnTx/>
                <a:uFillTx/>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28235" y="939626"/>
            <a:ext cx="4257446" cy="400050"/>
          </a:xfrm>
          <a:prstGeom prst="rect">
            <a:avLst/>
          </a:prstGeom>
        </p:spPr>
        <p:txBody>
          <a:bodyPr/>
          <a:lstStyle>
            <a:lvl1pPr marL="0" indent="0">
              <a:buNone/>
              <a:defRPr sz="1800" b="1">
                <a:solidFill>
                  <a:srgbClr val="008B5D"/>
                </a:solidFill>
              </a:defRPr>
            </a:lvl1pPr>
          </a:lstStyle>
          <a:p>
            <a:pPr lvl="0"/>
            <a:r>
              <a:rPr lang="en-US" dirty="0" smtClean="0"/>
              <a:t>Click to edit Master text styles</a:t>
            </a:r>
            <a:endParaRPr lang="en-US" dirty="0"/>
          </a:p>
        </p:txBody>
      </p:sp>
      <p:sp>
        <p:nvSpPr>
          <p:cNvPr id="16" name="Text Placeholder 4"/>
          <p:cNvSpPr>
            <a:spLocks noGrp="1"/>
          </p:cNvSpPr>
          <p:nvPr>
            <p:ph type="body" sz="quarter" idx="14"/>
          </p:nvPr>
        </p:nvSpPr>
        <p:spPr>
          <a:xfrm>
            <a:off x="4652739" y="939626"/>
            <a:ext cx="4257446" cy="400050"/>
          </a:xfrm>
          <a:prstGeom prst="rect">
            <a:avLst/>
          </a:prstGeom>
        </p:spPr>
        <p:txBody>
          <a:bodyPr/>
          <a:lstStyle>
            <a:lvl1pPr marL="0" indent="0">
              <a:buNone/>
              <a:defRPr sz="1800" b="1">
                <a:solidFill>
                  <a:srgbClr val="008B5D"/>
                </a:solidFill>
              </a:defRPr>
            </a:lvl1pPr>
          </a:lstStyle>
          <a:p>
            <a:pPr lvl="0"/>
            <a:r>
              <a:rPr lang="en-US" dirty="0" smtClean="0"/>
              <a:t>Click to edit Master text styles</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andContent">
    <p:spTree>
      <p:nvGrpSpPr>
        <p:cNvPr id="1" name=""/>
        <p:cNvGrpSpPr/>
        <p:nvPr/>
      </p:nvGrpSpPr>
      <p:grpSpPr>
        <a:xfrm>
          <a:off x="0" y="0"/>
          <a:ext cx="0" cy="0"/>
          <a:chOff x="0" y="0"/>
          <a:chExt cx="0" cy="0"/>
        </a:xfrm>
      </p:grpSpPr>
      <p:sp>
        <p:nvSpPr>
          <p:cNvPr id="4" name="Slide Number Placeholder 2"/>
          <p:cNvSpPr txBox="1">
            <a:spLocks/>
          </p:cNvSpPr>
          <p:nvPr userDrawn="1"/>
        </p:nvSpPr>
        <p:spPr>
          <a:xfrm>
            <a:off x="8552933" y="6503989"/>
            <a:ext cx="529620" cy="365125"/>
          </a:xfrm>
          <a:prstGeom prst="rect">
            <a:avLst/>
          </a:prstGeom>
        </p:spPr>
        <p:txBody>
          <a:bodyPr>
            <a:prstTxWarp prst="textNoShape">
              <a:avLst/>
            </a:prstTxWarp>
          </a:bodyPr>
          <a:lstStyle/>
          <a:p>
            <a:pPr algn="ctr" eaLnBrk="1" hangingPunct="1">
              <a:defRPr/>
            </a:pPr>
            <a:fld id="{84B7C9DD-0407-EF44-BFB6-189DE0DCB96E}" type="slidenum">
              <a:rPr lang="en-US" sz="1100">
                <a:solidFill>
                  <a:srgbClr val="7F7F7F"/>
                </a:solidFill>
                <a:latin typeface="Verdana" pitchFamily="4" charset="0"/>
              </a:rPr>
              <a:pPr algn="ctr" eaLnBrk="1" hangingPunct="1">
                <a:defRPr/>
              </a:pPr>
              <a:t>‹#›</a:t>
            </a:fld>
            <a:endParaRPr lang="en-US" sz="1100">
              <a:solidFill>
                <a:srgbClr val="7F7F7F"/>
              </a:solidFill>
              <a:latin typeface="Verdana" pitchFamily="4" charset="0"/>
            </a:endParaRPr>
          </a:p>
        </p:txBody>
      </p:sp>
      <p:sp>
        <p:nvSpPr>
          <p:cNvPr id="5" name="Rectangle 4"/>
          <p:cNvSpPr>
            <a:spLocks noChangeArrowheads="1"/>
          </p:cNvSpPr>
          <p:nvPr userDrawn="1"/>
        </p:nvSpPr>
        <p:spPr bwMode="gray">
          <a:xfrm>
            <a:off x="0" y="6397625"/>
            <a:ext cx="9144000" cy="471488"/>
          </a:xfrm>
          <a:prstGeom prst="rect">
            <a:avLst/>
          </a:prstGeom>
          <a:solidFill>
            <a:srgbClr val="008B5D"/>
          </a:solidFill>
          <a:ln>
            <a:solidFill>
              <a:schemeClr val="accent1"/>
            </a:solidFill>
          </a:ln>
          <a:effectLst/>
        </p:spPr>
        <p:txBody>
          <a:bodyPr wrap="none" lIns="0" tIns="0" rIns="0" bIns="0" anchor="ctr">
            <a:prstTxWarp prst="textNoShape">
              <a:avLst/>
            </a:prstTxWarp>
          </a:bodyPr>
          <a:lstStyle/>
          <a:p>
            <a:pPr eaLnBrk="1" hangingPunct="1">
              <a:defRPr/>
            </a:pPr>
            <a:endParaRPr lang="en-US">
              <a:latin typeface="Verdana" pitchFamily="4" charset="0"/>
            </a:endParaRPr>
          </a:p>
        </p:txBody>
      </p:sp>
      <p:sp>
        <p:nvSpPr>
          <p:cNvPr id="6" name="Slide Number Placeholder 2"/>
          <p:cNvSpPr txBox="1">
            <a:spLocks/>
          </p:cNvSpPr>
          <p:nvPr userDrawn="1"/>
        </p:nvSpPr>
        <p:spPr>
          <a:xfrm>
            <a:off x="165325" y="6507163"/>
            <a:ext cx="393557" cy="292100"/>
          </a:xfrm>
          <a:prstGeom prst="rect">
            <a:avLst/>
          </a:prstGeom>
        </p:spPr>
        <p:txBody>
          <a:bodyPr>
            <a:prstTxWarp prst="textNoShape">
              <a:avLst/>
            </a:prstTxWarp>
          </a:bodyPr>
          <a:lstStyle/>
          <a:p>
            <a:pPr eaLnBrk="1" hangingPunct="1">
              <a:defRPr/>
            </a:pPr>
            <a:fld id="{CEEF671A-36B0-574B-ACEB-4E4FF9F192B7}" type="slidenum">
              <a:rPr lang="en-US" sz="1100">
                <a:solidFill>
                  <a:schemeClr val="bg1"/>
                </a:solidFill>
                <a:latin typeface="Verdana" pitchFamily="4" charset="0"/>
              </a:rPr>
              <a:pPr eaLnBrk="1" hangingPunct="1">
                <a:defRPr/>
              </a:pPr>
              <a:t>‹#›</a:t>
            </a:fld>
            <a:endParaRPr lang="en-US" sz="1100">
              <a:solidFill>
                <a:schemeClr val="bg1"/>
              </a:solidFill>
              <a:latin typeface="Verdana" pitchFamily="4" charset="0"/>
            </a:endParaRPr>
          </a:p>
        </p:txBody>
      </p:sp>
      <p:pic>
        <p:nvPicPr>
          <p:cNvPr id="7" name="Picture 14" descr="Pearson_Bound_White"/>
          <p:cNvPicPr>
            <a:picLocks noChangeAspect="1" noChangeArrowheads="1"/>
          </p:cNvPicPr>
          <p:nvPr userDrawn="1"/>
        </p:nvPicPr>
        <p:blipFill>
          <a:blip r:embed="rId2"/>
          <a:srcRect/>
          <a:stretch>
            <a:fillRect/>
          </a:stretch>
        </p:blipFill>
        <p:spPr bwMode="auto">
          <a:xfrm>
            <a:off x="7600493" y="6394451"/>
            <a:ext cx="1525950" cy="493713"/>
          </a:xfrm>
          <a:prstGeom prst="rect">
            <a:avLst/>
          </a:prstGeom>
          <a:noFill/>
          <a:ln w="9525">
            <a:noFill/>
            <a:miter lim="800000"/>
            <a:headEnd/>
            <a:tailEnd/>
          </a:ln>
        </p:spPr>
      </p:pic>
      <p:sp>
        <p:nvSpPr>
          <p:cNvPr id="8" name="TextBox 7"/>
          <p:cNvSpPr txBox="1"/>
          <p:nvPr userDrawn="1"/>
        </p:nvSpPr>
        <p:spPr>
          <a:xfrm>
            <a:off x="558882" y="6408738"/>
            <a:ext cx="4579315" cy="457200"/>
          </a:xfrm>
          <a:prstGeom prst="rect">
            <a:avLst/>
          </a:prstGeom>
          <a:noFill/>
          <a:effectLst/>
        </p:spPr>
        <p:txBody>
          <a:bodyPr lIns="45720" tIns="91440" rIns="45720" anchor="ctr">
            <a:prstTxWarp prst="textNoShape">
              <a:avLst/>
            </a:prstTxWarp>
          </a:bodyPr>
          <a:lstStyle/>
          <a:p>
            <a:pPr eaLnBrk="1" hangingPunct="1">
              <a:lnSpc>
                <a:spcPct val="85000"/>
              </a:lnSpc>
              <a:spcBef>
                <a:spcPts val="700"/>
              </a:spcBef>
              <a:defRPr/>
            </a:pPr>
            <a:r>
              <a:rPr lang="en-US" sz="1000">
                <a:solidFill>
                  <a:schemeClr val="bg1"/>
                </a:solidFill>
                <a:latin typeface="Verdana" pitchFamily="4" charset="0"/>
              </a:rPr>
              <a:t>Copyright </a:t>
            </a:r>
            <a:r>
              <a:rPr lang="en-US" sz="900">
                <a:solidFill>
                  <a:schemeClr val="bg1"/>
                </a:solidFill>
                <a:latin typeface="Verdana" pitchFamily="4" charset="0"/>
              </a:rPr>
              <a:t>©</a:t>
            </a:r>
            <a:r>
              <a:rPr lang="en-US" sz="900" baseline="30000">
                <a:solidFill>
                  <a:schemeClr val="bg1"/>
                </a:solidFill>
                <a:latin typeface="Verdana" pitchFamily="4" charset="0"/>
              </a:rPr>
              <a:t> </a:t>
            </a:r>
            <a:r>
              <a:rPr lang="en-US" sz="1000">
                <a:solidFill>
                  <a:schemeClr val="bg1"/>
                </a:solidFill>
                <a:latin typeface="Verdana" pitchFamily="4" charset="0"/>
              </a:rPr>
              <a:t>2017 Pearson Canada Inc.</a:t>
            </a:r>
            <a:endParaRPr lang="en-US" sz="500" baseline="30000">
              <a:solidFill>
                <a:schemeClr val="bg1"/>
              </a:solidFill>
              <a:latin typeface="Verdana" pitchFamily="4" charset="0"/>
            </a:endParaRPr>
          </a:p>
        </p:txBody>
      </p:sp>
      <p:sp>
        <p:nvSpPr>
          <p:cNvPr id="2" name="Title 1"/>
          <p:cNvSpPr>
            <a:spLocks noGrp="1"/>
          </p:cNvSpPr>
          <p:nvPr>
            <p:ph type="title"/>
          </p:nvPr>
        </p:nvSpPr>
        <p:spPr/>
        <p:txBody>
          <a:bodyPr/>
          <a:lstStyle>
            <a:lvl1pPr>
              <a:defRPr>
                <a:solidFill>
                  <a:srgbClr val="008B5D"/>
                </a:solidFill>
              </a:defRPr>
            </a:lvl1pPr>
          </a:lstStyle>
          <a:p>
            <a:r>
              <a:rPr lang="en-US" dirty="0" smtClean="0"/>
              <a:t>Click to edit Master title style</a:t>
            </a:r>
            <a:endParaRPr lang="en-US" dirty="0"/>
          </a:p>
        </p:txBody>
      </p:sp>
      <p:sp>
        <p:nvSpPr>
          <p:cNvPr id="10" name="Text Placeholder 9"/>
          <p:cNvSpPr>
            <a:spLocks noGrp="1"/>
          </p:cNvSpPr>
          <p:nvPr>
            <p:ph type="body" sz="quarter" idx="11"/>
          </p:nvPr>
        </p:nvSpPr>
        <p:spPr>
          <a:xfrm>
            <a:off x="228235" y="914400"/>
            <a:ext cx="8681679" cy="5219700"/>
          </a:xfrm>
          <a:prstGeom prst="rect">
            <a:avLst/>
          </a:prstGeom>
        </p:spPr>
        <p:txBody>
          <a:bodyPr/>
          <a:lstStyle>
            <a:lvl1pPr marL="228600" indent="-228600">
              <a:lnSpc>
                <a:spcPct val="100000"/>
              </a:lnSpc>
              <a:buClr>
                <a:srgbClr val="008B5D"/>
              </a:buClr>
              <a:buSzPct val="80000"/>
              <a:buFont typeface="Arial" panose="020B0604020202020204" pitchFamily="34" charset="0"/>
              <a:buChar char="•"/>
              <a:defRPr sz="1800">
                <a:solidFill>
                  <a:schemeClr val="tx1"/>
                </a:solidFill>
              </a:defRPr>
            </a:lvl1pPr>
            <a:lvl2pPr marL="526914" indent="-285750">
              <a:lnSpc>
                <a:spcPct val="100000"/>
              </a:lnSpc>
              <a:buClr>
                <a:srgbClr val="008B5D"/>
              </a:buClr>
              <a:buSzPct val="80000"/>
              <a:buFont typeface="Arial" panose="020B0604020202020204" pitchFamily="34" charset="0"/>
              <a:buChar char="•"/>
              <a:defRPr sz="1600">
                <a:solidFill>
                  <a:schemeClr val="tx1"/>
                </a:solidFill>
              </a:defRPr>
            </a:lvl2pPr>
            <a:lvl3pPr marL="798513" indent="-284163">
              <a:lnSpc>
                <a:spcPct val="100000"/>
              </a:lnSpc>
              <a:buClr>
                <a:srgbClr val="008B5D"/>
              </a:buClr>
              <a:buSzPct val="80000"/>
              <a:buFont typeface="Arial" panose="020B0604020202020204" pitchFamily="34" charset="0"/>
              <a:buChar char="•"/>
              <a:defRPr sz="1400">
                <a:solidFill>
                  <a:schemeClr val="tx1"/>
                </a:solidFill>
              </a:defRPr>
            </a:lvl3pPr>
            <a:lvl4pPr marL="1026466" indent="-285750">
              <a:lnSpc>
                <a:spcPct val="100000"/>
              </a:lnSpc>
              <a:buClr>
                <a:srgbClr val="008B5D"/>
              </a:buClr>
              <a:buSzPct val="80000"/>
              <a:buFont typeface="Arial" panose="020B0604020202020204" pitchFamily="34" charset="0"/>
              <a:buChar char="•"/>
              <a:defRPr sz="1200">
                <a:solidFill>
                  <a:schemeClr val="tx1"/>
                </a:solidFill>
              </a:defRPr>
            </a:lvl4pPr>
            <a:lvl5pPr marL="1277965" indent="-285750">
              <a:lnSpc>
                <a:spcPct val="100000"/>
              </a:lnSpc>
              <a:buClr>
                <a:srgbClr val="008B5D"/>
              </a:buClr>
              <a:buSzPct val="80000"/>
              <a:buFont typeface="Arial" panose="020B0604020202020204" pitchFamily="34" charset="0"/>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81EB71B8-0852-FE42-8B62-3536E73BCD29}"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81EB71B8-0852-FE42-8B62-3536E73BCD29}"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81EB71B8-0852-FE42-8B62-3536E73BCD29}"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81EB71B8-0852-FE42-8B62-3536E73BCD29}"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81EB71B8-0852-FE42-8B62-3536E73BCD29}"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B71B8-0852-FE42-8B62-3536E73BCD29}"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81EB71B8-0852-FE42-8B62-3536E73BCD29}"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81EB71B8-0852-FE42-8B62-3536E73BCD29}"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3742C-A849-694F-9802-0A9E1AEC11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B71B8-0852-FE42-8B62-3536E73BCD29}" type="datetimeFigureOut">
              <a:rPr lang="en-US" smtClean="0"/>
              <a:pPr/>
              <a:t>1/10/2018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3742C-A849-694F-9802-0A9E1AEC11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4.gif"/><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descr="Fotolia_4796438_S.jpg"/>
          <p:cNvPicPr>
            <a:picLocks noGrp="1" noChangeAspect="1"/>
          </p:cNvPicPr>
          <p:nvPr>
            <p:ph idx="1"/>
          </p:nvPr>
        </p:nvPicPr>
        <p:blipFill>
          <a:blip r:embed="rId3"/>
          <a:srcRect/>
          <a:stretch>
            <a:fillRect/>
          </a:stretch>
        </p:blipFill>
        <p:spPr>
          <a:xfrm>
            <a:off x="0" y="0"/>
            <a:ext cx="9144000" cy="6858000"/>
          </a:xfrm>
        </p:spPr>
      </p:pic>
      <p:sp>
        <p:nvSpPr>
          <p:cNvPr id="13315" name="TextBox 4"/>
          <p:cNvSpPr txBox="1">
            <a:spLocks noChangeArrowheads="1"/>
          </p:cNvSpPr>
          <p:nvPr/>
        </p:nvSpPr>
        <p:spPr bwMode="auto">
          <a:xfrm>
            <a:off x="0" y="0"/>
            <a:ext cx="9144000" cy="954088"/>
          </a:xfrm>
          <a:prstGeom prst="rect">
            <a:avLst/>
          </a:prstGeom>
          <a:noFill/>
          <a:ln w="9525">
            <a:noFill/>
            <a:miter lim="800000"/>
            <a:headEnd/>
            <a:tailEnd/>
          </a:ln>
        </p:spPr>
        <p:txBody>
          <a:bodyPr>
            <a:prstTxWarp prst="textNoShape">
              <a:avLst/>
            </a:prstTxWarp>
            <a:spAutoFit/>
          </a:bodyPr>
          <a:lstStyle/>
          <a:p>
            <a:pPr algn="ctr"/>
            <a:r>
              <a:rPr lang="en-AU" sz="2800" dirty="0">
                <a:solidFill>
                  <a:schemeClr val="bg1"/>
                </a:solidFill>
              </a:rPr>
              <a:t>Scanning helps to understand the context of your preferred future – where you want to go.</a:t>
            </a:r>
          </a:p>
        </p:txBody>
      </p:sp>
    </p:spTree>
    <p:extLst>
      <p:ext uri="{BB962C8B-B14F-4D97-AF65-F5344CB8AC3E}">
        <p14:creationId xmlns:p14="http://schemas.microsoft.com/office/powerpoint/2010/main" val="1939460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0"/>
            <a:ext cx="9144000" cy="9144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Private Enterprise and Competition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1-5)</a:t>
            </a:r>
          </a:p>
        </p:txBody>
      </p:sp>
      <p:sp>
        <p:nvSpPr>
          <p:cNvPr id="57347" name="Rectangle 3"/>
          <p:cNvSpPr>
            <a:spLocks noGrp="1" noChangeArrowheads="1"/>
          </p:cNvSpPr>
          <p:nvPr>
            <p:ph idx="4294967295"/>
          </p:nvPr>
        </p:nvSpPr>
        <p:spPr bwMode="auto">
          <a:xfrm>
            <a:off x="804672" y="1228725"/>
            <a:ext cx="7729241" cy="685800"/>
          </a:xfrm>
          <a:prstGeom prst="rect">
            <a:avLst/>
          </a:prstGeom>
          <a:solidFill>
            <a:srgbClr val="FFFFFF"/>
          </a:solidFill>
          <a:ln>
            <a:miter lim="800000"/>
            <a:headEnd/>
            <a:tailEnd/>
          </a:ln>
        </p:spPr>
        <p:txBody>
          <a:bodyPr lIns="90488" tIns="44450" rIns="90488" bIns="44450">
            <a:prstTxWarp prst="textNoShape">
              <a:avLst/>
            </a:prstTxWarp>
          </a:bodyPr>
          <a:lstStyle/>
          <a:p>
            <a:pPr algn="ctr">
              <a:lnSpc>
                <a:spcPct val="110000"/>
              </a:lnSpc>
              <a:buFont typeface="Wingdings" pitchFamily="4" charset="2"/>
              <a:buNone/>
            </a:pPr>
            <a:r>
              <a:rPr lang="en-US" sz="2400" b="1">
                <a:solidFill>
                  <a:schemeClr val="tx1"/>
                </a:solidFill>
                <a:ea typeface="ヒラギノ角ゴ Pro W3" pitchFamily="4" charset="-128"/>
                <a:cs typeface="ヒラギノ角ゴ Pro W3" pitchFamily="4" charset="-128"/>
              </a:rPr>
              <a:t>Degrees of Competition</a:t>
            </a:r>
          </a:p>
        </p:txBody>
      </p:sp>
      <p:sp>
        <p:nvSpPr>
          <p:cNvPr id="8" name="Freeform 7"/>
          <p:cNvSpPr>
            <a:spLocks/>
          </p:cNvSpPr>
          <p:nvPr/>
        </p:nvSpPr>
        <p:spPr bwMode="auto">
          <a:xfrm>
            <a:off x="914401" y="1993900"/>
            <a:ext cx="7619512" cy="654050"/>
          </a:xfrm>
          <a:custGeom>
            <a:avLst/>
            <a:gdLst>
              <a:gd name="T0" fmla="*/ 0 w 8534399"/>
              <a:gd name="T1" fmla="*/ 108948 h 959399"/>
              <a:gd name="T2" fmla="*/ 43953 w 8534399"/>
              <a:gd name="T3" fmla="*/ 31910 h 959399"/>
              <a:gd name="T4" fmla="*/ 150066 w 8534399"/>
              <a:gd name="T5" fmla="*/ 1 h 959399"/>
              <a:gd name="T6" fmla="*/ 7859270 w 8534399"/>
              <a:gd name="T7" fmla="*/ 0 h 959399"/>
              <a:gd name="T8" fmla="*/ 7965382 w 8534399"/>
              <a:gd name="T9" fmla="*/ 31910 h 959399"/>
              <a:gd name="T10" fmla="*/ 8009334 w 8534399"/>
              <a:gd name="T11" fmla="*/ 108948 h 959399"/>
              <a:gd name="T12" fmla="*/ 8009335 w 8534399"/>
              <a:gd name="T13" fmla="*/ 544728 h 959399"/>
              <a:gd name="T14" fmla="*/ 7965382 w 8534399"/>
              <a:gd name="T15" fmla="*/ 621766 h 959399"/>
              <a:gd name="T16" fmla="*/ 7859269 w 8534399"/>
              <a:gd name="T17" fmla="*/ 653676 h 959399"/>
              <a:gd name="T18" fmla="*/ 150065 w 8534399"/>
              <a:gd name="T19" fmla="*/ 653676 h 959399"/>
              <a:gd name="T20" fmla="*/ 43952 w 8534399"/>
              <a:gd name="T21" fmla="*/ 621765 h 959399"/>
              <a:gd name="T22" fmla="*/ 0 w 8534399"/>
              <a:gd name="T23" fmla="*/ 544727 h 959399"/>
              <a:gd name="T24" fmla="*/ 0 w 8534399"/>
              <a:gd name="T25" fmla="*/ 108948 h 959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34399"/>
              <a:gd name="T40" fmla="*/ 0 h 959399"/>
              <a:gd name="T41" fmla="*/ 8534399 w 8534399"/>
              <a:gd name="T42" fmla="*/ 959399 h 959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34399" h="959399">
                <a:moveTo>
                  <a:pt x="0" y="159903"/>
                </a:moveTo>
                <a:cubicBezTo>
                  <a:pt x="0" y="117494"/>
                  <a:pt x="16847" y="76822"/>
                  <a:pt x="46835" y="46835"/>
                </a:cubicBezTo>
                <a:cubicBezTo>
                  <a:pt x="76823" y="16847"/>
                  <a:pt x="117495" y="1"/>
                  <a:pt x="159904" y="1"/>
                </a:cubicBezTo>
                <a:lnTo>
                  <a:pt x="8374496" y="0"/>
                </a:lnTo>
                <a:cubicBezTo>
                  <a:pt x="8416905" y="0"/>
                  <a:pt x="8457577" y="16847"/>
                  <a:pt x="8487564" y="46835"/>
                </a:cubicBezTo>
                <a:cubicBezTo>
                  <a:pt x="8517552" y="76823"/>
                  <a:pt x="8534398" y="117495"/>
                  <a:pt x="8534398" y="159904"/>
                </a:cubicBezTo>
                <a:cubicBezTo>
                  <a:pt x="8534398" y="373101"/>
                  <a:pt x="8534399" y="586299"/>
                  <a:pt x="8534399" y="799496"/>
                </a:cubicBezTo>
                <a:cubicBezTo>
                  <a:pt x="8534399" y="841905"/>
                  <a:pt x="8517552" y="882577"/>
                  <a:pt x="8487564" y="912565"/>
                </a:cubicBezTo>
                <a:cubicBezTo>
                  <a:pt x="8457576" y="942553"/>
                  <a:pt x="8416904" y="959399"/>
                  <a:pt x="8374495" y="959399"/>
                </a:cubicBezTo>
                <a:lnTo>
                  <a:pt x="159903" y="959399"/>
                </a:lnTo>
                <a:cubicBezTo>
                  <a:pt x="117494" y="959399"/>
                  <a:pt x="76822" y="942552"/>
                  <a:pt x="46834" y="912564"/>
                </a:cubicBezTo>
                <a:cubicBezTo>
                  <a:pt x="16846" y="882576"/>
                  <a:pt x="0" y="841904"/>
                  <a:pt x="0" y="799495"/>
                </a:cubicBezTo>
                <a:lnTo>
                  <a:pt x="0" y="159903"/>
                </a:lnTo>
                <a:close/>
              </a:path>
            </a:pathLst>
          </a:custGeom>
          <a:solidFill>
            <a:srgbClr val="000000"/>
          </a:solidFill>
          <a:ln w="12700">
            <a:solidFill>
              <a:schemeClr val="accent2"/>
            </a:solidFill>
            <a:miter lim="800000"/>
            <a:headEnd/>
            <a:tailEnd/>
          </a:ln>
        </p:spPr>
        <p:txBody>
          <a:bodyPr lIns="203044" tIns="203044" rIns="203044" bIns="203044" anchor="ctr">
            <a:prstTxWarp prst="textNoShape">
              <a:avLst/>
            </a:prstTxWarp>
          </a:bodyPr>
          <a:lstStyle/>
          <a:p>
            <a:pPr algn="ctr" defTabSz="1822450" eaLnBrk="1" hangingPunct="1">
              <a:lnSpc>
                <a:spcPct val="90000"/>
              </a:lnSpc>
              <a:spcAft>
                <a:spcPct val="35000"/>
              </a:spcAft>
            </a:pPr>
            <a:r>
              <a:rPr lang="en-CA" sz="2400">
                <a:solidFill>
                  <a:srgbClr val="FFFFFF"/>
                </a:solidFill>
                <a:latin typeface="Verdana" pitchFamily="4" charset="0"/>
                <a:ea typeface="ＭＳ Ｐゴシック" pitchFamily="4" charset="-128"/>
                <a:cs typeface="ＭＳ Ｐゴシック" pitchFamily="4" charset="-128"/>
              </a:rPr>
              <a:t>Perfect Competition</a:t>
            </a:r>
            <a:endParaRPr lang="en-US" sz="2400">
              <a:solidFill>
                <a:srgbClr val="FFFFFF"/>
              </a:solidFill>
              <a:latin typeface="Verdana" pitchFamily="4" charset="0"/>
              <a:ea typeface="ＭＳ Ｐゴシック" pitchFamily="4" charset="-128"/>
              <a:cs typeface="ＭＳ Ｐゴシック" pitchFamily="4" charset="-128"/>
            </a:endParaRPr>
          </a:p>
        </p:txBody>
      </p:sp>
      <p:sp>
        <p:nvSpPr>
          <p:cNvPr id="9" name="Freeform 8"/>
          <p:cNvSpPr>
            <a:spLocks/>
          </p:cNvSpPr>
          <p:nvPr/>
        </p:nvSpPr>
        <p:spPr bwMode="auto">
          <a:xfrm>
            <a:off x="914401" y="3070225"/>
            <a:ext cx="7619512" cy="655638"/>
          </a:xfrm>
          <a:custGeom>
            <a:avLst/>
            <a:gdLst>
              <a:gd name="T0" fmla="*/ 0 w 8534399"/>
              <a:gd name="T1" fmla="*/ 160076 h 959399"/>
              <a:gd name="T2" fmla="*/ 45371 w 8534399"/>
              <a:gd name="T3" fmla="*/ 46886 h 959399"/>
              <a:gd name="T4" fmla="*/ 154907 w 8534399"/>
              <a:gd name="T5" fmla="*/ 1 h 959399"/>
              <a:gd name="T6" fmla="*/ 8112794 w 8534399"/>
              <a:gd name="T7" fmla="*/ 0 h 959399"/>
              <a:gd name="T8" fmla="*/ 8222329 w 8534399"/>
              <a:gd name="T9" fmla="*/ 46886 h 959399"/>
              <a:gd name="T10" fmla="*/ 8267699 w 8534399"/>
              <a:gd name="T11" fmla="*/ 160077 h 959399"/>
              <a:gd name="T12" fmla="*/ 8267700 w 8534399"/>
              <a:gd name="T13" fmla="*/ 800362 h 959399"/>
              <a:gd name="T14" fmla="*/ 8222329 w 8534399"/>
              <a:gd name="T15" fmla="*/ 913553 h 959399"/>
              <a:gd name="T16" fmla="*/ 8112793 w 8534399"/>
              <a:gd name="T17" fmla="*/ 960438 h 959399"/>
              <a:gd name="T18" fmla="*/ 154906 w 8534399"/>
              <a:gd name="T19" fmla="*/ 960438 h 959399"/>
              <a:gd name="T20" fmla="*/ 45370 w 8534399"/>
              <a:gd name="T21" fmla="*/ 913552 h 959399"/>
              <a:gd name="T22" fmla="*/ 0 w 8534399"/>
              <a:gd name="T23" fmla="*/ 800361 h 959399"/>
              <a:gd name="T24" fmla="*/ 0 w 8534399"/>
              <a:gd name="T25" fmla="*/ 160076 h 959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34399"/>
              <a:gd name="T40" fmla="*/ 0 h 959399"/>
              <a:gd name="T41" fmla="*/ 8534399 w 8534399"/>
              <a:gd name="T42" fmla="*/ 959399 h 959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34399" h="959399">
                <a:moveTo>
                  <a:pt x="0" y="159903"/>
                </a:moveTo>
                <a:cubicBezTo>
                  <a:pt x="0" y="117494"/>
                  <a:pt x="16847" y="76822"/>
                  <a:pt x="46835" y="46835"/>
                </a:cubicBezTo>
                <a:cubicBezTo>
                  <a:pt x="76823" y="16847"/>
                  <a:pt x="117495" y="1"/>
                  <a:pt x="159904" y="1"/>
                </a:cubicBezTo>
                <a:lnTo>
                  <a:pt x="8374496" y="0"/>
                </a:lnTo>
                <a:cubicBezTo>
                  <a:pt x="8416905" y="0"/>
                  <a:pt x="8457577" y="16847"/>
                  <a:pt x="8487564" y="46835"/>
                </a:cubicBezTo>
                <a:cubicBezTo>
                  <a:pt x="8517552" y="76823"/>
                  <a:pt x="8534398" y="117495"/>
                  <a:pt x="8534398" y="159904"/>
                </a:cubicBezTo>
                <a:cubicBezTo>
                  <a:pt x="8534398" y="373101"/>
                  <a:pt x="8534399" y="586299"/>
                  <a:pt x="8534399" y="799496"/>
                </a:cubicBezTo>
                <a:cubicBezTo>
                  <a:pt x="8534399" y="841905"/>
                  <a:pt x="8517552" y="882577"/>
                  <a:pt x="8487564" y="912565"/>
                </a:cubicBezTo>
                <a:cubicBezTo>
                  <a:pt x="8457576" y="942553"/>
                  <a:pt x="8416904" y="959399"/>
                  <a:pt x="8374495" y="959399"/>
                </a:cubicBezTo>
                <a:lnTo>
                  <a:pt x="159903" y="959399"/>
                </a:lnTo>
                <a:cubicBezTo>
                  <a:pt x="117494" y="959399"/>
                  <a:pt x="76822" y="942552"/>
                  <a:pt x="46834" y="912564"/>
                </a:cubicBezTo>
                <a:cubicBezTo>
                  <a:pt x="16846" y="882576"/>
                  <a:pt x="0" y="841904"/>
                  <a:pt x="0" y="799495"/>
                </a:cubicBezTo>
                <a:lnTo>
                  <a:pt x="0" y="159903"/>
                </a:lnTo>
                <a:close/>
              </a:path>
            </a:pathLst>
          </a:custGeom>
          <a:solidFill>
            <a:srgbClr val="000000"/>
          </a:solidFill>
          <a:ln w="12700" algn="ctr">
            <a:solidFill>
              <a:schemeClr val="accent2"/>
            </a:solidFill>
            <a:miter lim="800000"/>
            <a:headEnd/>
            <a:tailEnd/>
          </a:ln>
        </p:spPr>
        <p:txBody>
          <a:bodyPr lIns="203044" tIns="203044" rIns="203044" bIns="203044" anchor="ctr"/>
          <a:lstStyle/>
          <a:p>
            <a:pPr algn="ctr" defTabSz="1822450" eaLnBrk="1" hangingPunct="1">
              <a:lnSpc>
                <a:spcPct val="90000"/>
              </a:lnSpc>
              <a:spcAft>
                <a:spcPct val="35000"/>
              </a:spcAft>
              <a:defRPr/>
            </a:pPr>
            <a:r>
              <a:rPr lang="en-CA" sz="2400" dirty="0">
                <a:solidFill>
                  <a:srgbClr val="FFFFFF"/>
                </a:solidFill>
                <a:latin typeface="+mn-lt"/>
                <a:ea typeface="ＭＳ Ｐゴシック" charset="-128"/>
                <a:cs typeface="ヒラギノ角ゴ Pro W3"/>
              </a:rPr>
              <a:t>Monopolistic Competition</a:t>
            </a:r>
          </a:p>
        </p:txBody>
      </p:sp>
      <p:sp>
        <p:nvSpPr>
          <p:cNvPr id="10" name="Freeform 9"/>
          <p:cNvSpPr>
            <a:spLocks/>
          </p:cNvSpPr>
          <p:nvPr/>
        </p:nvSpPr>
        <p:spPr bwMode="auto">
          <a:xfrm>
            <a:off x="914401" y="4148139"/>
            <a:ext cx="7619512" cy="655637"/>
          </a:xfrm>
          <a:custGeom>
            <a:avLst/>
            <a:gdLst>
              <a:gd name="T0" fmla="*/ 0 w 8534399"/>
              <a:gd name="T1" fmla="*/ 160076 h 959399"/>
              <a:gd name="T2" fmla="*/ 45371 w 8534399"/>
              <a:gd name="T3" fmla="*/ 46886 h 959399"/>
              <a:gd name="T4" fmla="*/ 154907 w 8534399"/>
              <a:gd name="T5" fmla="*/ 1 h 959399"/>
              <a:gd name="T6" fmla="*/ 8112794 w 8534399"/>
              <a:gd name="T7" fmla="*/ 0 h 959399"/>
              <a:gd name="T8" fmla="*/ 8222329 w 8534399"/>
              <a:gd name="T9" fmla="*/ 46886 h 959399"/>
              <a:gd name="T10" fmla="*/ 8267699 w 8534399"/>
              <a:gd name="T11" fmla="*/ 160077 h 959399"/>
              <a:gd name="T12" fmla="*/ 8267700 w 8534399"/>
              <a:gd name="T13" fmla="*/ 800361 h 959399"/>
              <a:gd name="T14" fmla="*/ 8222329 w 8534399"/>
              <a:gd name="T15" fmla="*/ 913552 h 959399"/>
              <a:gd name="T16" fmla="*/ 8112793 w 8534399"/>
              <a:gd name="T17" fmla="*/ 960437 h 959399"/>
              <a:gd name="T18" fmla="*/ 154906 w 8534399"/>
              <a:gd name="T19" fmla="*/ 960437 h 959399"/>
              <a:gd name="T20" fmla="*/ 45370 w 8534399"/>
              <a:gd name="T21" fmla="*/ 913551 h 959399"/>
              <a:gd name="T22" fmla="*/ 0 w 8534399"/>
              <a:gd name="T23" fmla="*/ 800360 h 959399"/>
              <a:gd name="T24" fmla="*/ 0 w 8534399"/>
              <a:gd name="T25" fmla="*/ 160076 h 959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34399"/>
              <a:gd name="T40" fmla="*/ 0 h 959399"/>
              <a:gd name="T41" fmla="*/ 8534399 w 8534399"/>
              <a:gd name="T42" fmla="*/ 959399 h 959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34399" h="959399">
                <a:moveTo>
                  <a:pt x="0" y="159903"/>
                </a:moveTo>
                <a:cubicBezTo>
                  <a:pt x="0" y="117494"/>
                  <a:pt x="16847" y="76822"/>
                  <a:pt x="46835" y="46835"/>
                </a:cubicBezTo>
                <a:cubicBezTo>
                  <a:pt x="76823" y="16847"/>
                  <a:pt x="117495" y="1"/>
                  <a:pt x="159904" y="1"/>
                </a:cubicBezTo>
                <a:lnTo>
                  <a:pt x="8374496" y="0"/>
                </a:lnTo>
                <a:cubicBezTo>
                  <a:pt x="8416905" y="0"/>
                  <a:pt x="8457577" y="16847"/>
                  <a:pt x="8487564" y="46835"/>
                </a:cubicBezTo>
                <a:cubicBezTo>
                  <a:pt x="8517552" y="76823"/>
                  <a:pt x="8534398" y="117495"/>
                  <a:pt x="8534398" y="159904"/>
                </a:cubicBezTo>
                <a:cubicBezTo>
                  <a:pt x="8534398" y="373101"/>
                  <a:pt x="8534399" y="586299"/>
                  <a:pt x="8534399" y="799496"/>
                </a:cubicBezTo>
                <a:cubicBezTo>
                  <a:pt x="8534399" y="841905"/>
                  <a:pt x="8517552" y="882577"/>
                  <a:pt x="8487564" y="912565"/>
                </a:cubicBezTo>
                <a:cubicBezTo>
                  <a:pt x="8457576" y="942553"/>
                  <a:pt x="8416904" y="959399"/>
                  <a:pt x="8374495" y="959399"/>
                </a:cubicBezTo>
                <a:lnTo>
                  <a:pt x="159903" y="959399"/>
                </a:lnTo>
                <a:cubicBezTo>
                  <a:pt x="117494" y="959399"/>
                  <a:pt x="76822" y="942552"/>
                  <a:pt x="46834" y="912564"/>
                </a:cubicBezTo>
                <a:cubicBezTo>
                  <a:pt x="16846" y="882576"/>
                  <a:pt x="0" y="841904"/>
                  <a:pt x="0" y="799495"/>
                </a:cubicBezTo>
                <a:lnTo>
                  <a:pt x="0" y="159903"/>
                </a:lnTo>
                <a:close/>
              </a:path>
            </a:pathLst>
          </a:custGeom>
          <a:solidFill>
            <a:srgbClr val="000000"/>
          </a:solidFill>
          <a:ln w="12700" algn="ctr">
            <a:solidFill>
              <a:schemeClr val="accent2"/>
            </a:solidFill>
            <a:miter lim="800000"/>
            <a:headEnd/>
            <a:tailEnd/>
          </a:ln>
        </p:spPr>
        <p:txBody>
          <a:bodyPr lIns="203044" tIns="203044" rIns="203044" bIns="203044" anchor="ctr"/>
          <a:lstStyle/>
          <a:p>
            <a:pPr algn="ctr" defTabSz="1822450" eaLnBrk="1" hangingPunct="1">
              <a:lnSpc>
                <a:spcPct val="90000"/>
              </a:lnSpc>
              <a:spcAft>
                <a:spcPct val="35000"/>
              </a:spcAft>
              <a:defRPr/>
            </a:pPr>
            <a:r>
              <a:rPr lang="en-CA" sz="2400">
                <a:solidFill>
                  <a:srgbClr val="FFFFFF"/>
                </a:solidFill>
                <a:latin typeface="+mn-lt"/>
                <a:ea typeface="ＭＳ Ｐゴシック" charset="-128"/>
                <a:cs typeface="ヒラギノ角ゴ Pro W3"/>
              </a:rPr>
              <a:t>Oligopoly</a:t>
            </a:r>
          </a:p>
        </p:txBody>
      </p:sp>
      <p:sp>
        <p:nvSpPr>
          <p:cNvPr id="11" name="Freeform 10"/>
          <p:cNvSpPr>
            <a:spLocks/>
          </p:cNvSpPr>
          <p:nvPr/>
        </p:nvSpPr>
        <p:spPr bwMode="auto">
          <a:xfrm>
            <a:off x="914401" y="5226050"/>
            <a:ext cx="7619512" cy="654050"/>
          </a:xfrm>
          <a:custGeom>
            <a:avLst/>
            <a:gdLst>
              <a:gd name="T0" fmla="*/ 0 w 8534399"/>
              <a:gd name="T1" fmla="*/ 159811 h 959399"/>
              <a:gd name="T2" fmla="*/ 45371 w 8534399"/>
              <a:gd name="T3" fmla="*/ 46808 h 959399"/>
              <a:gd name="T4" fmla="*/ 154907 w 8534399"/>
              <a:gd name="T5" fmla="*/ 1 h 959399"/>
              <a:gd name="T6" fmla="*/ 8112794 w 8534399"/>
              <a:gd name="T7" fmla="*/ 0 h 959399"/>
              <a:gd name="T8" fmla="*/ 8222329 w 8534399"/>
              <a:gd name="T9" fmla="*/ 46808 h 959399"/>
              <a:gd name="T10" fmla="*/ 8267699 w 8534399"/>
              <a:gd name="T11" fmla="*/ 159812 h 959399"/>
              <a:gd name="T12" fmla="*/ 8267700 w 8534399"/>
              <a:gd name="T13" fmla="*/ 799039 h 959399"/>
              <a:gd name="T14" fmla="*/ 8222329 w 8534399"/>
              <a:gd name="T15" fmla="*/ 912043 h 959399"/>
              <a:gd name="T16" fmla="*/ 8112793 w 8534399"/>
              <a:gd name="T17" fmla="*/ 958850 h 959399"/>
              <a:gd name="T18" fmla="*/ 154906 w 8534399"/>
              <a:gd name="T19" fmla="*/ 958850 h 959399"/>
              <a:gd name="T20" fmla="*/ 45370 w 8534399"/>
              <a:gd name="T21" fmla="*/ 912042 h 959399"/>
              <a:gd name="T22" fmla="*/ 0 w 8534399"/>
              <a:gd name="T23" fmla="*/ 799038 h 959399"/>
              <a:gd name="T24" fmla="*/ 0 w 8534399"/>
              <a:gd name="T25" fmla="*/ 159811 h 959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34399"/>
              <a:gd name="T40" fmla="*/ 0 h 959399"/>
              <a:gd name="T41" fmla="*/ 8534399 w 8534399"/>
              <a:gd name="T42" fmla="*/ 959399 h 959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34399" h="959399">
                <a:moveTo>
                  <a:pt x="0" y="159903"/>
                </a:moveTo>
                <a:cubicBezTo>
                  <a:pt x="0" y="117494"/>
                  <a:pt x="16847" y="76822"/>
                  <a:pt x="46835" y="46835"/>
                </a:cubicBezTo>
                <a:cubicBezTo>
                  <a:pt x="76823" y="16847"/>
                  <a:pt x="117495" y="1"/>
                  <a:pt x="159904" y="1"/>
                </a:cubicBezTo>
                <a:lnTo>
                  <a:pt x="8374496" y="0"/>
                </a:lnTo>
                <a:cubicBezTo>
                  <a:pt x="8416905" y="0"/>
                  <a:pt x="8457577" y="16847"/>
                  <a:pt x="8487564" y="46835"/>
                </a:cubicBezTo>
                <a:cubicBezTo>
                  <a:pt x="8517552" y="76823"/>
                  <a:pt x="8534398" y="117495"/>
                  <a:pt x="8534398" y="159904"/>
                </a:cubicBezTo>
                <a:cubicBezTo>
                  <a:pt x="8534398" y="373101"/>
                  <a:pt x="8534399" y="586299"/>
                  <a:pt x="8534399" y="799496"/>
                </a:cubicBezTo>
                <a:cubicBezTo>
                  <a:pt x="8534399" y="841905"/>
                  <a:pt x="8517552" y="882577"/>
                  <a:pt x="8487564" y="912565"/>
                </a:cubicBezTo>
                <a:cubicBezTo>
                  <a:pt x="8457576" y="942553"/>
                  <a:pt x="8416904" y="959399"/>
                  <a:pt x="8374495" y="959399"/>
                </a:cubicBezTo>
                <a:lnTo>
                  <a:pt x="159903" y="959399"/>
                </a:lnTo>
                <a:cubicBezTo>
                  <a:pt x="117494" y="959399"/>
                  <a:pt x="76822" y="942552"/>
                  <a:pt x="46834" y="912564"/>
                </a:cubicBezTo>
                <a:cubicBezTo>
                  <a:pt x="16846" y="882576"/>
                  <a:pt x="0" y="841904"/>
                  <a:pt x="0" y="799495"/>
                </a:cubicBezTo>
                <a:lnTo>
                  <a:pt x="0" y="159903"/>
                </a:lnTo>
                <a:close/>
              </a:path>
            </a:pathLst>
          </a:custGeom>
          <a:solidFill>
            <a:srgbClr val="000000"/>
          </a:solidFill>
          <a:ln w="12700" algn="ctr">
            <a:solidFill>
              <a:schemeClr val="accent2"/>
            </a:solidFill>
            <a:miter lim="800000"/>
            <a:headEnd/>
            <a:tailEnd/>
          </a:ln>
        </p:spPr>
        <p:txBody>
          <a:bodyPr lIns="203044" tIns="203044" rIns="203044" bIns="203044" anchor="ctr"/>
          <a:lstStyle/>
          <a:p>
            <a:pPr algn="ctr" defTabSz="1822450" eaLnBrk="1" hangingPunct="1">
              <a:lnSpc>
                <a:spcPct val="90000"/>
              </a:lnSpc>
              <a:spcAft>
                <a:spcPct val="35000"/>
              </a:spcAft>
              <a:defRPr/>
            </a:pPr>
            <a:r>
              <a:rPr lang="en-CA" sz="2400">
                <a:solidFill>
                  <a:srgbClr val="FFFFFF"/>
                </a:solidFill>
                <a:latin typeface="+mn-lt"/>
                <a:ea typeface="ＭＳ Ｐゴシック" charset="-128"/>
                <a:cs typeface="ヒラギノ角ゴ Pro W3"/>
              </a:rPr>
              <a:t>Monopoly</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0"/>
            <a:ext cx="9144000" cy="8382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Private Enterprise and Competition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1-5)</a:t>
            </a:r>
          </a:p>
        </p:txBody>
      </p:sp>
      <p:sp>
        <p:nvSpPr>
          <p:cNvPr id="26627" name="Rectangle 3"/>
          <p:cNvSpPr>
            <a:spLocks noGrp="1" noChangeArrowheads="1"/>
          </p:cNvSpPr>
          <p:nvPr>
            <p:ph idx="4294967295"/>
          </p:nvPr>
        </p:nvSpPr>
        <p:spPr bwMode="auto">
          <a:xfrm>
            <a:off x="649590" y="1066800"/>
            <a:ext cx="4190147" cy="4800600"/>
          </a:xfrm>
          <a:prstGeom prst="rect">
            <a:avLst/>
          </a:prstGeom>
          <a:solidFill>
            <a:srgbClr val="FFFFFF"/>
          </a:solidFill>
          <a:ln>
            <a:miter lim="800000"/>
            <a:headEnd/>
            <a:tailEnd/>
          </a:ln>
        </p:spPr>
        <p:txBody>
          <a:bodyPr lIns="90488" tIns="44450" rIns="90488" bIns="44450">
            <a:prstTxWarp prst="textNoShape">
              <a:avLst/>
            </a:prstTxWarp>
          </a:bodyPr>
          <a:lstStyle/>
          <a:p>
            <a:pPr marL="246063" indent="-246063" eaLnBrk="1" hangingPunct="1">
              <a:lnSpc>
                <a:spcPct val="90000"/>
              </a:lnSpc>
              <a:buClrTx/>
              <a:buSzTx/>
            </a:pPr>
            <a:r>
              <a:rPr lang="en-US" sz="2800">
                <a:solidFill>
                  <a:schemeClr val="tx1"/>
                </a:solidFill>
                <a:ea typeface="ヒラギノ角ゴ Pro W3" pitchFamily="4" charset="-128"/>
                <a:cs typeface="ヒラギノ角ゴ Pro W3" pitchFamily="4" charset="-128"/>
              </a:rPr>
              <a:t>Perfect Competition</a:t>
            </a:r>
          </a:p>
          <a:p>
            <a:pPr lvl="1" eaLnBrk="1" hangingPunct="1">
              <a:lnSpc>
                <a:spcPct val="90000"/>
              </a:lnSpc>
              <a:buClrTx/>
              <a:buSzTx/>
            </a:pPr>
            <a:endParaRPr lang="en-CA" sz="2400">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400">
                <a:solidFill>
                  <a:schemeClr val="tx1"/>
                </a:solidFill>
                <a:ea typeface="ヒラギノ角ゴ Pro W3" pitchFamily="4" charset="-128"/>
                <a:cs typeface="ヒラギノ角ゴ Pro W3" pitchFamily="4" charset="-128"/>
              </a:rPr>
              <a:t>many sellers; product is basically identical</a:t>
            </a:r>
          </a:p>
          <a:p>
            <a:pPr lvl="1" eaLnBrk="1" hangingPunct="1">
              <a:lnSpc>
                <a:spcPct val="90000"/>
              </a:lnSpc>
              <a:buClrTx/>
              <a:buSzTx/>
            </a:pPr>
            <a:endParaRPr lang="en-CA" sz="2400">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400">
                <a:solidFill>
                  <a:schemeClr val="tx1"/>
                </a:solidFill>
                <a:ea typeface="ヒラギノ角ゴ Pro W3" pitchFamily="4" charset="-128"/>
                <a:cs typeface="ヒラギノ角ゴ Pro W3" pitchFamily="4" charset="-128"/>
              </a:rPr>
              <a:t>relatively easy to enter the industry</a:t>
            </a:r>
          </a:p>
          <a:p>
            <a:pPr lvl="1" eaLnBrk="1" hangingPunct="1">
              <a:lnSpc>
                <a:spcPct val="90000"/>
              </a:lnSpc>
              <a:buClrTx/>
              <a:buSzTx/>
            </a:pPr>
            <a:endParaRPr lang="en-CA" sz="2400">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400">
                <a:solidFill>
                  <a:schemeClr val="tx1"/>
                </a:solidFill>
                <a:ea typeface="ヒラギノ角ゴ Pro W3" pitchFamily="4" charset="-128"/>
                <a:cs typeface="ヒラギノ角ゴ Pro W3" pitchFamily="4" charset="-128"/>
              </a:rPr>
              <a:t>individual firms have no control over price</a:t>
            </a:r>
            <a:endParaRPr lang="en-US" sz="3200">
              <a:solidFill>
                <a:schemeClr val="tx1"/>
              </a:solidFill>
              <a:ea typeface="ヒラギノ角ゴ Pro W3" pitchFamily="4" charset="-128"/>
              <a:cs typeface="ヒラギノ角ゴ Pro W3" pitchFamily="4" charset="-128"/>
            </a:endParaRPr>
          </a:p>
          <a:p>
            <a:pPr marL="246063" indent="-246063" eaLnBrk="1" hangingPunct="1">
              <a:lnSpc>
                <a:spcPct val="90000"/>
              </a:lnSpc>
              <a:buClrTx/>
              <a:buSzTx/>
            </a:pPr>
            <a:endParaRPr lang="en-US">
              <a:solidFill>
                <a:schemeClr val="tx1"/>
              </a:solidFill>
              <a:ea typeface="ヒラギノ角ゴ Pro W3" pitchFamily="4" charset="-128"/>
              <a:cs typeface="ヒラギノ角ゴ Pro W3" pitchFamily="4" charset="-128"/>
            </a:endParaRPr>
          </a:p>
          <a:p>
            <a:pPr lvl="1" eaLnBrk="1" hangingPunct="1">
              <a:lnSpc>
                <a:spcPct val="100000"/>
              </a:lnSpc>
              <a:buClr>
                <a:schemeClr val="accent2"/>
              </a:buClr>
              <a:buSzTx/>
            </a:pPr>
            <a:endParaRPr lang="en-CA" sz="1600">
              <a:solidFill>
                <a:schemeClr val="tx1"/>
              </a:solidFill>
              <a:ea typeface="ヒラギノ角ゴ Pro W3" pitchFamily="4" charset="-128"/>
              <a:cs typeface="ヒラギノ角ゴ Pro W3" pitchFamily="4" charset="-128"/>
            </a:endParaRPr>
          </a:p>
          <a:p>
            <a:pPr marL="246063" indent="-246063">
              <a:lnSpc>
                <a:spcPct val="80000"/>
              </a:lnSpc>
              <a:buFont typeface="Wingdings" pitchFamily="4" charset="2"/>
              <a:buNone/>
            </a:pPr>
            <a:endParaRPr lang="en-US" sz="1800">
              <a:solidFill>
                <a:schemeClr val="hlink"/>
              </a:solidFill>
              <a:ea typeface="ヒラギノ角ゴ Pro W3" pitchFamily="4" charset="-128"/>
              <a:cs typeface="ヒラギノ角ゴ Pro W3" pitchFamily="4" charset="-128"/>
            </a:endParaRPr>
          </a:p>
        </p:txBody>
      </p:sp>
      <p:pic>
        <p:nvPicPr>
          <p:cNvPr id="59396" name="Picture 4" descr="un_ph01_04.jpg"/>
          <p:cNvPicPr>
            <a:picLocks noChangeAspect="1"/>
          </p:cNvPicPr>
          <p:nvPr/>
        </p:nvPicPr>
        <p:blipFill>
          <a:blip r:embed="rId3"/>
          <a:srcRect l="71042" b="22125"/>
          <a:stretch>
            <a:fillRect/>
          </a:stretch>
        </p:blipFill>
        <p:spPr bwMode="auto">
          <a:xfrm>
            <a:off x="5836067" y="1312863"/>
            <a:ext cx="3059216" cy="41338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7" dur="500"/>
                                        <p:tgtEl>
                                          <p:spTgt spid="2662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0" dur="500"/>
                                        <p:tgtEl>
                                          <p:spTgt spid="2662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13"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0"/>
            <a:ext cx="9144000" cy="8382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Private Enterprise and Competition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1-5)</a:t>
            </a:r>
          </a:p>
        </p:txBody>
      </p:sp>
      <p:sp>
        <p:nvSpPr>
          <p:cNvPr id="26627" name="Rectangle 3"/>
          <p:cNvSpPr>
            <a:spLocks noGrp="1" noChangeArrowheads="1"/>
          </p:cNvSpPr>
          <p:nvPr>
            <p:ph idx="4294967295"/>
          </p:nvPr>
        </p:nvSpPr>
        <p:spPr bwMode="auto">
          <a:xfrm>
            <a:off x="210678" y="1066800"/>
            <a:ext cx="3932652" cy="4800600"/>
          </a:xfrm>
          <a:prstGeom prst="rect">
            <a:avLst/>
          </a:prstGeom>
          <a:solidFill>
            <a:srgbClr val="FFFFFF"/>
          </a:solidFill>
          <a:ln>
            <a:miter lim="800000"/>
            <a:headEnd/>
            <a:tailEnd/>
          </a:ln>
        </p:spPr>
        <p:txBody>
          <a:bodyPr lIns="90488" tIns="44450" rIns="90488" bIns="44450">
            <a:prstTxWarp prst="textNoShape">
              <a:avLst/>
            </a:prstTxWarp>
          </a:bodyPr>
          <a:lstStyle/>
          <a:p>
            <a:pPr marL="246063" indent="-246063" eaLnBrk="1" hangingPunct="1">
              <a:lnSpc>
                <a:spcPct val="90000"/>
              </a:lnSpc>
              <a:buClrTx/>
              <a:buSzTx/>
            </a:pPr>
            <a:r>
              <a:rPr lang="en-US" sz="2800">
                <a:solidFill>
                  <a:schemeClr val="tx1"/>
                </a:solidFill>
                <a:ea typeface="ヒラギノ角ゴ Pro W3" pitchFamily="4" charset="-128"/>
                <a:cs typeface="ヒラギノ角ゴ Pro W3" pitchFamily="4" charset="-128"/>
              </a:rPr>
              <a:t>Monopolistic Competition</a:t>
            </a:r>
          </a:p>
          <a:p>
            <a:pPr lvl="1" eaLnBrk="1" hangingPunct="1">
              <a:lnSpc>
                <a:spcPct val="90000"/>
              </a:lnSpc>
              <a:buClrTx/>
              <a:buSzTx/>
            </a:pPr>
            <a:endParaRPr lang="en-CA" sz="2400">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400">
                <a:solidFill>
                  <a:schemeClr val="tx1"/>
                </a:solidFill>
                <a:ea typeface="ヒラギノ角ゴ Pro W3" pitchFamily="4" charset="-128"/>
                <a:cs typeface="ヒラギノ角ゴ Pro W3" pitchFamily="4" charset="-128"/>
              </a:rPr>
              <a:t>few to many sellers; product is seen as unique by some buyers (not all)</a:t>
            </a:r>
          </a:p>
          <a:p>
            <a:pPr lvl="1" eaLnBrk="1" hangingPunct="1">
              <a:lnSpc>
                <a:spcPct val="90000"/>
              </a:lnSpc>
              <a:buClrTx/>
              <a:buSzTx/>
            </a:pPr>
            <a:endParaRPr lang="en-CA" sz="2400">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400">
                <a:solidFill>
                  <a:schemeClr val="tx1"/>
                </a:solidFill>
                <a:ea typeface="ヒラギノ角ゴ Pro W3" pitchFamily="4" charset="-128"/>
                <a:cs typeface="ヒラギノ角ゴ Pro W3" pitchFamily="4" charset="-128"/>
              </a:rPr>
              <a:t>differentiated brands have some (minor) control over pricing</a:t>
            </a:r>
          </a:p>
          <a:p>
            <a:pPr lvl="1" eaLnBrk="1" hangingPunct="1">
              <a:lnSpc>
                <a:spcPct val="100000"/>
              </a:lnSpc>
              <a:buClr>
                <a:schemeClr val="accent2"/>
              </a:buClr>
              <a:buSzTx/>
            </a:pPr>
            <a:endParaRPr lang="en-CA" sz="1600">
              <a:solidFill>
                <a:schemeClr val="tx1"/>
              </a:solidFill>
              <a:ea typeface="ヒラギノ角ゴ Pro W3" pitchFamily="4" charset="-128"/>
              <a:cs typeface="ヒラギノ角ゴ Pro W3" pitchFamily="4" charset="-128"/>
            </a:endParaRPr>
          </a:p>
          <a:p>
            <a:pPr marL="246063" indent="-246063">
              <a:lnSpc>
                <a:spcPct val="80000"/>
              </a:lnSpc>
              <a:buFont typeface="Wingdings" pitchFamily="4" charset="2"/>
              <a:buNone/>
            </a:pPr>
            <a:endParaRPr lang="en-US" sz="1800">
              <a:solidFill>
                <a:schemeClr val="hlink"/>
              </a:solidFill>
              <a:ea typeface="ヒラギノ角ゴ Pro W3" pitchFamily="4" charset="-128"/>
              <a:cs typeface="ヒラギノ角ゴ Pro W3" pitchFamily="4" charset="-128"/>
            </a:endParaRPr>
          </a:p>
        </p:txBody>
      </p:sp>
      <p:pic>
        <p:nvPicPr>
          <p:cNvPr id="61444" name="Picture 4" descr="un_ph01_09.jpg"/>
          <p:cNvPicPr>
            <a:picLocks noChangeAspect="1"/>
          </p:cNvPicPr>
          <p:nvPr/>
        </p:nvPicPr>
        <p:blipFill>
          <a:blip r:embed="rId3"/>
          <a:srcRect b="8276"/>
          <a:stretch>
            <a:fillRect/>
          </a:stretch>
        </p:blipFill>
        <p:spPr bwMode="auto">
          <a:xfrm>
            <a:off x="4334988" y="1398588"/>
            <a:ext cx="4617354" cy="454501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7" dur="500"/>
                                        <p:tgtEl>
                                          <p:spTgt spid="2662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0"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Grp="1" noChangeArrowheads="1"/>
          </p:cNvSpPr>
          <p:nvPr>
            <p:ph type="title" idx="4294967295"/>
          </p:nvPr>
        </p:nvSpPr>
        <p:spPr>
          <a:xfrm>
            <a:off x="0" y="0"/>
            <a:ext cx="9144000" cy="97155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Private Enterprise and Competition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1-5)</a:t>
            </a:r>
            <a:endParaRPr lang="en-CA" sz="2000" b="0">
              <a:ea typeface="ヒラギノ角ゴ Pro W3" pitchFamily="4" charset="-128"/>
              <a:cs typeface="ヒラギノ角ゴ Pro W3" pitchFamily="4" charset="-128"/>
            </a:endParaRPr>
          </a:p>
        </p:txBody>
      </p:sp>
      <p:sp>
        <p:nvSpPr>
          <p:cNvPr id="28675" name="Rectangle 10"/>
          <p:cNvSpPr>
            <a:spLocks noGrp="1" noChangeArrowheads="1"/>
          </p:cNvSpPr>
          <p:nvPr>
            <p:ph idx="4294967295"/>
          </p:nvPr>
        </p:nvSpPr>
        <p:spPr bwMode="auto">
          <a:xfrm>
            <a:off x="304313" y="1066800"/>
            <a:ext cx="4023360" cy="5029200"/>
          </a:xfrm>
          <a:prstGeom prst="rect">
            <a:avLst/>
          </a:prstGeom>
          <a:solidFill>
            <a:srgbClr val="FFFFFF"/>
          </a:solidFill>
          <a:ln>
            <a:miter lim="800000"/>
            <a:headEnd/>
            <a:tailEnd/>
          </a:ln>
        </p:spPr>
        <p:txBody>
          <a:bodyPr lIns="90488" tIns="44450" rIns="90488" bIns="44450">
            <a:prstTxWarp prst="textNoShape">
              <a:avLst/>
            </a:prstTxWarp>
            <a:normAutofit lnSpcReduction="10000"/>
          </a:bodyPr>
          <a:lstStyle/>
          <a:p>
            <a:pPr marL="246063" indent="-246063" eaLnBrk="1" hangingPunct="1">
              <a:lnSpc>
                <a:spcPct val="90000"/>
              </a:lnSpc>
              <a:buClrTx/>
              <a:buSzTx/>
            </a:pPr>
            <a:r>
              <a:rPr lang="en-US">
                <a:solidFill>
                  <a:schemeClr val="tx1"/>
                </a:solidFill>
                <a:ea typeface="ヒラギノ角ゴ Pro W3" pitchFamily="4" charset="-128"/>
                <a:cs typeface="ヒラギノ角ゴ Pro W3" pitchFamily="4" charset="-128"/>
              </a:rPr>
              <a:t>Oligopoly</a:t>
            </a:r>
            <a:endParaRPr lang="en-CA">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a few large suppliers dominate</a:t>
            </a: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high barriers to entry</a:t>
            </a: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products are seen as similar</a:t>
            </a: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prices gravitate toward a common </a:t>
            </a:r>
            <a:br>
              <a:rPr lang="en-CA" sz="2000">
                <a:solidFill>
                  <a:schemeClr val="tx1"/>
                </a:solidFill>
                <a:ea typeface="ヒラギノ角ゴ Pro W3" pitchFamily="4" charset="-128"/>
                <a:cs typeface="ヒラギノ角ゴ Pro W3" pitchFamily="4" charset="-128"/>
              </a:rPr>
            </a:br>
            <a:r>
              <a:rPr lang="en-CA" sz="2000">
                <a:solidFill>
                  <a:schemeClr val="tx1"/>
                </a:solidFill>
                <a:ea typeface="ヒラギノ角ゴ Pro W3" pitchFamily="4" charset="-128"/>
                <a:cs typeface="ヒラギノ角ゴ Pro W3" pitchFamily="4" charset="-128"/>
              </a:rPr>
              <a:t>“market price”</a:t>
            </a:r>
            <a:endParaRPr lang="en-US" sz="2000">
              <a:solidFill>
                <a:schemeClr val="tx1"/>
              </a:solidFill>
              <a:ea typeface="ヒラギノ角ゴ Pro W3" pitchFamily="4" charset="-128"/>
              <a:cs typeface="ヒラギノ角ゴ Pro W3" pitchFamily="4" charset="-128"/>
            </a:endParaRPr>
          </a:p>
          <a:p>
            <a:pPr marL="246063" indent="-246063" eaLnBrk="1" hangingPunct="1">
              <a:lnSpc>
                <a:spcPct val="90000"/>
              </a:lnSpc>
              <a:buClrTx/>
              <a:buSzTx/>
            </a:pPr>
            <a:endParaRPr lang="en-US">
              <a:solidFill>
                <a:schemeClr val="tx1"/>
              </a:solidFill>
              <a:ea typeface="ヒラギノ角ゴ Pro W3" pitchFamily="4" charset="-128"/>
              <a:cs typeface="ヒラギノ角ゴ Pro W3" pitchFamily="4" charset="-128"/>
            </a:endParaRPr>
          </a:p>
          <a:p>
            <a:pPr marL="246063" indent="-246063" eaLnBrk="1" hangingPunct="1">
              <a:lnSpc>
                <a:spcPct val="90000"/>
              </a:lnSpc>
              <a:buClrTx/>
              <a:buSzTx/>
            </a:pPr>
            <a:r>
              <a:rPr lang="en-US">
                <a:solidFill>
                  <a:schemeClr val="tx1"/>
                </a:solidFill>
                <a:ea typeface="ヒラギノ角ゴ Pro W3" pitchFamily="4" charset="-128"/>
                <a:cs typeface="ヒラギノ角ゴ Pro W3" pitchFamily="4" charset="-128"/>
              </a:rPr>
              <a:t>Monopoly</a:t>
            </a:r>
            <a:endParaRPr lang="en-CA">
              <a:solidFill>
                <a:schemeClr val="tx1"/>
              </a:solidFill>
              <a:ea typeface="ヒラギノ角ゴ Pro W3" pitchFamily="4" charset="-128"/>
              <a:cs typeface="ヒラギノ角ゴ Pro W3" pitchFamily="4" charset="-128"/>
            </a:endParaRP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one producer and source of supply </a:t>
            </a: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unique product </a:t>
            </a: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complete control over price </a:t>
            </a:r>
          </a:p>
          <a:p>
            <a:pPr lvl="1" eaLnBrk="1" hangingPunct="1">
              <a:lnSpc>
                <a:spcPct val="90000"/>
              </a:lnSpc>
              <a:buClrTx/>
              <a:buSzTx/>
            </a:pPr>
            <a:r>
              <a:rPr lang="en-CA" sz="2000">
                <a:solidFill>
                  <a:schemeClr val="tx1"/>
                </a:solidFill>
                <a:ea typeface="ヒラギノ角ゴ Pro W3" pitchFamily="4" charset="-128"/>
                <a:cs typeface="ヒラギノ角ゴ Pro W3" pitchFamily="4" charset="-128"/>
              </a:rPr>
              <a:t>no competitors</a:t>
            </a:r>
          </a:p>
          <a:p>
            <a:pPr lvl="1" eaLnBrk="1" hangingPunct="1">
              <a:lnSpc>
                <a:spcPct val="100000"/>
              </a:lnSpc>
              <a:buClr>
                <a:schemeClr val="accent2"/>
              </a:buClr>
              <a:buSzTx/>
            </a:pPr>
            <a:endParaRPr lang="en-CA" sz="1600">
              <a:solidFill>
                <a:schemeClr val="tx1"/>
              </a:solidFill>
              <a:ea typeface="ヒラギノ角ゴ Pro W3" pitchFamily="4" charset="-128"/>
              <a:cs typeface="ヒラギノ角ゴ Pro W3" pitchFamily="4" charset="-128"/>
            </a:endParaRPr>
          </a:p>
        </p:txBody>
      </p:sp>
      <p:pic>
        <p:nvPicPr>
          <p:cNvPr id="63492" name="Picture 4" descr="un_ph01_10.jpg"/>
          <p:cNvPicPr>
            <a:picLocks noChangeAspect="1"/>
          </p:cNvPicPr>
          <p:nvPr/>
        </p:nvPicPr>
        <p:blipFill>
          <a:blip r:embed="rId3"/>
          <a:srcRect b="9552"/>
          <a:stretch>
            <a:fillRect/>
          </a:stretch>
        </p:blipFill>
        <p:spPr bwMode="auto">
          <a:xfrm>
            <a:off x="4545666" y="1149351"/>
            <a:ext cx="4327672" cy="317976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0" dur="500"/>
                                        <p:tgtEl>
                                          <p:spTgt spid="2867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3" dur="500"/>
                                        <p:tgtEl>
                                          <p:spTgt spid="2867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16" dur="500"/>
                                        <p:tgtEl>
                                          <p:spTgt spid="2867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21" dur="500"/>
                                        <p:tgtEl>
                                          <p:spTgt spid="286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24" dur="500"/>
                                        <p:tgtEl>
                                          <p:spTgt spid="286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675">
                                            <p:txEl>
                                              <p:pRg st="9" end="9"/>
                                            </p:txEl>
                                          </p:spTgt>
                                        </p:tgtEl>
                                        <p:attrNameLst>
                                          <p:attrName>style.visibility</p:attrName>
                                        </p:attrNameLst>
                                      </p:cBhvr>
                                      <p:to>
                                        <p:strVal val="visible"/>
                                      </p:to>
                                    </p:set>
                                    <p:animEffect transition="in" filter="blinds(horizontal)">
                                      <p:cBhvr>
                                        <p:cTn id="27" dur="500"/>
                                        <p:tgtEl>
                                          <p:spTgt spid="286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675">
                                            <p:txEl>
                                              <p:pRg st="10" end="10"/>
                                            </p:txEl>
                                          </p:spTgt>
                                        </p:tgtEl>
                                        <p:attrNameLst>
                                          <p:attrName>style.visibility</p:attrName>
                                        </p:attrNameLst>
                                      </p:cBhvr>
                                      <p:to>
                                        <p:strVal val="visible"/>
                                      </p:to>
                                    </p:set>
                                    <p:animEffect transition="in" filter="blinds(horizontal)">
                                      <p:cBhvr>
                                        <p:cTn id="30" dur="500"/>
                                        <p:tgtEl>
                                          <p:spTgt spid="286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2"/>
          <p:cNvSpPr>
            <a:spLocks noGrp="1"/>
          </p:cNvSpPr>
          <p:nvPr>
            <p:ph type="title" idx="4294967295"/>
          </p:nvPr>
        </p:nvSpPr>
        <p:spPr>
          <a:xfrm>
            <a:off x="0" y="0"/>
            <a:ext cx="9144000" cy="7620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QUICK-CHECK QUESTIONS</a:t>
            </a:r>
          </a:p>
        </p:txBody>
      </p:sp>
      <p:sp>
        <p:nvSpPr>
          <p:cNvPr id="67587" name="Rectangle 3"/>
          <p:cNvSpPr>
            <a:spLocks noGrp="1" noChangeArrowheads="1"/>
          </p:cNvSpPr>
          <p:nvPr>
            <p:ph idx="4294967295"/>
          </p:nvPr>
        </p:nvSpPr>
        <p:spPr bwMode="auto">
          <a:xfrm>
            <a:off x="380391" y="1066800"/>
            <a:ext cx="8383219" cy="4114800"/>
          </a:xfrm>
          <a:prstGeom prst="rect">
            <a:avLst/>
          </a:prstGeom>
          <a:solidFill>
            <a:srgbClr val="FFFFFF"/>
          </a:solidFill>
          <a:ln>
            <a:miter lim="800000"/>
            <a:headEnd/>
            <a:tailEnd/>
          </a:ln>
        </p:spPr>
        <p:txBody>
          <a:bodyPr lIns="90488" tIns="44450" rIns="90488" bIns="44450">
            <a:prstTxWarp prst="textNoShape">
              <a:avLst/>
            </a:prstTxWarp>
          </a:bodyPr>
          <a:lstStyle/>
          <a:p>
            <a:pPr marL="457200" indent="-457200" algn="just" eaLnBrk="1" hangingPunct="1">
              <a:buFont typeface="Arial" pitchFamily="4" charset="0"/>
              <a:buNone/>
            </a:pPr>
            <a:r>
              <a:rPr lang="en-US" sz="1800">
                <a:solidFill>
                  <a:srgbClr val="000000"/>
                </a:solidFill>
                <a:ea typeface="ヒラギノ角ゴ Pro W3" pitchFamily="4" charset="-128"/>
                <a:cs typeface="ヒラギノ角ゴ Pro W3" pitchFamily="4" charset="-128"/>
              </a:rPr>
              <a:t>2)	When Henry Ford adopted the assembly line to mass produce the Model-T in 1913, he decided to pay his workers a relatively high wage because he believed that workers should be able to afford to buy what they make. This is consistent with the idea of _______________.</a:t>
            </a:r>
          </a:p>
          <a:p>
            <a:pPr marL="457200" indent="-457200" algn="just" eaLnBrk="1" hangingPunct="1">
              <a:buFont typeface="Arial" pitchFamily="4" charset="0"/>
              <a:buNone/>
            </a:pPr>
            <a:endParaRPr lang="en-US" sz="1800">
              <a:solidFill>
                <a:srgbClr val="000000"/>
              </a:solidFill>
              <a:ea typeface="ヒラギノ角ゴ Pro W3" pitchFamily="4" charset="-128"/>
              <a:cs typeface="ヒラギノ角ゴ Pro W3" pitchFamily="4" charset="-128"/>
            </a:endParaRPr>
          </a:p>
          <a:p>
            <a:pPr marL="457200" indent="-457200" algn="just">
              <a:buFont typeface="Arial" pitchFamily="4" charset="0"/>
              <a:buNone/>
            </a:pPr>
            <a:r>
              <a:rPr lang="en-US" sz="1800">
                <a:solidFill>
                  <a:schemeClr val="tx1"/>
                </a:solidFill>
                <a:ea typeface="ヒラギノ角ゴ Pro W3" pitchFamily="4" charset="-128"/>
                <a:cs typeface="ヒラギノ角ゴ Pro W3" pitchFamily="4" charset="-128"/>
              </a:rPr>
              <a:t>	A)	communism</a:t>
            </a:r>
          </a:p>
          <a:p>
            <a:pPr marL="457200" indent="-457200" algn="just">
              <a:buFont typeface="Arial" pitchFamily="4" charset="0"/>
              <a:buNone/>
            </a:pPr>
            <a:r>
              <a:rPr lang="en-US" sz="1800">
                <a:solidFill>
                  <a:schemeClr val="tx1"/>
                </a:solidFill>
                <a:ea typeface="ヒラギノ角ゴ Pro W3" pitchFamily="4" charset="-128"/>
                <a:cs typeface="ヒラギノ角ゴ Pro W3" pitchFamily="4" charset="-128"/>
              </a:rPr>
              <a:t>	B)	input and output markets</a:t>
            </a:r>
          </a:p>
          <a:p>
            <a:pPr marL="457200" indent="-457200" algn="just">
              <a:buFont typeface="Arial" pitchFamily="4" charset="0"/>
              <a:buNone/>
            </a:pPr>
            <a:r>
              <a:rPr lang="en-US" sz="1800">
                <a:solidFill>
                  <a:schemeClr val="tx1"/>
                </a:solidFill>
                <a:ea typeface="ヒラギノ角ゴ Pro W3" pitchFamily="4" charset="-128"/>
                <a:cs typeface="ヒラギノ角ゴ Pro W3" pitchFamily="4" charset="-128"/>
              </a:rPr>
              <a:t>	C)	socialism</a:t>
            </a:r>
          </a:p>
          <a:p>
            <a:pPr marL="457200" indent="-457200" algn="just">
              <a:buFont typeface="Arial" pitchFamily="4" charset="0"/>
              <a:buNone/>
            </a:pPr>
            <a:r>
              <a:rPr lang="en-US" sz="1800">
                <a:solidFill>
                  <a:schemeClr val="tx1"/>
                </a:solidFill>
                <a:ea typeface="ヒラギノ角ゴ Pro W3" pitchFamily="4" charset="-128"/>
                <a:cs typeface="ヒラギノ角ゴ Pro W3" pitchFamily="4" charset="-128"/>
              </a:rPr>
              <a:t>	D)	privatization</a:t>
            </a:r>
          </a:p>
        </p:txBody>
      </p:sp>
      <p:sp>
        <p:nvSpPr>
          <p:cNvPr id="4" name="Rectangle 3"/>
          <p:cNvSpPr txBox="1">
            <a:spLocks noChangeArrowheads="1"/>
          </p:cNvSpPr>
          <p:nvPr/>
        </p:nvSpPr>
        <p:spPr bwMode="auto">
          <a:xfrm>
            <a:off x="457932" y="5334000"/>
            <a:ext cx="8152059" cy="838200"/>
          </a:xfrm>
          <a:prstGeom prst="rect">
            <a:avLst/>
          </a:prstGeom>
          <a:noFill/>
          <a:ln w="9525">
            <a:solidFill>
              <a:srgbClr val="0D0D0D"/>
            </a:solidFill>
            <a:miter lim="800000"/>
            <a:headEnd/>
            <a:tailEnd/>
          </a:ln>
        </p:spPr>
        <p:txBody>
          <a:bodyPr lIns="90488" tIns="44450" rIns="90488" bIns="44450">
            <a:prstTxWarp prst="textNoShape">
              <a:avLst/>
            </a:prstTxWarp>
          </a:bodyPr>
          <a:lstStyle/>
          <a:p>
            <a:pPr marL="533400" indent="-533400" eaLnBrk="1" hangingPunct="1">
              <a:spcBef>
                <a:spcPct val="20000"/>
              </a:spcBef>
            </a:pPr>
            <a:r>
              <a:rPr lang="en-US" b="1">
                <a:latin typeface="Verdana" pitchFamily="4" charset="0"/>
                <a:ea typeface="MS PGothic" pitchFamily="34" charset="-128"/>
              </a:rPr>
              <a:t>Answer:</a:t>
            </a:r>
          </a:p>
          <a:p>
            <a:pPr marL="533400" indent="-533400" eaLnBrk="1" hangingPunct="1">
              <a:spcBef>
                <a:spcPct val="20000"/>
              </a:spcBef>
            </a:pPr>
            <a:r>
              <a:rPr lang="en-US" b="1">
                <a:latin typeface="Verdana" pitchFamily="4" charset="0"/>
                <a:ea typeface="MS PGothic" pitchFamily="34" charset="-128"/>
              </a:rPr>
              <a:t>B) input and output markets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2"/>
          <p:cNvSpPr>
            <a:spLocks noGrp="1"/>
          </p:cNvSpPr>
          <p:nvPr>
            <p:ph type="title" idx="4294967295"/>
          </p:nvPr>
        </p:nvSpPr>
        <p:spPr>
          <a:xfrm>
            <a:off x="0" y="0"/>
            <a:ext cx="9144000" cy="7620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QUICK-CHECK QUESTIONS</a:t>
            </a:r>
          </a:p>
        </p:txBody>
      </p:sp>
      <p:sp>
        <p:nvSpPr>
          <p:cNvPr id="69635" name="Rectangle 3"/>
          <p:cNvSpPr>
            <a:spLocks noGrp="1" noChangeArrowheads="1"/>
          </p:cNvSpPr>
          <p:nvPr>
            <p:ph idx="4294967295"/>
          </p:nvPr>
        </p:nvSpPr>
        <p:spPr bwMode="auto">
          <a:xfrm>
            <a:off x="380391" y="1066800"/>
            <a:ext cx="8383219" cy="3962400"/>
          </a:xfrm>
          <a:prstGeom prst="rect">
            <a:avLst/>
          </a:prstGeom>
          <a:solidFill>
            <a:srgbClr val="FFFFFF"/>
          </a:solidFill>
          <a:ln>
            <a:miter lim="800000"/>
            <a:headEnd/>
            <a:tailEnd/>
          </a:ln>
        </p:spPr>
        <p:txBody>
          <a:bodyPr lIns="90488" tIns="44450" rIns="90488" bIns="44450">
            <a:prstTxWarp prst="textNoShape">
              <a:avLst/>
            </a:prstTxWarp>
          </a:bodyPr>
          <a:lstStyle/>
          <a:p>
            <a:pPr marL="457200" indent="-457200" algn="just">
              <a:buFont typeface="Arial" pitchFamily="4" charset="0"/>
              <a:buNone/>
            </a:pPr>
            <a:r>
              <a:rPr lang="en-US" sz="1800" dirty="0">
                <a:solidFill>
                  <a:schemeClr val="tx1"/>
                </a:solidFill>
                <a:ea typeface="ヒラギノ角ゴ Pro W3" pitchFamily="4" charset="-128"/>
                <a:cs typeface="ヒラギノ角ゴ Pro W3" pitchFamily="4" charset="-128"/>
              </a:rPr>
              <a:t>3)	The political basis for the free market economy is called ____________</a:t>
            </a:r>
            <a:r>
              <a:rPr lang="en-US" sz="1800" b="1" dirty="0">
                <a:solidFill>
                  <a:schemeClr val="tx1"/>
                </a:solidFill>
                <a:ea typeface="ヒラギノ角ゴ Pro W3" pitchFamily="4" charset="-128"/>
                <a:cs typeface="ヒラギノ角ゴ Pro W3" pitchFamily="4" charset="-128"/>
              </a:rPr>
              <a:t> </a:t>
            </a:r>
            <a:r>
              <a:rPr lang="en-US" sz="1800" dirty="0">
                <a:solidFill>
                  <a:schemeClr val="tx1"/>
                </a:solidFill>
                <a:ea typeface="ヒラギノ角ゴ Pro W3" pitchFamily="4" charset="-128"/>
                <a:cs typeface="ヒラギノ角ゴ Pro W3" pitchFamily="4" charset="-128"/>
              </a:rPr>
              <a:t>which allows private ownership of the factors of production and encourages entrepreneurship by offering profits as an incentive.</a:t>
            </a:r>
          </a:p>
          <a:p>
            <a:pPr marL="457200" indent="-457200" algn="just">
              <a:buFont typeface="Arial" pitchFamily="4" charset="0"/>
              <a:buNone/>
            </a:pPr>
            <a:r>
              <a:rPr lang="en-CA" sz="1800" dirty="0">
                <a:solidFill>
                  <a:schemeClr val="tx1"/>
                </a:solidFill>
                <a:ea typeface="ヒラギノ角ゴ Pro W3" pitchFamily="4" charset="-128"/>
                <a:cs typeface="ヒラギノ角ゴ Pro W3" pitchFamily="4" charset="-128"/>
              </a:rPr>
              <a:t>   	</a:t>
            </a:r>
          </a:p>
          <a:p>
            <a:pPr marL="457200" indent="-457200" algn="just">
              <a:buFont typeface="Arial" pitchFamily="4" charset="0"/>
              <a:buNone/>
            </a:pPr>
            <a:r>
              <a:rPr lang="en-CA" sz="1800" dirty="0">
                <a:solidFill>
                  <a:schemeClr val="tx1"/>
                </a:solidFill>
                <a:ea typeface="ヒラギノ角ゴ Pro W3" pitchFamily="4" charset="-128"/>
                <a:cs typeface="ヒラギノ角ゴ Pro W3" pitchFamily="4" charset="-128"/>
              </a:rPr>
              <a:t>	A)</a:t>
            </a:r>
            <a:r>
              <a:rPr lang="en-CA" sz="1800" dirty="0" smtClean="0">
                <a:solidFill>
                  <a:schemeClr val="tx1"/>
                </a:solidFill>
                <a:ea typeface="ヒラギノ角ゴ Pro W3" pitchFamily="4" charset="-128"/>
                <a:cs typeface="ヒラギノ角ゴ Pro W3" pitchFamily="4" charset="-128"/>
              </a:rPr>
              <a:t>		Marxism</a:t>
            </a:r>
            <a:endParaRPr lang="en-CA" sz="1800" dirty="0">
              <a:solidFill>
                <a:schemeClr val="tx1"/>
              </a:solidFill>
              <a:ea typeface="ヒラギノ角ゴ Pro W3" pitchFamily="4" charset="-128"/>
              <a:cs typeface="ヒラギノ角ゴ Pro W3" pitchFamily="4" charset="-128"/>
            </a:endParaRPr>
          </a:p>
          <a:p>
            <a:pPr marL="914400" lvl="2" indent="-457200" algn="just">
              <a:buFont typeface="Arial" pitchFamily="4" charset="0"/>
              <a:buNone/>
            </a:pPr>
            <a:r>
              <a:rPr lang="en-CA" sz="1800" dirty="0">
                <a:solidFill>
                  <a:schemeClr val="tx1"/>
                </a:solidFill>
                <a:ea typeface="ヒラギノ角ゴ Pro W3" pitchFamily="4" charset="-128"/>
                <a:cs typeface="ヒラギノ角ゴ Pro W3" pitchFamily="4" charset="-128"/>
              </a:rPr>
              <a:t>B)		Capitalism </a:t>
            </a:r>
            <a:endParaRPr lang="en-US" sz="1800" dirty="0">
              <a:solidFill>
                <a:schemeClr val="tx1"/>
              </a:solidFill>
              <a:ea typeface="ヒラギノ角ゴ Pro W3" pitchFamily="4" charset="-128"/>
              <a:cs typeface="ヒラギノ角ゴ Pro W3" pitchFamily="4" charset="-128"/>
            </a:endParaRPr>
          </a:p>
          <a:p>
            <a:pPr marL="914400" lvl="2" indent="-457200" algn="just">
              <a:buFont typeface="Arial" pitchFamily="4" charset="0"/>
              <a:buNone/>
            </a:pPr>
            <a:r>
              <a:rPr lang="en-CA" sz="1800" dirty="0">
                <a:solidFill>
                  <a:schemeClr val="tx1"/>
                </a:solidFill>
                <a:ea typeface="ヒラギノ角ゴ Pro W3" pitchFamily="4" charset="-128"/>
                <a:cs typeface="ヒラギノ角ゴ Pro W3" pitchFamily="4" charset="-128"/>
              </a:rPr>
              <a:t>C)		Consumerism	 </a:t>
            </a:r>
            <a:endParaRPr lang="en-US" sz="1800" dirty="0">
              <a:solidFill>
                <a:schemeClr val="tx1"/>
              </a:solidFill>
              <a:ea typeface="ヒラギノ角ゴ Pro W3" pitchFamily="4" charset="-128"/>
              <a:cs typeface="ヒラギノ角ゴ Pro W3" pitchFamily="4" charset="-128"/>
            </a:endParaRPr>
          </a:p>
          <a:p>
            <a:pPr marL="914400" lvl="2" indent="-457200" algn="just">
              <a:buFont typeface="Arial" pitchFamily="4" charset="0"/>
              <a:buNone/>
            </a:pPr>
            <a:r>
              <a:rPr lang="en-CA" sz="1800" dirty="0">
                <a:solidFill>
                  <a:schemeClr val="tx1"/>
                </a:solidFill>
                <a:ea typeface="ヒラギノ角ゴ Pro W3" pitchFamily="4" charset="-128"/>
                <a:cs typeface="ヒラギノ角ゴ Pro W3" pitchFamily="4" charset="-128"/>
              </a:rPr>
              <a:t>D)		Socialism	 </a:t>
            </a:r>
          </a:p>
        </p:txBody>
      </p:sp>
      <p:sp>
        <p:nvSpPr>
          <p:cNvPr id="4" name="Rectangle 3"/>
          <p:cNvSpPr txBox="1">
            <a:spLocks noChangeArrowheads="1"/>
          </p:cNvSpPr>
          <p:nvPr/>
        </p:nvSpPr>
        <p:spPr bwMode="auto">
          <a:xfrm>
            <a:off x="457932" y="5334000"/>
            <a:ext cx="8152059" cy="838200"/>
          </a:xfrm>
          <a:prstGeom prst="rect">
            <a:avLst/>
          </a:prstGeom>
          <a:noFill/>
          <a:ln w="9525">
            <a:solidFill>
              <a:srgbClr val="0D0D0D"/>
            </a:solidFill>
            <a:miter lim="800000"/>
            <a:headEnd/>
            <a:tailEnd/>
          </a:ln>
        </p:spPr>
        <p:txBody>
          <a:bodyPr lIns="90488" tIns="44450" rIns="90488" bIns="44450">
            <a:prstTxWarp prst="textNoShape">
              <a:avLst/>
            </a:prstTxWarp>
          </a:bodyPr>
          <a:lstStyle/>
          <a:p>
            <a:pPr marL="533400" indent="-533400" eaLnBrk="1" hangingPunct="1">
              <a:spcBef>
                <a:spcPct val="20000"/>
              </a:spcBef>
            </a:pPr>
            <a:r>
              <a:rPr lang="en-US" b="1">
                <a:latin typeface="Verdana" pitchFamily="4" charset="0"/>
                <a:ea typeface="MS PGothic" pitchFamily="34" charset="-128"/>
              </a:rPr>
              <a:t>Answer:</a:t>
            </a:r>
          </a:p>
          <a:p>
            <a:pPr marL="533400" indent="-533400" eaLnBrk="1" hangingPunct="1">
              <a:spcBef>
                <a:spcPct val="20000"/>
              </a:spcBef>
            </a:pPr>
            <a:r>
              <a:rPr lang="en-CA" b="1">
                <a:latin typeface="Verdana" pitchFamily="4" charset="0"/>
                <a:ea typeface="MS PGothic" pitchFamily="34" charset="-128"/>
              </a:rPr>
              <a:t>B) Capitalism</a:t>
            </a:r>
            <a:endParaRPr lang="en-US" b="1">
              <a:latin typeface="Verdana" pitchFamily="4" charset="0"/>
              <a:ea typeface="MS PGothic"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2"/>
          <p:cNvSpPr>
            <a:spLocks noGrp="1"/>
          </p:cNvSpPr>
          <p:nvPr>
            <p:ph type="title" idx="4294967295"/>
          </p:nvPr>
        </p:nvSpPr>
        <p:spPr>
          <a:xfrm>
            <a:off x="0" y="0"/>
            <a:ext cx="9144000" cy="7620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QUICK-CHECK QUESTIONS</a:t>
            </a:r>
          </a:p>
        </p:txBody>
      </p:sp>
      <p:sp>
        <p:nvSpPr>
          <p:cNvPr id="71683" name="Rectangle 3"/>
          <p:cNvSpPr>
            <a:spLocks noGrp="1" noChangeArrowheads="1"/>
          </p:cNvSpPr>
          <p:nvPr>
            <p:ph idx="4294967295"/>
          </p:nvPr>
        </p:nvSpPr>
        <p:spPr bwMode="auto">
          <a:xfrm>
            <a:off x="380391" y="1066800"/>
            <a:ext cx="8763610" cy="4114800"/>
          </a:xfrm>
          <a:prstGeom prst="rect">
            <a:avLst/>
          </a:prstGeom>
          <a:solidFill>
            <a:srgbClr val="FFFFFF"/>
          </a:solidFill>
          <a:ln>
            <a:miter lim="800000"/>
            <a:headEnd/>
            <a:tailEnd/>
          </a:ln>
        </p:spPr>
        <p:txBody>
          <a:bodyPr lIns="90488" tIns="44450" rIns="90488" bIns="44450">
            <a:prstTxWarp prst="textNoShape">
              <a:avLst/>
            </a:prstTxWarp>
          </a:bodyPr>
          <a:lstStyle/>
          <a:p>
            <a:pPr marL="457200" indent="-457200" algn="just">
              <a:buFont typeface="Arial" pitchFamily="4" charset="0"/>
              <a:buNone/>
            </a:pPr>
            <a:r>
              <a:rPr lang="en-US" sz="1800" dirty="0">
                <a:solidFill>
                  <a:schemeClr val="tx1"/>
                </a:solidFill>
                <a:ea typeface="ヒラギノ角ゴ Pro W3" pitchFamily="4" charset="-128"/>
                <a:cs typeface="ヒラギノ角ゴ Pro W3" pitchFamily="4" charset="-128"/>
              </a:rPr>
              <a:t>4)	</a:t>
            </a:r>
            <a:r>
              <a:rPr lang="en-CA" sz="1800" dirty="0">
                <a:solidFill>
                  <a:schemeClr val="tx1"/>
                </a:solidFill>
                <a:ea typeface="ヒラギノ角ゴ Pro W3" pitchFamily="4" charset="-128"/>
                <a:cs typeface="ヒラギノ角ゴ Pro W3" pitchFamily="4" charset="-128"/>
              </a:rPr>
              <a:t>If</a:t>
            </a:r>
            <a:r>
              <a:rPr lang="en-CA" sz="1800" dirty="0" smtClean="0">
                <a:solidFill>
                  <a:schemeClr val="tx1"/>
                </a:solidFill>
                <a:ea typeface="ヒラギノ角ゴ Pro W3" pitchFamily="4" charset="-128"/>
                <a:cs typeface="ヒラギノ角ゴ Pro W3" pitchFamily="4" charset="-128"/>
              </a:rPr>
              <a:t> </a:t>
            </a:r>
            <a:r>
              <a:rPr lang="en-CA" sz="1800" dirty="0" smtClean="0">
                <a:ea typeface="ヒラギノ角ゴ Pro W3" pitchFamily="4" charset="-128"/>
                <a:cs typeface="ヒラギノ角ゴ Pro W3" pitchFamily="4" charset="-128"/>
              </a:rPr>
              <a:t>Justin </a:t>
            </a:r>
            <a:r>
              <a:rPr lang="en-CA" sz="1800" dirty="0" err="1" smtClean="0">
                <a:ea typeface="ヒラギノ角ゴ Pro W3" pitchFamily="4" charset="-128"/>
                <a:cs typeface="ヒラギノ角ゴ Pro W3" pitchFamily="4" charset="-128"/>
              </a:rPr>
              <a:t>Bieber</a:t>
            </a:r>
            <a:r>
              <a:rPr lang="en-CA" sz="1800" dirty="0" smtClean="0">
                <a:solidFill>
                  <a:schemeClr val="tx1"/>
                </a:solidFill>
                <a:ea typeface="ヒラギノ角ゴ Pro W3" pitchFamily="4" charset="-128"/>
                <a:cs typeface="ヒラギノ角ゴ Pro W3" pitchFamily="4" charset="-128"/>
              </a:rPr>
              <a:t> </a:t>
            </a:r>
            <a:r>
              <a:rPr lang="en-CA" sz="1800" dirty="0">
                <a:solidFill>
                  <a:schemeClr val="tx1"/>
                </a:solidFill>
                <a:ea typeface="ヒラギノ角ゴ Pro W3" pitchFamily="4" charset="-128"/>
                <a:cs typeface="ヒラギノ角ゴ Pro W3" pitchFamily="4" charset="-128"/>
              </a:rPr>
              <a:t>is playing to a sold-out concert this Friday night but tickets are still in high demand, concert-goers are likely to buy tickets from ‘scalpers’ at prices considerably higher than the original price. This situation can be described as a: </a:t>
            </a:r>
            <a:endParaRPr lang="en-US" sz="1800" dirty="0">
              <a:solidFill>
                <a:schemeClr val="tx1"/>
              </a:solidFill>
              <a:ea typeface="ヒラギノ角ゴ Pro W3" pitchFamily="4" charset="-128"/>
              <a:cs typeface="ヒラギノ角ゴ Pro W3" pitchFamily="4" charset="-128"/>
            </a:endParaRPr>
          </a:p>
          <a:p>
            <a:pPr marL="457200" indent="-457200" algn="just">
              <a:lnSpc>
                <a:spcPct val="90000"/>
              </a:lnSpc>
              <a:buFont typeface="Arial" pitchFamily="4" charset="0"/>
              <a:buNone/>
            </a:pPr>
            <a:endParaRPr lang="en-CA" sz="1800" dirty="0">
              <a:solidFill>
                <a:schemeClr val="tx1"/>
              </a:solidFill>
              <a:ea typeface="ヒラギノ角ゴ Pro W3" pitchFamily="4" charset="-128"/>
              <a:cs typeface="ヒラギノ角ゴ Pro W3" pitchFamily="4" charset="-128"/>
            </a:endParaRPr>
          </a:p>
          <a:p>
            <a:pPr marL="457200" indent="-457200">
              <a:lnSpc>
                <a:spcPct val="90000"/>
              </a:lnSpc>
              <a:buFont typeface="Arial" pitchFamily="4" charset="0"/>
              <a:buNone/>
            </a:pPr>
            <a:r>
              <a:rPr lang="en-CA" sz="1800" dirty="0">
                <a:solidFill>
                  <a:schemeClr val="tx1"/>
                </a:solidFill>
                <a:ea typeface="ヒラギノ角ゴ Pro W3" pitchFamily="4" charset="-128"/>
                <a:cs typeface="ヒラギノ角ゴ Pro W3" pitchFamily="4" charset="-128"/>
              </a:rPr>
              <a:t>	A)	shortage; in which quantity demanded exceeds quantity supplied.</a:t>
            </a:r>
            <a:endParaRPr lang="en-US" sz="1800" dirty="0">
              <a:solidFill>
                <a:schemeClr val="tx1"/>
              </a:solidFill>
              <a:ea typeface="ヒラギノ角ゴ Pro W3" pitchFamily="4" charset="-128"/>
              <a:cs typeface="ヒラギノ角ゴ Pro W3" pitchFamily="4" charset="-128"/>
            </a:endParaRPr>
          </a:p>
          <a:p>
            <a:pPr marL="457200" indent="-457200">
              <a:lnSpc>
                <a:spcPct val="90000"/>
              </a:lnSpc>
              <a:buFont typeface="Arial" pitchFamily="4" charset="0"/>
              <a:buNone/>
            </a:pPr>
            <a:r>
              <a:rPr lang="en-CA" sz="1800" dirty="0">
                <a:solidFill>
                  <a:schemeClr val="tx1"/>
                </a:solidFill>
                <a:ea typeface="ヒラギノ角ゴ Pro W3" pitchFamily="4" charset="-128"/>
                <a:cs typeface="ヒラギノ角ゴ Pro W3" pitchFamily="4" charset="-128"/>
              </a:rPr>
              <a:t>	B)	surplus; in which quantity demanded exceeds quantity supplied.</a:t>
            </a:r>
            <a:endParaRPr lang="en-US" sz="1800" dirty="0">
              <a:solidFill>
                <a:schemeClr val="tx1"/>
              </a:solidFill>
              <a:ea typeface="ヒラギノ角ゴ Pro W3" pitchFamily="4" charset="-128"/>
              <a:cs typeface="ヒラギノ角ゴ Pro W3" pitchFamily="4" charset="-128"/>
            </a:endParaRPr>
          </a:p>
          <a:p>
            <a:pPr marL="457200" indent="-457200">
              <a:lnSpc>
                <a:spcPct val="90000"/>
              </a:lnSpc>
              <a:buFont typeface="Arial" pitchFamily="4" charset="0"/>
              <a:buNone/>
            </a:pPr>
            <a:r>
              <a:rPr lang="en-CA" sz="1800" dirty="0">
                <a:solidFill>
                  <a:schemeClr val="tx1"/>
                </a:solidFill>
                <a:ea typeface="ヒラギノ角ゴ Pro W3" pitchFamily="4" charset="-128"/>
                <a:cs typeface="ヒラギノ角ゴ Pro W3" pitchFamily="4" charset="-128"/>
              </a:rPr>
              <a:t>	C)	shortage; in which quantity supplied exceeds quantity demanded.</a:t>
            </a:r>
            <a:endParaRPr lang="en-US" sz="1800" dirty="0">
              <a:solidFill>
                <a:schemeClr val="tx1"/>
              </a:solidFill>
              <a:ea typeface="ヒラギノ角ゴ Pro W3" pitchFamily="4" charset="-128"/>
              <a:cs typeface="ヒラギノ角ゴ Pro W3" pitchFamily="4" charset="-128"/>
            </a:endParaRPr>
          </a:p>
          <a:p>
            <a:pPr marL="457200" indent="-457200">
              <a:lnSpc>
                <a:spcPct val="90000"/>
              </a:lnSpc>
              <a:buFont typeface="Arial" pitchFamily="4" charset="0"/>
              <a:buNone/>
            </a:pPr>
            <a:r>
              <a:rPr lang="en-CA" sz="1800" dirty="0">
                <a:solidFill>
                  <a:schemeClr val="tx1"/>
                </a:solidFill>
                <a:ea typeface="ヒラギノ角ゴ Pro W3" pitchFamily="4" charset="-128"/>
                <a:cs typeface="ヒラギノ角ゴ Pro W3" pitchFamily="4" charset="-128"/>
              </a:rPr>
              <a:t>	D)	surplus; in which quantity supplied exceeds quantity demanded.</a:t>
            </a:r>
            <a:endParaRPr lang="en-US" sz="1800" dirty="0">
              <a:solidFill>
                <a:schemeClr val="tx1"/>
              </a:solidFill>
              <a:ea typeface="ヒラギノ角ゴ Pro W3" pitchFamily="4" charset="-128"/>
              <a:cs typeface="ヒラギノ角ゴ Pro W3" pitchFamily="4" charset="-128"/>
            </a:endParaRPr>
          </a:p>
          <a:p>
            <a:pPr marL="457200" indent="-457200" algn="just">
              <a:buFont typeface="Arial" pitchFamily="4" charset="0"/>
              <a:buNone/>
            </a:pPr>
            <a:endParaRPr lang="en-US" sz="1800" dirty="0">
              <a:solidFill>
                <a:schemeClr val="tx1"/>
              </a:solidFill>
              <a:ea typeface="ヒラギノ角ゴ Pro W3" pitchFamily="4" charset="-128"/>
              <a:cs typeface="ヒラギノ角ゴ Pro W3" pitchFamily="4" charset="-128"/>
            </a:endParaRPr>
          </a:p>
        </p:txBody>
      </p:sp>
      <p:sp>
        <p:nvSpPr>
          <p:cNvPr id="4" name="Rectangle 3"/>
          <p:cNvSpPr txBox="1">
            <a:spLocks noChangeArrowheads="1"/>
          </p:cNvSpPr>
          <p:nvPr/>
        </p:nvSpPr>
        <p:spPr bwMode="auto">
          <a:xfrm>
            <a:off x="457932" y="4964023"/>
            <a:ext cx="8484168" cy="1208177"/>
          </a:xfrm>
          <a:prstGeom prst="rect">
            <a:avLst/>
          </a:prstGeom>
          <a:noFill/>
          <a:ln w="9525">
            <a:solidFill>
              <a:srgbClr val="0D0D0D"/>
            </a:solidFill>
            <a:miter lim="800000"/>
            <a:headEnd/>
            <a:tailEnd/>
          </a:ln>
        </p:spPr>
        <p:txBody>
          <a:bodyPr lIns="90488" tIns="44450" rIns="90488" bIns="44450">
            <a:prstTxWarp prst="textNoShape">
              <a:avLst/>
            </a:prstTxWarp>
          </a:bodyPr>
          <a:lstStyle/>
          <a:p>
            <a:pPr marL="533400" indent="-533400" eaLnBrk="1" hangingPunct="1">
              <a:spcBef>
                <a:spcPct val="20000"/>
              </a:spcBef>
            </a:pPr>
            <a:r>
              <a:rPr lang="en-US" b="1" dirty="0">
                <a:latin typeface="Verdana" pitchFamily="4" charset="0"/>
                <a:ea typeface="MS PGothic" pitchFamily="34" charset="-128"/>
              </a:rPr>
              <a:t>Answer:</a:t>
            </a:r>
          </a:p>
          <a:p>
            <a:pPr marL="533400" indent="-533400" eaLnBrk="1" hangingPunct="1">
              <a:spcBef>
                <a:spcPct val="20000"/>
              </a:spcBef>
            </a:pPr>
            <a:r>
              <a:rPr lang="en-CA" b="1" dirty="0">
                <a:latin typeface="Verdana" pitchFamily="4" charset="0"/>
                <a:ea typeface="MS PGothic" pitchFamily="34" charset="-128"/>
              </a:rPr>
              <a:t>A) shortage; in which quantity demanded exceeds quantity supplied.</a:t>
            </a:r>
            <a:endParaRPr lang="en-US" b="1" dirty="0">
              <a:latin typeface="Verdana" pitchFamily="4" charset="0"/>
              <a:ea typeface="MS PGothic"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2"/>
          <p:cNvSpPr>
            <a:spLocks noGrp="1"/>
          </p:cNvSpPr>
          <p:nvPr>
            <p:ph type="title" idx="4294967295"/>
          </p:nvPr>
        </p:nvSpPr>
        <p:spPr>
          <a:xfrm>
            <a:off x="0" y="0"/>
            <a:ext cx="9144000" cy="7620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QUICK-CHECK QUESTIONS</a:t>
            </a:r>
          </a:p>
        </p:txBody>
      </p:sp>
      <p:sp>
        <p:nvSpPr>
          <p:cNvPr id="73731" name="Rectangle 3"/>
          <p:cNvSpPr>
            <a:spLocks noGrp="1" noChangeArrowheads="1"/>
          </p:cNvSpPr>
          <p:nvPr>
            <p:ph idx="4294967295"/>
          </p:nvPr>
        </p:nvSpPr>
        <p:spPr bwMode="auto">
          <a:xfrm>
            <a:off x="380391" y="1066801"/>
            <a:ext cx="8383219" cy="3033713"/>
          </a:xfrm>
          <a:prstGeom prst="rect">
            <a:avLst/>
          </a:prstGeom>
          <a:solidFill>
            <a:srgbClr val="FFFFFF"/>
          </a:solidFill>
          <a:ln>
            <a:miter lim="800000"/>
            <a:headEnd/>
            <a:tailEnd/>
          </a:ln>
        </p:spPr>
        <p:txBody>
          <a:bodyPr lIns="90488" tIns="44450" rIns="90488" bIns="44450">
            <a:prstTxWarp prst="textNoShape">
              <a:avLst/>
            </a:prstTxWarp>
          </a:bodyPr>
          <a:lstStyle/>
          <a:p>
            <a:pPr marL="457200" indent="-457200" algn="just">
              <a:buFont typeface="Arial" pitchFamily="4" charset="0"/>
              <a:buNone/>
            </a:pPr>
            <a:r>
              <a:rPr lang="en-US" sz="1800">
                <a:solidFill>
                  <a:schemeClr val="tx1"/>
                </a:solidFill>
                <a:ea typeface="ヒラギノ角ゴ Pro W3" pitchFamily="4" charset="-128"/>
                <a:cs typeface="ヒラギノ角ゴ Pro W3" pitchFamily="4" charset="-128"/>
              </a:rPr>
              <a:t>5)	The markets for laundry detergents, soft drinks and cars are all dominated by just a few producers. In terms of competition these markets are described by the term:</a:t>
            </a:r>
          </a:p>
          <a:p>
            <a:pPr marL="457200" indent="-457200" algn="just">
              <a:buFont typeface="Arial" pitchFamily="4" charset="0"/>
              <a:buNone/>
            </a:pPr>
            <a:endParaRPr lang="en-US" sz="1800">
              <a:solidFill>
                <a:schemeClr val="tx1"/>
              </a:solidFill>
              <a:ea typeface="ヒラギノ角ゴ Pro W3" pitchFamily="4" charset="-128"/>
              <a:cs typeface="ヒラギノ角ゴ Pro W3" pitchFamily="4" charset="-128"/>
            </a:endParaRPr>
          </a:p>
          <a:p>
            <a:pPr marL="914400" lvl="2" indent="-457200" algn="just">
              <a:buFont typeface="Arial" pitchFamily="4" charset="0"/>
              <a:buNone/>
            </a:pPr>
            <a:r>
              <a:rPr lang="en-US" sz="1800">
                <a:solidFill>
                  <a:schemeClr val="tx1"/>
                </a:solidFill>
                <a:ea typeface="ヒラギノ角ゴ Pro W3" pitchFamily="4" charset="-128"/>
                <a:cs typeface="ヒラギノ角ゴ Pro W3" pitchFamily="4" charset="-128"/>
              </a:rPr>
              <a:t>A)	perfect competition</a:t>
            </a:r>
          </a:p>
          <a:p>
            <a:pPr marL="914400" lvl="2" indent="-457200" algn="just">
              <a:buFont typeface="Arial" pitchFamily="4" charset="0"/>
              <a:buNone/>
            </a:pPr>
            <a:r>
              <a:rPr lang="en-US" sz="1800">
                <a:solidFill>
                  <a:schemeClr val="tx1"/>
                </a:solidFill>
                <a:ea typeface="ヒラギノ角ゴ Pro W3" pitchFamily="4" charset="-128"/>
                <a:cs typeface="ヒラギノ角ゴ Pro W3" pitchFamily="4" charset="-128"/>
              </a:rPr>
              <a:t>B)	monopoly </a:t>
            </a:r>
          </a:p>
          <a:p>
            <a:pPr marL="914400" lvl="2" indent="-457200" algn="just">
              <a:buFont typeface="Arial" pitchFamily="4" charset="0"/>
              <a:buNone/>
            </a:pPr>
            <a:r>
              <a:rPr lang="en-US" sz="1800">
                <a:solidFill>
                  <a:schemeClr val="tx1"/>
                </a:solidFill>
                <a:ea typeface="ヒラギノ角ゴ Pro W3" pitchFamily="4" charset="-128"/>
                <a:cs typeface="ヒラギノ角ゴ Pro W3" pitchFamily="4" charset="-128"/>
              </a:rPr>
              <a:t>C)	oligopoly </a:t>
            </a:r>
          </a:p>
          <a:p>
            <a:pPr marL="914400" lvl="2" indent="-457200" algn="just">
              <a:buFont typeface="Arial" pitchFamily="4" charset="0"/>
              <a:buNone/>
            </a:pPr>
            <a:r>
              <a:rPr lang="en-US" sz="1800">
                <a:solidFill>
                  <a:schemeClr val="tx1"/>
                </a:solidFill>
                <a:ea typeface="ヒラギノ角ゴ Pro W3" pitchFamily="4" charset="-128"/>
                <a:cs typeface="ヒラギノ角ゴ Pro W3" pitchFamily="4" charset="-128"/>
              </a:rPr>
              <a:t>D)	pure competition</a:t>
            </a:r>
            <a:endParaRPr lang="en-US" sz="1800">
              <a:solidFill>
                <a:schemeClr val="tx1"/>
              </a:solidFill>
              <a:ea typeface="Arial" pitchFamily="4" charset="0"/>
              <a:cs typeface="Arial" pitchFamily="4" charset="0"/>
            </a:endParaRPr>
          </a:p>
        </p:txBody>
      </p:sp>
      <p:sp>
        <p:nvSpPr>
          <p:cNvPr id="4" name="Rectangle 3"/>
          <p:cNvSpPr txBox="1">
            <a:spLocks noChangeArrowheads="1"/>
          </p:cNvSpPr>
          <p:nvPr/>
        </p:nvSpPr>
        <p:spPr bwMode="auto">
          <a:xfrm>
            <a:off x="457932" y="5334000"/>
            <a:ext cx="8152059" cy="838200"/>
          </a:xfrm>
          <a:prstGeom prst="rect">
            <a:avLst/>
          </a:prstGeom>
          <a:noFill/>
          <a:ln w="9525">
            <a:solidFill>
              <a:srgbClr val="0D0D0D"/>
            </a:solidFill>
            <a:miter lim="800000"/>
            <a:headEnd/>
            <a:tailEnd/>
          </a:ln>
        </p:spPr>
        <p:txBody>
          <a:bodyPr lIns="90488" tIns="44450" rIns="90488" bIns="44450">
            <a:prstTxWarp prst="textNoShape">
              <a:avLst/>
            </a:prstTxWarp>
          </a:bodyPr>
          <a:lstStyle/>
          <a:p>
            <a:pPr marL="533400" indent="-533400" eaLnBrk="1" hangingPunct="1">
              <a:spcBef>
                <a:spcPct val="20000"/>
              </a:spcBef>
            </a:pPr>
            <a:r>
              <a:rPr lang="en-US" b="1">
                <a:latin typeface="Verdana" pitchFamily="4" charset="0"/>
                <a:ea typeface="MS PGothic" pitchFamily="34" charset="-128"/>
              </a:rPr>
              <a:t>Answer:</a:t>
            </a:r>
          </a:p>
          <a:p>
            <a:pPr marL="533400" indent="-533400" eaLnBrk="1" hangingPunct="1">
              <a:spcBef>
                <a:spcPct val="20000"/>
              </a:spcBef>
            </a:pPr>
            <a:r>
              <a:rPr lang="en-US" b="1">
                <a:latin typeface="Verdana" pitchFamily="4" charset="0"/>
                <a:ea typeface="MS PGothic" pitchFamily="34" charset="-128"/>
              </a:rPr>
              <a:t>  C) Oligopoly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algn="ctr"/>
            <a:r>
              <a:rPr lang="en-US">
                <a:solidFill>
                  <a:srgbClr val="008B5D"/>
                </a:solidFill>
                <a:ea typeface="ヒラギノ角ゴ Pro W3" pitchFamily="4" charset="-128"/>
                <a:cs typeface="ヒラギノ角ゴ Pro W3" pitchFamily="4" charset="-128"/>
              </a:rPr>
              <a:t>QUICK-CHECK QUESTIONS</a:t>
            </a:r>
          </a:p>
        </p:txBody>
      </p:sp>
      <p:sp>
        <p:nvSpPr>
          <p:cNvPr id="72707" name="Rectangle 3"/>
          <p:cNvSpPr>
            <a:spLocks noGrp="1" noChangeArrowheads="1"/>
          </p:cNvSpPr>
          <p:nvPr>
            <p:ph idx="1"/>
          </p:nvPr>
        </p:nvSpPr>
        <p:spPr bwMode="auto">
          <a:xfrm>
            <a:off x="380391" y="1066800"/>
            <a:ext cx="8383219" cy="39624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buFontTx/>
              <a:buNone/>
            </a:pPr>
            <a:r>
              <a:rPr lang="en-US" sz="1800">
                <a:solidFill>
                  <a:schemeClr val="tx1"/>
                </a:solidFill>
                <a:ea typeface="ヒラギノ角ゴ Pro W3" pitchFamily="4" charset="-128"/>
                <a:cs typeface="ヒラギノ角ゴ Pro W3" pitchFamily="4" charset="-128"/>
              </a:rPr>
              <a:t>1)	Environmental protection laws, interest rates, societal values, and the emergence of new technologies can significantly impact the profitability of a firm. These types of issues can not be controlled by a business as they are considered to exist in the ________.</a:t>
            </a:r>
          </a:p>
          <a:p>
            <a:pPr marL="457200" indent="-457200" algn="just">
              <a:buFontTx/>
              <a:buNone/>
            </a:pPr>
            <a:endParaRPr lang="en-US" sz="1800">
              <a:solidFill>
                <a:schemeClr val="tx1"/>
              </a:solidFill>
              <a:ea typeface="ヒラギノ角ゴ Pro W3" pitchFamily="4" charset="-128"/>
              <a:cs typeface="ヒラギノ角ゴ Pro W3" pitchFamily="4" charset="-128"/>
            </a:endParaRPr>
          </a:p>
          <a:p>
            <a:pPr marL="457200" indent="-457200" algn="just">
              <a:buFontTx/>
              <a:buNone/>
            </a:pPr>
            <a:r>
              <a:rPr lang="en-US" sz="1800">
                <a:solidFill>
                  <a:schemeClr val="tx1"/>
                </a:solidFill>
                <a:ea typeface="ヒラギノ角ゴ Pro W3" pitchFamily="4" charset="-128"/>
                <a:cs typeface="ヒラギノ角ゴ Pro W3" pitchFamily="4" charset="-128"/>
              </a:rPr>
              <a:t>	A)	external environment</a:t>
            </a:r>
          </a:p>
          <a:p>
            <a:pPr marL="457200" indent="-457200" algn="just">
              <a:buFontTx/>
              <a:buNone/>
            </a:pPr>
            <a:r>
              <a:rPr lang="en-US" sz="1800">
                <a:solidFill>
                  <a:schemeClr val="tx1"/>
                </a:solidFill>
                <a:ea typeface="ヒラギノ角ゴ Pro W3" pitchFamily="4" charset="-128"/>
                <a:cs typeface="ヒラギノ角ゴ Pro W3" pitchFamily="4" charset="-128"/>
              </a:rPr>
              <a:t>	B)	internal environment</a:t>
            </a:r>
          </a:p>
          <a:p>
            <a:pPr marL="457200" indent="-457200" algn="just">
              <a:buFontTx/>
              <a:buNone/>
            </a:pPr>
            <a:r>
              <a:rPr lang="en-US" sz="1800">
                <a:solidFill>
                  <a:schemeClr val="tx1"/>
                </a:solidFill>
                <a:ea typeface="ヒラギノ角ゴ Pro W3" pitchFamily="4" charset="-128"/>
                <a:cs typeface="ヒラギノ角ゴ Pro W3" pitchFamily="4" charset="-128"/>
              </a:rPr>
              <a:t>	C)	organization</a:t>
            </a:r>
            <a:r>
              <a:rPr lang="ja-JP" altLang="en-US" sz="1800">
                <a:solidFill>
                  <a:schemeClr val="tx1"/>
                </a:solidFill>
                <a:ea typeface="ヒラギノ角ゴ Pro W3" pitchFamily="4" charset="-128"/>
                <a:cs typeface="ヒラギノ角ゴ Pro W3" pitchFamily="4" charset="-128"/>
              </a:rPr>
              <a:t>’</a:t>
            </a:r>
            <a:r>
              <a:rPr lang="en-US" altLang="ja-JP" sz="1800">
                <a:solidFill>
                  <a:schemeClr val="tx1"/>
                </a:solidFill>
                <a:ea typeface="ヒラギノ角ゴ Pro W3" pitchFamily="4" charset="-128"/>
                <a:cs typeface="ヒラギノ角ゴ Pro W3" pitchFamily="4" charset="-128"/>
              </a:rPr>
              <a:t>s boundaries</a:t>
            </a:r>
          </a:p>
          <a:p>
            <a:pPr marL="457200" indent="-457200" algn="just">
              <a:buFontTx/>
              <a:buNone/>
            </a:pPr>
            <a:r>
              <a:rPr lang="en-US" sz="1800">
                <a:solidFill>
                  <a:schemeClr val="tx1"/>
                </a:solidFill>
                <a:ea typeface="ヒラギノ角ゴ Pro W3" pitchFamily="4" charset="-128"/>
                <a:cs typeface="ヒラギノ角ゴ Pro W3" pitchFamily="4" charset="-128"/>
              </a:rPr>
              <a:t>	D)	global context</a:t>
            </a:r>
          </a:p>
          <a:p>
            <a:pPr marL="457200" indent="-457200" eaLnBrk="1" hangingPunct="1">
              <a:buFontTx/>
              <a:buNone/>
            </a:pPr>
            <a:r>
              <a:rPr lang="en-US" sz="2400">
                <a:solidFill>
                  <a:schemeClr val="tx1"/>
                </a:solidFill>
                <a:ea typeface="ヒラギノ角ゴ Pro W3" pitchFamily="4" charset="-128"/>
                <a:cs typeface="ヒラギノ角ゴ Pro W3" pitchFamily="4" charset="-128"/>
              </a:rPr>
              <a:t>  </a:t>
            </a:r>
          </a:p>
        </p:txBody>
      </p:sp>
      <p:sp>
        <p:nvSpPr>
          <p:cNvPr id="4" name="Rectangle 3"/>
          <p:cNvSpPr txBox="1">
            <a:spLocks noChangeArrowheads="1"/>
          </p:cNvSpPr>
          <p:nvPr/>
        </p:nvSpPr>
        <p:spPr bwMode="auto">
          <a:xfrm>
            <a:off x="457932" y="5334000"/>
            <a:ext cx="8152059" cy="838200"/>
          </a:xfrm>
          <a:prstGeom prst="rect">
            <a:avLst/>
          </a:prstGeom>
          <a:solidFill>
            <a:schemeClr val="bg1"/>
          </a:solidFill>
          <a:ln w="9525">
            <a:solidFill>
              <a:schemeClr val="tx1">
                <a:lumMod val="95000"/>
                <a:lumOff val="5000"/>
              </a:schemeClr>
            </a:solidFill>
            <a:miter lim="800000"/>
            <a:headEnd/>
            <a:tailEnd/>
          </a:ln>
        </p:spPr>
        <p:txBody>
          <a:bodyPr lIns="90488" tIns="44450" rIns="90488" bIns="44450"/>
          <a:lstStyle>
            <a:lvl1pPr marL="533400" indent="-533400">
              <a:defRPr>
                <a:solidFill>
                  <a:schemeClr val="tx1"/>
                </a:solidFill>
                <a:latin typeface="Arial" charset="0"/>
                <a:ea typeface="ヒラギノ角ゴ Pro W3" charset="-128"/>
                <a:cs typeface="ヒラギノ角ゴ Pro W3" charset="-128"/>
              </a:defRPr>
            </a:lvl1pPr>
            <a:lvl2pPr marL="742950" indent="-285750">
              <a:defRPr>
                <a:solidFill>
                  <a:schemeClr val="tx1"/>
                </a:solidFill>
                <a:latin typeface="Arial" charset="0"/>
                <a:ea typeface="ヒラギノ角ゴ Pro W3" charset="-128"/>
                <a:cs typeface="ヒラギノ角ゴ Pro W3" charset="-128"/>
              </a:defRPr>
            </a:lvl2pPr>
            <a:lvl3pPr marL="1143000" indent="-228600">
              <a:defRPr>
                <a:solidFill>
                  <a:schemeClr val="tx1"/>
                </a:solidFill>
                <a:latin typeface="Arial" charset="0"/>
                <a:ea typeface="ヒラギノ角ゴ Pro W3" charset="-128"/>
                <a:cs typeface="ヒラギノ角ゴ Pro W3" charset="-128"/>
              </a:defRPr>
            </a:lvl3pPr>
            <a:lvl4pPr marL="1600200" indent="-228600">
              <a:defRPr>
                <a:solidFill>
                  <a:schemeClr val="tx1"/>
                </a:solidFill>
                <a:latin typeface="Arial" charset="0"/>
                <a:ea typeface="ヒラギノ角ゴ Pro W3" charset="-128"/>
                <a:cs typeface="ヒラギノ角ゴ Pro W3" charset="-128"/>
              </a:defRPr>
            </a:lvl4pPr>
            <a:lvl5pPr marL="2057400" indent="-228600">
              <a:defRPr>
                <a:solidFill>
                  <a:schemeClr val="tx1"/>
                </a:solidFill>
                <a:latin typeface="Arial" charset="0"/>
                <a:ea typeface="ヒラギノ角ゴ Pro W3" charset="-128"/>
                <a:cs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cs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cs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cs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cs typeface="ヒラギノ角ゴ Pro W3" charset="-128"/>
              </a:defRPr>
            </a:lvl9pPr>
          </a:lstStyle>
          <a:p>
            <a:pPr>
              <a:spcBef>
                <a:spcPct val="20000"/>
              </a:spcBef>
              <a:defRPr/>
            </a:pPr>
            <a:r>
              <a:rPr lang="en-US" altLang="en-US" b="1" smtClean="0">
                <a:latin typeface="Verdana" charset="0"/>
                <a:ea typeface="ＭＳ Ｐゴシック" charset="-128"/>
                <a:cs typeface="Arial" charset="0"/>
              </a:rPr>
              <a:t>Answer:</a:t>
            </a:r>
          </a:p>
          <a:p>
            <a:pPr>
              <a:spcBef>
                <a:spcPct val="20000"/>
              </a:spcBef>
              <a:defRPr/>
            </a:pPr>
            <a:r>
              <a:rPr lang="en-US" altLang="en-US" b="1" smtClean="0">
                <a:latin typeface="Verdana" charset="0"/>
                <a:ea typeface="ＭＳ Ｐゴシック" charset="-128"/>
                <a:cs typeface="Arial" charset="0"/>
              </a:rPr>
              <a:t>A) external environment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pPr algn="ctr"/>
            <a:r>
              <a:rPr lang="en-US">
                <a:solidFill>
                  <a:srgbClr val="008B5D"/>
                </a:solidFill>
                <a:ea typeface="ヒラギノ角ゴ Pro W3" pitchFamily="4" charset="-128"/>
                <a:cs typeface="ヒラギノ角ゴ Pro W3" pitchFamily="4" charset="-128"/>
              </a:rPr>
              <a:t>QUICK-CHECK QUESTIONS</a:t>
            </a:r>
          </a:p>
        </p:txBody>
      </p:sp>
      <p:sp>
        <p:nvSpPr>
          <p:cNvPr id="74755" name="Rectangle 3"/>
          <p:cNvSpPr>
            <a:spLocks noGrp="1" noChangeArrowheads="1"/>
          </p:cNvSpPr>
          <p:nvPr>
            <p:ph idx="1"/>
          </p:nvPr>
        </p:nvSpPr>
        <p:spPr bwMode="auto">
          <a:xfrm>
            <a:off x="380391" y="1066800"/>
            <a:ext cx="8383219" cy="4114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buFont typeface="Wingdings 3" pitchFamily="4" charset="2"/>
              <a:buNone/>
            </a:pPr>
            <a:r>
              <a:rPr lang="en-US" sz="1800">
                <a:solidFill>
                  <a:schemeClr val="tx1"/>
                </a:solidFill>
                <a:ea typeface="ヒラギノ角ゴ Pro W3" pitchFamily="4" charset="-128"/>
                <a:cs typeface="ヒラギノ角ゴ Pro W3" pitchFamily="4" charset="-128"/>
              </a:rPr>
              <a:t>2)	</a:t>
            </a:r>
            <a:r>
              <a:rPr lang="en-CA" sz="1800">
                <a:solidFill>
                  <a:schemeClr val="tx1"/>
                </a:solidFill>
                <a:ea typeface="ヒラギノ角ゴ Pro W3" pitchFamily="4" charset="-128"/>
                <a:cs typeface="ヒラギノ角ゴ Pro W3" pitchFamily="4" charset="-128"/>
              </a:rPr>
              <a:t>The total amount of money that a country owes its creditors.</a:t>
            </a:r>
            <a:endParaRPr lang="en-US" sz="1800">
              <a:solidFill>
                <a:schemeClr val="tx1"/>
              </a:solidFill>
              <a:ea typeface="ヒラギノ角ゴ Pro W3" pitchFamily="4" charset="-128"/>
              <a:cs typeface="ヒラギノ角ゴ Pro W3" pitchFamily="4" charset="-128"/>
            </a:endParaRPr>
          </a:p>
          <a:p>
            <a:pPr marL="457200" indent="-457200" algn="just">
              <a:buFontTx/>
              <a:buNone/>
            </a:pPr>
            <a:endParaRPr lang="en-US" sz="1800">
              <a:solidFill>
                <a:schemeClr val="tx1"/>
              </a:solidFill>
              <a:ea typeface="ヒラギノ角ゴ Pro W3" pitchFamily="4" charset="-128"/>
              <a:cs typeface="ヒラギノ角ゴ Pro W3" pitchFamily="4" charset="-128"/>
            </a:endParaRPr>
          </a:p>
          <a:p>
            <a:pPr marL="457200" indent="-457200" algn="just">
              <a:buFontTx/>
              <a:buNone/>
            </a:pPr>
            <a:r>
              <a:rPr lang="en-US" sz="1800">
                <a:solidFill>
                  <a:schemeClr val="tx1"/>
                </a:solidFill>
                <a:ea typeface="ヒラギノ角ゴ Pro W3" pitchFamily="4" charset="-128"/>
                <a:cs typeface="ヒラギノ角ゴ Pro W3" pitchFamily="4" charset="-128"/>
              </a:rPr>
              <a:t>	A)	National Deficit</a:t>
            </a:r>
          </a:p>
          <a:p>
            <a:pPr marL="457200" indent="-457200" algn="just">
              <a:buFontTx/>
              <a:buNone/>
            </a:pPr>
            <a:r>
              <a:rPr lang="en-US" sz="1800">
                <a:solidFill>
                  <a:schemeClr val="tx1"/>
                </a:solidFill>
                <a:ea typeface="ヒラギノ角ゴ Pro W3" pitchFamily="4" charset="-128"/>
                <a:cs typeface="ヒラギノ角ゴ Pro W3" pitchFamily="4" charset="-128"/>
              </a:rPr>
              <a:t>	B)	Purchasing Power Parity Index</a:t>
            </a:r>
          </a:p>
          <a:p>
            <a:pPr marL="457200" indent="-457200" algn="just">
              <a:buFontTx/>
              <a:buNone/>
            </a:pPr>
            <a:r>
              <a:rPr lang="en-US" sz="1800">
                <a:solidFill>
                  <a:schemeClr val="tx1"/>
                </a:solidFill>
                <a:ea typeface="ヒラギノ角ゴ Pro W3" pitchFamily="4" charset="-128"/>
                <a:cs typeface="ヒラギノ角ゴ Pro W3" pitchFamily="4" charset="-128"/>
              </a:rPr>
              <a:t>	C)	National Debt</a:t>
            </a:r>
          </a:p>
          <a:p>
            <a:pPr marL="457200" indent="-457200" algn="just">
              <a:buFontTx/>
              <a:buNone/>
            </a:pPr>
            <a:r>
              <a:rPr lang="en-US" sz="1800">
                <a:solidFill>
                  <a:schemeClr val="tx1"/>
                </a:solidFill>
                <a:ea typeface="ヒラギノ角ゴ Pro W3" pitchFamily="4" charset="-128"/>
                <a:cs typeface="ヒラギノ角ゴ Pro W3" pitchFamily="4" charset="-128"/>
              </a:rPr>
              <a:t>	D)	Gross Domestic Product</a:t>
            </a:r>
          </a:p>
        </p:txBody>
      </p:sp>
      <p:sp>
        <p:nvSpPr>
          <p:cNvPr id="4" name="Rectangle 3"/>
          <p:cNvSpPr txBox="1">
            <a:spLocks noChangeArrowheads="1"/>
          </p:cNvSpPr>
          <p:nvPr/>
        </p:nvSpPr>
        <p:spPr bwMode="auto">
          <a:xfrm>
            <a:off x="457932" y="5334000"/>
            <a:ext cx="8152059" cy="838200"/>
          </a:xfrm>
          <a:prstGeom prst="rect">
            <a:avLst/>
          </a:prstGeom>
          <a:solidFill>
            <a:schemeClr val="bg1"/>
          </a:solidFill>
          <a:ln w="9525">
            <a:solidFill>
              <a:schemeClr val="tx1">
                <a:lumMod val="95000"/>
                <a:lumOff val="5000"/>
              </a:schemeClr>
            </a:solidFill>
            <a:miter lim="800000"/>
            <a:headEnd/>
            <a:tailEnd/>
          </a:ln>
        </p:spPr>
        <p:txBody>
          <a:bodyPr lIns="90488" tIns="44450" rIns="90488" bIns="44450"/>
          <a:lstStyle>
            <a:lvl1pPr marL="533400" indent="-533400" eaLnBrk="0" hangingPunct="0">
              <a:defRPr>
                <a:solidFill>
                  <a:schemeClr val="tx1"/>
                </a:solidFill>
                <a:latin typeface="Arial" panose="020B0604020202020204" pitchFamily="34" charset="0"/>
                <a:ea typeface="ヒラギノ角ゴ Pro W3"/>
                <a:cs typeface="ヒラギノ角ゴ Pro W3"/>
              </a:defRPr>
            </a:lvl1pPr>
            <a:lvl2pPr marL="742950" indent="-285750" eaLnBrk="0" hangingPunct="0">
              <a:defRPr>
                <a:solidFill>
                  <a:schemeClr val="tx1"/>
                </a:solidFill>
                <a:latin typeface="Arial" panose="020B0604020202020204" pitchFamily="34" charset="0"/>
                <a:ea typeface="ヒラギノ角ゴ Pro W3"/>
                <a:cs typeface="ヒラギノ角ゴ Pro W3"/>
              </a:defRPr>
            </a:lvl2pPr>
            <a:lvl3pPr marL="1143000" indent="-228600" eaLnBrk="0" hangingPunct="0">
              <a:defRPr>
                <a:solidFill>
                  <a:schemeClr val="tx1"/>
                </a:solidFill>
                <a:latin typeface="Arial" panose="020B0604020202020204" pitchFamily="34" charset="0"/>
                <a:ea typeface="ヒラギノ角ゴ Pro W3"/>
                <a:cs typeface="ヒラギノ角ゴ Pro W3"/>
              </a:defRPr>
            </a:lvl3pPr>
            <a:lvl4pPr marL="1600200" indent="-228600" eaLnBrk="0" hangingPunct="0">
              <a:defRPr>
                <a:solidFill>
                  <a:schemeClr val="tx1"/>
                </a:solidFill>
                <a:latin typeface="Arial" panose="020B0604020202020204" pitchFamily="34" charset="0"/>
                <a:ea typeface="ヒラギノ角ゴ Pro W3"/>
                <a:cs typeface="ヒラギノ角ゴ Pro W3"/>
              </a:defRPr>
            </a:lvl4pPr>
            <a:lvl5pPr marL="2057400" indent="-228600" eaLnBrk="0" hangingPunct="0">
              <a:defRPr>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eaLnBrk="1" hangingPunct="1">
              <a:spcBef>
                <a:spcPct val="20000"/>
              </a:spcBef>
              <a:defRPr/>
            </a:pPr>
            <a:r>
              <a:rPr lang="en-US" altLang="en-US" b="1" smtClean="0">
                <a:latin typeface="Verdana" panose="020B0604030504040204" pitchFamily="34" charset="0"/>
                <a:ea typeface="MS PGothic" panose="020B0600070205080204" pitchFamily="34" charset="-128"/>
                <a:cs typeface="Arial" panose="020B0604020202020204" pitchFamily="34" charset="0"/>
              </a:rPr>
              <a:t>Answer:</a:t>
            </a:r>
          </a:p>
          <a:p>
            <a:pPr eaLnBrk="1" hangingPunct="1">
              <a:spcBef>
                <a:spcPct val="20000"/>
              </a:spcBef>
              <a:defRPr/>
            </a:pPr>
            <a:r>
              <a:rPr lang="en-US" altLang="en-US" b="1" smtClean="0">
                <a:latin typeface="Verdana" panose="020B0604030504040204" pitchFamily="34" charset="0"/>
                <a:ea typeface="MS PGothic" panose="020B0600070205080204" pitchFamily="34" charset="-128"/>
                <a:cs typeface="Arial" panose="020B0604020202020204" pitchFamily="34" charset="0"/>
              </a:rPr>
              <a:t>C) National Debt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Oval 2"/>
          <p:cNvSpPr>
            <a:spLocks noChangeArrowheads="1"/>
          </p:cNvSpPr>
          <p:nvPr/>
        </p:nvSpPr>
        <p:spPr bwMode="auto">
          <a:xfrm>
            <a:off x="2590800" y="2133600"/>
            <a:ext cx="3810000" cy="3962400"/>
          </a:xfrm>
          <a:prstGeom prst="ellipse">
            <a:avLst/>
          </a:prstGeom>
          <a:solidFill>
            <a:srgbClr val="FFFF00"/>
          </a:solidFill>
          <a:ln w="9525">
            <a:solidFill>
              <a:schemeClr val="tx1"/>
            </a:solidFill>
            <a:round/>
            <a:headEnd/>
            <a:tailEnd/>
          </a:ln>
        </p:spPr>
        <p:txBody>
          <a:bodyPr wrap="none" anchor="ctr"/>
          <a:lstStyle/>
          <a:p>
            <a:endParaRPr lang="en-US" dirty="0"/>
          </a:p>
        </p:txBody>
      </p:sp>
      <p:pic>
        <p:nvPicPr>
          <p:cNvPr id="33795" name="Picture 3" descr="j0178204"/>
          <p:cNvPicPr>
            <a:picLocks noChangeAspect="1" noChangeArrowheads="1" noCrop="1"/>
          </p:cNvPicPr>
          <p:nvPr/>
        </p:nvPicPr>
        <p:blipFill>
          <a:blip r:embed="rId4" cstate="print"/>
          <a:srcRect/>
          <a:stretch>
            <a:fillRect/>
          </a:stretch>
        </p:blipFill>
        <p:spPr bwMode="auto">
          <a:xfrm>
            <a:off x="3581400" y="1066800"/>
            <a:ext cx="1981200" cy="1524000"/>
          </a:xfrm>
          <a:prstGeom prst="rect">
            <a:avLst/>
          </a:prstGeom>
          <a:noFill/>
          <a:ln w="9525">
            <a:noFill/>
            <a:miter lim="800000"/>
            <a:headEnd/>
            <a:tailEnd/>
          </a:ln>
        </p:spPr>
      </p:pic>
      <p:sp>
        <p:nvSpPr>
          <p:cNvPr id="33796" name="Text Box 4"/>
          <p:cNvSpPr txBox="1">
            <a:spLocks noChangeArrowheads="1"/>
          </p:cNvSpPr>
          <p:nvPr/>
        </p:nvSpPr>
        <p:spPr bwMode="auto">
          <a:xfrm>
            <a:off x="0" y="1828800"/>
            <a:ext cx="2590800" cy="3598863"/>
          </a:xfrm>
          <a:prstGeom prst="rect">
            <a:avLst/>
          </a:prstGeom>
          <a:noFill/>
          <a:ln w="38100">
            <a:solidFill>
              <a:srgbClr val="FFFF00"/>
            </a:solidFill>
            <a:miter lim="800000"/>
            <a:headEnd/>
            <a:tailEnd/>
          </a:ln>
        </p:spPr>
        <p:txBody>
          <a:bodyPr>
            <a:spAutoFit/>
          </a:bodyPr>
          <a:lstStyle/>
          <a:p>
            <a:pPr eaLnBrk="0" hangingPunct="0">
              <a:spcBef>
                <a:spcPct val="50000"/>
              </a:spcBef>
            </a:pPr>
            <a:r>
              <a:rPr lang="en-US" sz="2400" b="1" u="sng" dirty="0">
                <a:latin typeface="Verdana" pitchFamily="34" charset="0"/>
              </a:rPr>
              <a:t>General Environment:</a:t>
            </a:r>
          </a:p>
          <a:p>
            <a:pPr eaLnBrk="0" hangingPunct="0">
              <a:spcBef>
                <a:spcPct val="50000"/>
              </a:spcBef>
            </a:pPr>
            <a:r>
              <a:rPr lang="en-US" sz="2400" b="1" dirty="0">
                <a:latin typeface="Verdana" pitchFamily="34" charset="0"/>
              </a:rPr>
              <a:t>Political</a:t>
            </a:r>
          </a:p>
          <a:p>
            <a:pPr eaLnBrk="0" hangingPunct="0">
              <a:spcBef>
                <a:spcPct val="50000"/>
              </a:spcBef>
            </a:pPr>
            <a:r>
              <a:rPr lang="en-US" sz="2400" b="1" dirty="0">
                <a:latin typeface="Verdana" pitchFamily="34" charset="0"/>
              </a:rPr>
              <a:t>Economic</a:t>
            </a:r>
          </a:p>
          <a:p>
            <a:pPr eaLnBrk="0" hangingPunct="0">
              <a:spcBef>
                <a:spcPct val="50000"/>
              </a:spcBef>
            </a:pPr>
            <a:r>
              <a:rPr lang="en-US" sz="2400" b="1" dirty="0">
                <a:latin typeface="Verdana" pitchFamily="34" charset="0"/>
              </a:rPr>
              <a:t>Social </a:t>
            </a:r>
          </a:p>
          <a:p>
            <a:pPr eaLnBrk="0" hangingPunct="0">
              <a:spcBef>
                <a:spcPct val="50000"/>
              </a:spcBef>
            </a:pPr>
            <a:r>
              <a:rPr lang="en-US" sz="2400" b="1" dirty="0">
                <a:latin typeface="Verdana" pitchFamily="34" charset="0"/>
              </a:rPr>
              <a:t>Technological</a:t>
            </a:r>
          </a:p>
          <a:p>
            <a:pPr eaLnBrk="0" hangingPunct="0">
              <a:spcBef>
                <a:spcPct val="50000"/>
              </a:spcBef>
            </a:pPr>
            <a:r>
              <a:rPr lang="en-US" sz="2400" b="1" dirty="0">
                <a:latin typeface="Verdana" pitchFamily="34" charset="0"/>
              </a:rPr>
              <a:t>Demography</a:t>
            </a:r>
          </a:p>
        </p:txBody>
      </p:sp>
      <p:sp>
        <p:nvSpPr>
          <p:cNvPr id="33797" name="Text Box 5"/>
          <p:cNvSpPr txBox="1">
            <a:spLocks noChangeArrowheads="1"/>
          </p:cNvSpPr>
          <p:nvPr/>
        </p:nvSpPr>
        <p:spPr bwMode="auto">
          <a:xfrm>
            <a:off x="6400800" y="1828800"/>
            <a:ext cx="2590800" cy="3509963"/>
          </a:xfrm>
          <a:prstGeom prst="rect">
            <a:avLst/>
          </a:prstGeom>
          <a:noFill/>
          <a:ln w="38100">
            <a:solidFill>
              <a:srgbClr val="FFFF00"/>
            </a:solidFill>
            <a:miter lim="800000"/>
            <a:headEnd/>
            <a:tailEnd/>
          </a:ln>
        </p:spPr>
        <p:txBody>
          <a:bodyPr>
            <a:spAutoFit/>
          </a:bodyPr>
          <a:lstStyle/>
          <a:p>
            <a:pPr eaLnBrk="0" hangingPunct="0">
              <a:spcBef>
                <a:spcPct val="50000"/>
              </a:spcBef>
            </a:pPr>
            <a:r>
              <a:rPr lang="en-US" sz="2400" b="1" u="sng" dirty="0">
                <a:latin typeface="Verdana" pitchFamily="34" charset="0"/>
              </a:rPr>
              <a:t>Business Environment:</a:t>
            </a:r>
          </a:p>
          <a:p>
            <a:pPr eaLnBrk="0" hangingPunct="0">
              <a:spcBef>
                <a:spcPct val="50000"/>
              </a:spcBef>
            </a:pPr>
            <a:r>
              <a:rPr lang="en-US" sz="2800" b="1" dirty="0">
                <a:latin typeface="Verdana" pitchFamily="34" charset="0"/>
              </a:rPr>
              <a:t>Customers</a:t>
            </a:r>
          </a:p>
          <a:p>
            <a:pPr eaLnBrk="0" hangingPunct="0">
              <a:spcBef>
                <a:spcPct val="50000"/>
              </a:spcBef>
            </a:pPr>
            <a:r>
              <a:rPr lang="en-US" sz="2400" b="1" dirty="0">
                <a:latin typeface="Verdana" pitchFamily="34" charset="0"/>
              </a:rPr>
              <a:t>Suppliers</a:t>
            </a:r>
          </a:p>
          <a:p>
            <a:pPr eaLnBrk="0" hangingPunct="0">
              <a:spcBef>
                <a:spcPct val="50000"/>
              </a:spcBef>
            </a:pPr>
            <a:r>
              <a:rPr lang="en-US" sz="2400" b="1" dirty="0">
                <a:latin typeface="Verdana" pitchFamily="34" charset="0"/>
              </a:rPr>
              <a:t>Competitors</a:t>
            </a:r>
          </a:p>
          <a:p>
            <a:pPr eaLnBrk="0" hangingPunct="0">
              <a:spcBef>
                <a:spcPct val="50000"/>
              </a:spcBef>
            </a:pPr>
            <a:r>
              <a:rPr lang="en-US" sz="2400" b="1" dirty="0">
                <a:latin typeface="Verdana" pitchFamily="34" charset="0"/>
              </a:rPr>
              <a:t>Many other stakeholders!</a:t>
            </a:r>
          </a:p>
        </p:txBody>
      </p:sp>
      <p:sp>
        <p:nvSpPr>
          <p:cNvPr id="33798" name="Text Box 6"/>
          <p:cNvSpPr txBox="1">
            <a:spLocks noChangeArrowheads="1"/>
          </p:cNvSpPr>
          <p:nvPr/>
        </p:nvSpPr>
        <p:spPr bwMode="auto">
          <a:xfrm>
            <a:off x="2667000" y="2514600"/>
            <a:ext cx="3733800" cy="2400657"/>
          </a:xfrm>
          <a:prstGeom prst="rect">
            <a:avLst/>
          </a:prstGeom>
          <a:noFill/>
          <a:ln w="9525">
            <a:noFill/>
            <a:miter lim="800000"/>
            <a:headEnd/>
            <a:tailEnd/>
          </a:ln>
        </p:spPr>
        <p:txBody>
          <a:bodyPr tIns="0" bIns="0">
            <a:spAutoFit/>
          </a:bodyPr>
          <a:lstStyle/>
          <a:p>
            <a:pPr algn="ctr" eaLnBrk="0" hangingPunct="0">
              <a:spcBef>
                <a:spcPct val="10000"/>
              </a:spcBef>
            </a:pPr>
            <a:r>
              <a:rPr lang="en-US" sz="2400" b="1" u="sng" dirty="0">
                <a:solidFill>
                  <a:srgbClr val="000000"/>
                </a:solidFill>
              </a:rPr>
              <a:t>Inside the Org:</a:t>
            </a:r>
            <a:endParaRPr lang="en-US" sz="2400" dirty="0">
              <a:solidFill>
                <a:srgbClr val="000000"/>
              </a:solidFill>
            </a:endParaRPr>
          </a:p>
          <a:p>
            <a:pPr algn="ctr" eaLnBrk="0" hangingPunct="0">
              <a:spcBef>
                <a:spcPct val="10000"/>
              </a:spcBef>
            </a:pPr>
            <a:r>
              <a:rPr lang="en-US" sz="2400" dirty="0">
                <a:solidFill>
                  <a:srgbClr val="000000"/>
                </a:solidFill>
              </a:rPr>
              <a:t>Structure / Functions</a:t>
            </a:r>
          </a:p>
          <a:p>
            <a:pPr eaLnBrk="0" hangingPunct="0">
              <a:spcBef>
                <a:spcPct val="10000"/>
              </a:spcBef>
            </a:pPr>
            <a:r>
              <a:rPr lang="en-US" sz="2400" b="1" dirty="0">
                <a:solidFill>
                  <a:srgbClr val="000000"/>
                </a:solidFill>
              </a:rPr>
              <a:t>Fin/Acct                 HRM</a:t>
            </a:r>
          </a:p>
          <a:p>
            <a:pPr eaLnBrk="0" hangingPunct="0">
              <a:spcBef>
                <a:spcPct val="10000"/>
              </a:spcBef>
            </a:pPr>
            <a:endParaRPr lang="en-CA" sz="2400" b="1" dirty="0">
              <a:solidFill>
                <a:schemeClr val="bg1"/>
              </a:solidFill>
            </a:endParaRPr>
          </a:p>
          <a:p>
            <a:pPr eaLnBrk="0" hangingPunct="0">
              <a:spcBef>
                <a:spcPct val="10000"/>
              </a:spcBef>
            </a:pPr>
            <a:endParaRPr lang="en-US" sz="2400" b="1" dirty="0">
              <a:solidFill>
                <a:schemeClr val="bg1"/>
              </a:solidFill>
            </a:endParaRPr>
          </a:p>
          <a:p>
            <a:pPr eaLnBrk="0" hangingPunct="0">
              <a:spcBef>
                <a:spcPct val="10000"/>
              </a:spcBef>
            </a:pPr>
            <a:r>
              <a:rPr lang="en-US" sz="2400" b="1" dirty="0">
                <a:solidFill>
                  <a:srgbClr val="000000"/>
                </a:solidFill>
              </a:rPr>
              <a:t>Operations     Marketing</a:t>
            </a:r>
          </a:p>
        </p:txBody>
      </p:sp>
      <p:sp>
        <p:nvSpPr>
          <p:cNvPr id="33799" name="Text Box 7"/>
          <p:cNvSpPr txBox="1">
            <a:spLocks noChangeArrowheads="1"/>
          </p:cNvSpPr>
          <p:nvPr/>
        </p:nvSpPr>
        <p:spPr bwMode="auto">
          <a:xfrm>
            <a:off x="0" y="0"/>
            <a:ext cx="9144000" cy="1397306"/>
          </a:xfrm>
          <a:prstGeom prst="rect">
            <a:avLst/>
          </a:prstGeom>
          <a:noFill/>
          <a:ln w="9525">
            <a:noFill/>
            <a:miter lim="800000"/>
            <a:headEnd/>
            <a:tailEnd/>
          </a:ln>
        </p:spPr>
        <p:txBody>
          <a:bodyPr>
            <a:spAutoFit/>
          </a:bodyPr>
          <a:lstStyle/>
          <a:p>
            <a:pPr algn="ctr" eaLnBrk="0" hangingPunct="0">
              <a:spcBef>
                <a:spcPct val="10000"/>
              </a:spcBef>
            </a:pPr>
            <a:r>
              <a:rPr lang="en-US" sz="3200" b="1" dirty="0">
                <a:latin typeface="Verdana" pitchFamily="34" charset="0"/>
              </a:rPr>
              <a:t>ENVIRONMENTAL SCAN</a:t>
            </a:r>
          </a:p>
          <a:p>
            <a:pPr algn="ctr" eaLnBrk="0" hangingPunct="0">
              <a:spcBef>
                <a:spcPct val="10000"/>
              </a:spcBef>
            </a:pPr>
            <a:r>
              <a:rPr lang="en-US" sz="2400" b="1" dirty="0">
                <a:latin typeface="Verdana" pitchFamily="34" charset="0"/>
              </a:rPr>
              <a:t>“Managing” – Look both inside and outside.</a:t>
            </a:r>
          </a:p>
          <a:p>
            <a:pPr algn="ctr" eaLnBrk="0" hangingPunct="0">
              <a:spcBef>
                <a:spcPct val="10000"/>
              </a:spcBef>
            </a:pPr>
            <a:r>
              <a:rPr lang="en-CA" sz="2400" b="1" dirty="0">
                <a:solidFill>
                  <a:srgbClr val="FF0000"/>
                </a:solidFill>
                <a:latin typeface="Verdana" pitchFamily="34" charset="0"/>
              </a:rPr>
              <a:t>100:  We Look </a:t>
            </a:r>
            <a:r>
              <a:rPr lang="en-CA" sz="2400" b="1" u="sng" dirty="0">
                <a:solidFill>
                  <a:srgbClr val="FF0000"/>
                </a:solidFill>
                <a:latin typeface="Verdana" pitchFamily="34" charset="0"/>
              </a:rPr>
              <a:t>INSIDE</a:t>
            </a:r>
            <a:r>
              <a:rPr lang="en-CA" sz="2400" b="1" dirty="0">
                <a:solidFill>
                  <a:srgbClr val="FF0000"/>
                </a:solidFill>
                <a:latin typeface="Verdana" pitchFamily="34" charset="0"/>
              </a:rPr>
              <a:t> and OUTSIDE the org.</a:t>
            </a:r>
            <a:endParaRPr lang="en-US" sz="2400" b="1" dirty="0">
              <a:solidFill>
                <a:srgbClr val="FF0000"/>
              </a:solidFill>
              <a:latin typeface="Verdana" pitchFamily="34" charset="0"/>
            </a:endParaRPr>
          </a:p>
        </p:txBody>
      </p:sp>
      <p:pic>
        <p:nvPicPr>
          <p:cNvPr id="33800" name="Picture 8" descr="j0285263"/>
          <p:cNvPicPr>
            <a:picLocks noChangeAspect="1" noChangeArrowheads="1" noCrop="1"/>
          </p:cNvPicPr>
          <p:nvPr/>
        </p:nvPicPr>
        <p:blipFill>
          <a:blip r:embed="rId5" cstate="print"/>
          <a:srcRect/>
          <a:stretch>
            <a:fillRect/>
          </a:stretch>
        </p:blipFill>
        <p:spPr bwMode="auto">
          <a:xfrm>
            <a:off x="3792538" y="5105400"/>
            <a:ext cx="1608137" cy="1295400"/>
          </a:xfrm>
          <a:prstGeom prst="rect">
            <a:avLst/>
          </a:prstGeom>
          <a:noFill/>
          <a:ln w="9525">
            <a:noFill/>
            <a:miter lim="800000"/>
            <a:headEnd/>
            <a:tailEnd/>
          </a:ln>
        </p:spPr>
      </p:pic>
      <p:sp>
        <p:nvSpPr>
          <p:cNvPr id="33801" name="Line 9"/>
          <p:cNvSpPr>
            <a:spLocks noChangeShapeType="1"/>
          </p:cNvSpPr>
          <p:nvPr/>
        </p:nvSpPr>
        <p:spPr bwMode="auto">
          <a:xfrm>
            <a:off x="3810000" y="3733800"/>
            <a:ext cx="0" cy="838200"/>
          </a:xfrm>
          <a:prstGeom prst="line">
            <a:avLst/>
          </a:prstGeom>
          <a:noFill/>
          <a:ln w="63500">
            <a:solidFill>
              <a:srgbClr val="FF0000"/>
            </a:solidFill>
            <a:round/>
            <a:headEnd type="arrow" w="med" len="med"/>
            <a:tailEnd type="arrow" w="med" len="med"/>
          </a:ln>
        </p:spPr>
        <p:txBody>
          <a:bodyPr/>
          <a:lstStyle/>
          <a:p>
            <a:endParaRPr lang="en-CA" dirty="0"/>
          </a:p>
        </p:txBody>
      </p:sp>
      <p:sp>
        <p:nvSpPr>
          <p:cNvPr id="33802" name="Line 10"/>
          <p:cNvSpPr>
            <a:spLocks noChangeShapeType="1"/>
          </p:cNvSpPr>
          <p:nvPr/>
        </p:nvSpPr>
        <p:spPr bwMode="auto">
          <a:xfrm>
            <a:off x="5562600" y="3733800"/>
            <a:ext cx="0" cy="838200"/>
          </a:xfrm>
          <a:prstGeom prst="line">
            <a:avLst/>
          </a:prstGeom>
          <a:noFill/>
          <a:ln w="63500">
            <a:solidFill>
              <a:srgbClr val="FF0000"/>
            </a:solidFill>
            <a:round/>
            <a:headEnd type="arrow" w="med" len="med"/>
            <a:tailEnd type="arrow" w="med" len="med"/>
          </a:ln>
        </p:spPr>
        <p:txBody>
          <a:bodyPr/>
          <a:lstStyle/>
          <a:p>
            <a:endParaRPr lang="en-CA" dirty="0"/>
          </a:p>
        </p:txBody>
      </p:sp>
      <p:sp>
        <p:nvSpPr>
          <p:cNvPr id="33803" name="Line 11"/>
          <p:cNvSpPr>
            <a:spLocks noChangeShapeType="1"/>
          </p:cNvSpPr>
          <p:nvPr/>
        </p:nvSpPr>
        <p:spPr bwMode="auto">
          <a:xfrm flipH="1" flipV="1">
            <a:off x="4267200" y="3657600"/>
            <a:ext cx="1066800" cy="0"/>
          </a:xfrm>
          <a:prstGeom prst="line">
            <a:avLst/>
          </a:prstGeom>
          <a:noFill/>
          <a:ln w="63500">
            <a:solidFill>
              <a:srgbClr val="FF0000"/>
            </a:solidFill>
            <a:round/>
            <a:headEnd type="arrow" w="med" len="med"/>
            <a:tailEnd type="arrow" w="med" len="med"/>
          </a:ln>
        </p:spPr>
        <p:txBody>
          <a:bodyPr/>
          <a:lstStyle/>
          <a:p>
            <a:endParaRPr lang="en-CA" dirty="0"/>
          </a:p>
        </p:txBody>
      </p:sp>
      <p:sp>
        <p:nvSpPr>
          <p:cNvPr id="33804" name="Line 12"/>
          <p:cNvSpPr>
            <a:spLocks noChangeShapeType="1"/>
          </p:cNvSpPr>
          <p:nvPr/>
        </p:nvSpPr>
        <p:spPr bwMode="auto">
          <a:xfrm flipH="1" flipV="1">
            <a:off x="4038600" y="4495800"/>
            <a:ext cx="1295400" cy="0"/>
          </a:xfrm>
          <a:prstGeom prst="line">
            <a:avLst/>
          </a:prstGeom>
          <a:noFill/>
          <a:ln w="63500">
            <a:solidFill>
              <a:srgbClr val="FF0000"/>
            </a:solidFill>
            <a:round/>
            <a:headEnd type="arrow" w="med" len="med"/>
            <a:tailEnd type="arrow" w="med" len="med"/>
          </a:ln>
        </p:spPr>
        <p:txBody>
          <a:bodyPr/>
          <a:lstStyle/>
          <a:p>
            <a:endParaRPr lang="en-CA" dirty="0"/>
          </a:p>
        </p:txBody>
      </p:sp>
      <p:sp>
        <p:nvSpPr>
          <p:cNvPr id="33805" name="Line 13"/>
          <p:cNvSpPr>
            <a:spLocks noChangeShapeType="1"/>
          </p:cNvSpPr>
          <p:nvPr/>
        </p:nvSpPr>
        <p:spPr bwMode="auto">
          <a:xfrm flipH="1">
            <a:off x="4267200" y="3886200"/>
            <a:ext cx="914400" cy="457200"/>
          </a:xfrm>
          <a:prstGeom prst="line">
            <a:avLst/>
          </a:prstGeom>
          <a:noFill/>
          <a:ln w="63500">
            <a:solidFill>
              <a:srgbClr val="FF0000"/>
            </a:solidFill>
            <a:round/>
            <a:headEnd type="arrow" w="med" len="med"/>
            <a:tailEnd type="arrow" w="med" len="med"/>
          </a:ln>
        </p:spPr>
        <p:txBody>
          <a:bodyPr/>
          <a:lstStyle/>
          <a:p>
            <a:endParaRPr lang="en-CA" dirty="0"/>
          </a:p>
        </p:txBody>
      </p:sp>
      <p:sp>
        <p:nvSpPr>
          <p:cNvPr id="33806" name="Line 14"/>
          <p:cNvSpPr>
            <a:spLocks noChangeShapeType="1"/>
          </p:cNvSpPr>
          <p:nvPr/>
        </p:nvSpPr>
        <p:spPr bwMode="auto">
          <a:xfrm flipH="1" flipV="1">
            <a:off x="4343400" y="3886200"/>
            <a:ext cx="914400" cy="457200"/>
          </a:xfrm>
          <a:prstGeom prst="line">
            <a:avLst/>
          </a:prstGeom>
          <a:noFill/>
          <a:ln w="63500">
            <a:solidFill>
              <a:srgbClr val="FF0000"/>
            </a:solidFill>
            <a:round/>
            <a:headEnd type="arrow" w="med" len="med"/>
            <a:tailEnd type="arrow" w="med" len="med"/>
          </a:ln>
        </p:spPr>
        <p:txBody>
          <a:bodyPr/>
          <a:lstStyle/>
          <a:p>
            <a:endParaRPr lang="en-CA"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2"/>
          <p:cNvSpPr>
            <a:spLocks noGrp="1"/>
          </p:cNvSpPr>
          <p:nvPr>
            <p:ph type="title"/>
          </p:nvPr>
        </p:nvSpPr>
        <p:spPr/>
        <p:txBody>
          <a:bodyPr/>
          <a:lstStyle/>
          <a:p>
            <a:pPr algn="ctr"/>
            <a:r>
              <a:rPr lang="en-US">
                <a:solidFill>
                  <a:srgbClr val="008B5D"/>
                </a:solidFill>
                <a:ea typeface="ヒラギノ角ゴ Pro W3" pitchFamily="4" charset="-128"/>
                <a:cs typeface="ヒラギノ角ゴ Pro W3" pitchFamily="4" charset="-128"/>
              </a:rPr>
              <a:t>QUICK-CHECK QUESTIONS</a:t>
            </a:r>
          </a:p>
        </p:txBody>
      </p:sp>
      <p:sp>
        <p:nvSpPr>
          <p:cNvPr id="76803" name="Rectangle 3"/>
          <p:cNvSpPr>
            <a:spLocks noGrp="1" noChangeArrowheads="1"/>
          </p:cNvSpPr>
          <p:nvPr>
            <p:ph idx="1"/>
          </p:nvPr>
        </p:nvSpPr>
        <p:spPr bwMode="auto">
          <a:xfrm>
            <a:off x="380391" y="1066800"/>
            <a:ext cx="8383219" cy="40386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buFontTx/>
              <a:buNone/>
            </a:pPr>
            <a:r>
              <a:rPr lang="en-US" sz="1800">
                <a:solidFill>
                  <a:schemeClr val="tx1"/>
                </a:solidFill>
                <a:ea typeface="ヒラギノ角ゴ Pro W3" pitchFamily="4" charset="-128"/>
                <a:cs typeface="ヒラギノ角ゴ Pro W3" pitchFamily="4" charset="-128"/>
              </a:rPr>
              <a:t>3)	</a:t>
            </a:r>
            <a:r>
              <a:rPr lang="en-CA" sz="1800">
                <a:solidFill>
                  <a:schemeClr val="tx1"/>
                </a:solidFill>
                <a:ea typeface="ヒラギノ角ゴ Pro W3" pitchFamily="4" charset="-128"/>
                <a:cs typeface="ヒラギノ角ゴ Pro W3" pitchFamily="4" charset="-128"/>
              </a:rPr>
              <a:t>The federal government manages the Canadian economic system through two sets of policies: fiscal and monetary. Fiscal Policy refers to: </a:t>
            </a:r>
          </a:p>
          <a:p>
            <a:pPr marL="457200" indent="-457200" algn="just">
              <a:buFontTx/>
              <a:buNone/>
            </a:pPr>
            <a:r>
              <a:rPr lang="en-CA" sz="1800" b="1">
                <a:solidFill>
                  <a:schemeClr val="tx1"/>
                </a:solidFill>
                <a:ea typeface="ヒラギノ角ゴ Pro W3" pitchFamily="4" charset="-128"/>
                <a:cs typeface="ヒラギノ角ゴ Pro W3" pitchFamily="4" charset="-128"/>
              </a:rPr>
              <a:t>		</a:t>
            </a:r>
            <a:r>
              <a:rPr lang="en-CA" sz="1800">
                <a:solidFill>
                  <a:schemeClr val="tx1"/>
                </a:solidFill>
                <a:ea typeface="ヒラギノ角ゴ Pro W3" pitchFamily="4" charset="-128"/>
                <a:cs typeface="ヒラギノ角ゴ Pro W3" pitchFamily="4" charset="-128"/>
              </a:rPr>
              <a:t> </a:t>
            </a:r>
          </a:p>
          <a:p>
            <a:pPr marL="914400" lvl="1" indent="-457200" algn="just">
              <a:buFontTx/>
              <a:buNone/>
            </a:pPr>
            <a:r>
              <a:rPr lang="en-US" sz="1800">
                <a:solidFill>
                  <a:schemeClr val="tx1"/>
                </a:solidFill>
                <a:ea typeface="ヒラギノ角ゴ Pro W3" pitchFamily="4" charset="-128"/>
                <a:cs typeface="ヒラギノ角ゴ Pro W3" pitchFamily="4" charset="-128"/>
              </a:rPr>
              <a:t>A)	the control of the money supply  </a:t>
            </a:r>
          </a:p>
          <a:p>
            <a:pPr marL="914400" lvl="1" indent="-457200" algn="just">
              <a:buFontTx/>
              <a:buNone/>
            </a:pPr>
            <a:r>
              <a:rPr lang="en-US" sz="1800">
                <a:solidFill>
                  <a:schemeClr val="tx1"/>
                </a:solidFill>
                <a:ea typeface="ヒラギノ角ゴ Pro W3" pitchFamily="4" charset="-128"/>
                <a:cs typeface="ヒラギノ角ゴ Pro W3" pitchFamily="4" charset="-128"/>
              </a:rPr>
              <a:t>B)	the control of interest rates </a:t>
            </a:r>
          </a:p>
          <a:p>
            <a:pPr marL="914400" lvl="1" indent="-457200" algn="just">
              <a:buFontTx/>
              <a:buNone/>
            </a:pPr>
            <a:r>
              <a:rPr lang="en-US" sz="1800">
                <a:solidFill>
                  <a:schemeClr val="tx1"/>
                </a:solidFill>
                <a:ea typeface="ヒラギノ角ゴ Pro W3" pitchFamily="4" charset="-128"/>
                <a:cs typeface="ヒラギノ角ゴ Pro W3" pitchFamily="4" charset="-128"/>
              </a:rPr>
              <a:t>C)	the government</a:t>
            </a:r>
            <a:r>
              <a:rPr lang="ja-JP" altLang="en-US" sz="1800">
                <a:solidFill>
                  <a:schemeClr val="tx1"/>
                </a:solidFill>
                <a:ea typeface="ヒラギノ角ゴ Pro W3" pitchFamily="4" charset="-128"/>
                <a:cs typeface="ヒラギノ角ゴ Pro W3" pitchFamily="4" charset="-128"/>
              </a:rPr>
              <a:t>’</a:t>
            </a:r>
            <a:r>
              <a:rPr lang="en-US" altLang="ja-JP" sz="1800">
                <a:solidFill>
                  <a:schemeClr val="tx1"/>
                </a:solidFill>
                <a:ea typeface="ヒラギノ角ゴ Pro W3" pitchFamily="4" charset="-128"/>
                <a:cs typeface="ヒラギノ角ゴ Pro W3" pitchFamily="4" charset="-128"/>
              </a:rPr>
              <a:t>s approach to its spending and taxation</a:t>
            </a:r>
          </a:p>
          <a:p>
            <a:pPr marL="914400" lvl="1" indent="-457200" algn="just">
              <a:buFontTx/>
              <a:buNone/>
            </a:pPr>
            <a:r>
              <a:rPr lang="en-US" sz="1800">
                <a:solidFill>
                  <a:schemeClr val="tx1"/>
                </a:solidFill>
                <a:ea typeface="ヒラギノ角ゴ Pro W3" pitchFamily="4" charset="-128"/>
                <a:cs typeface="ヒラギノ角ゴ Pro W3" pitchFamily="4" charset="-128"/>
              </a:rPr>
              <a:t>D)	the effective management and control of the national debt </a:t>
            </a:r>
          </a:p>
        </p:txBody>
      </p:sp>
      <p:sp>
        <p:nvSpPr>
          <p:cNvPr id="4" name="Rectangle 3"/>
          <p:cNvSpPr txBox="1">
            <a:spLocks noChangeArrowheads="1"/>
          </p:cNvSpPr>
          <p:nvPr/>
        </p:nvSpPr>
        <p:spPr bwMode="auto">
          <a:xfrm>
            <a:off x="457932" y="5334000"/>
            <a:ext cx="8152059" cy="838200"/>
          </a:xfrm>
          <a:prstGeom prst="rect">
            <a:avLst/>
          </a:prstGeom>
          <a:solidFill>
            <a:schemeClr val="bg1"/>
          </a:solidFill>
          <a:ln w="9525">
            <a:solidFill>
              <a:schemeClr val="tx1">
                <a:lumMod val="95000"/>
                <a:lumOff val="5000"/>
              </a:schemeClr>
            </a:solidFill>
            <a:miter lim="800000"/>
            <a:headEnd/>
            <a:tailEnd/>
          </a:ln>
        </p:spPr>
        <p:txBody>
          <a:bodyPr lIns="90488" tIns="44450" rIns="90488" bIns="44450">
            <a:prstTxWarp prst="textNoShape">
              <a:avLst/>
            </a:prstTxWarp>
          </a:bodyPr>
          <a:lstStyle/>
          <a:p>
            <a:pPr marL="533400" indent="-533400" eaLnBrk="1" hangingPunct="1">
              <a:spcBef>
                <a:spcPct val="20000"/>
              </a:spcBef>
              <a:defRPr/>
            </a:pPr>
            <a:r>
              <a:rPr lang="en-US" b="1">
                <a:latin typeface="Verdana" pitchFamily="4" charset="0"/>
                <a:ea typeface="ＭＳ Ｐゴシック" pitchFamily="4" charset="-128"/>
                <a:cs typeface="Arial" pitchFamily="4" charset="0"/>
              </a:rPr>
              <a:t>Answer:</a:t>
            </a:r>
          </a:p>
          <a:p>
            <a:pPr marL="533400" indent="-533400" eaLnBrk="1" hangingPunct="1">
              <a:spcBef>
                <a:spcPct val="20000"/>
              </a:spcBef>
              <a:defRPr/>
            </a:pPr>
            <a:r>
              <a:rPr lang="en-US" b="1">
                <a:latin typeface="Verdana" pitchFamily="4" charset="0"/>
                <a:ea typeface="ＭＳ Ｐゴシック" pitchFamily="4" charset="-128"/>
                <a:cs typeface="Arial" pitchFamily="4" charset="0"/>
              </a:rPr>
              <a:t>C) the government</a:t>
            </a:r>
            <a:r>
              <a:rPr lang="ja-JP" altLang="en-US" b="1">
                <a:latin typeface="Verdana" pitchFamily="4" charset="0"/>
                <a:ea typeface="ＭＳ Ｐゴシック" pitchFamily="4" charset="-128"/>
                <a:cs typeface="Arial" pitchFamily="4" charset="0"/>
              </a:rPr>
              <a:t>’</a:t>
            </a:r>
            <a:r>
              <a:rPr lang="en-US" altLang="ja-JP" b="1">
                <a:latin typeface="Verdana" pitchFamily="4" charset="0"/>
                <a:ea typeface="ＭＳ Ｐゴシック" pitchFamily="4" charset="-128"/>
                <a:cs typeface="Arial" pitchFamily="4" charset="0"/>
              </a:rPr>
              <a:t>s approach to its spending and taxation</a:t>
            </a:r>
            <a:endParaRPr lang="en-US" b="1">
              <a:latin typeface="Verdana" pitchFamily="4" charset="0"/>
              <a:ea typeface="ＭＳ Ｐゴシック" pitchFamily="4" charset="-128"/>
              <a:cs typeface="Arial" pitchFamily="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2"/>
          <p:cNvSpPr>
            <a:spLocks noGrp="1"/>
          </p:cNvSpPr>
          <p:nvPr>
            <p:ph type="title"/>
          </p:nvPr>
        </p:nvSpPr>
        <p:spPr/>
        <p:txBody>
          <a:bodyPr/>
          <a:lstStyle/>
          <a:p>
            <a:pPr algn="ctr"/>
            <a:r>
              <a:rPr lang="en-US">
                <a:solidFill>
                  <a:srgbClr val="008B5D"/>
                </a:solidFill>
                <a:ea typeface="ヒラギノ角ゴ Pro W3" pitchFamily="4" charset="-128"/>
                <a:cs typeface="ヒラギノ角ゴ Pro W3" pitchFamily="4" charset="-128"/>
              </a:rPr>
              <a:t>QUICK-CHECK QUESTIONS</a:t>
            </a:r>
          </a:p>
        </p:txBody>
      </p:sp>
      <p:sp>
        <p:nvSpPr>
          <p:cNvPr id="78851" name="Rectangle 3"/>
          <p:cNvSpPr>
            <a:spLocks noGrp="1" noChangeArrowheads="1"/>
          </p:cNvSpPr>
          <p:nvPr>
            <p:ph idx="1"/>
          </p:nvPr>
        </p:nvSpPr>
        <p:spPr bwMode="auto">
          <a:xfrm>
            <a:off x="380391" y="1066800"/>
            <a:ext cx="8383219" cy="39624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buFontTx/>
              <a:buNone/>
            </a:pPr>
            <a:r>
              <a:rPr lang="en-US" sz="1800" dirty="0">
                <a:solidFill>
                  <a:schemeClr val="tx1"/>
                </a:solidFill>
                <a:ea typeface="ヒラギノ角ゴ Pro W3" pitchFamily="4" charset="-128"/>
                <a:cs typeface="ヒラギノ角ゴ Pro W3" pitchFamily="4" charset="-128"/>
              </a:rPr>
              <a:t>4)	Simon would like to buy a Valentines gift for his girlfriend as a sign of his affection. To his disappointment he discovers that roses cost $75 a dozen. Luckily, he can buy chocolates for $20. According to Porter</a:t>
            </a:r>
            <a:r>
              <a:rPr lang="ja-JP" altLang="en-US" sz="1800" dirty="0">
                <a:solidFill>
                  <a:schemeClr val="tx1"/>
                </a:solidFill>
                <a:ea typeface="ヒラギノ角ゴ Pro W3" pitchFamily="4" charset="-128"/>
                <a:cs typeface="ヒラギノ角ゴ Pro W3" pitchFamily="4" charset="-128"/>
              </a:rPr>
              <a:t>’</a:t>
            </a:r>
            <a:r>
              <a:rPr lang="en-US" altLang="ja-JP" sz="1800" dirty="0" err="1">
                <a:solidFill>
                  <a:schemeClr val="tx1"/>
                </a:solidFill>
                <a:ea typeface="ヒラギノ角ゴ Pro W3" pitchFamily="4" charset="-128"/>
                <a:cs typeface="ヒラギノ角ゴ Pro W3" pitchFamily="4" charset="-128"/>
              </a:rPr>
              <a:t>s</a:t>
            </a:r>
            <a:r>
              <a:rPr lang="en-US" altLang="ja-JP" sz="1800" dirty="0">
                <a:solidFill>
                  <a:schemeClr val="tx1"/>
                </a:solidFill>
                <a:ea typeface="ヒラギノ角ゴ Pro W3" pitchFamily="4" charset="-128"/>
                <a:cs typeface="ヒラギノ角ゴ Pro W3" pitchFamily="4" charset="-128"/>
              </a:rPr>
              <a:t> </a:t>
            </a:r>
            <a:r>
              <a:rPr lang="en-US" altLang="ja-JP" sz="1800" i="1" dirty="0">
                <a:solidFill>
                  <a:schemeClr val="tx1"/>
                </a:solidFill>
                <a:ea typeface="ヒラギノ角ゴ Pro W3" pitchFamily="4" charset="-128"/>
                <a:cs typeface="ヒラギノ角ゴ Pro W3" pitchFamily="4" charset="-128"/>
              </a:rPr>
              <a:t>Five Forces Model</a:t>
            </a:r>
            <a:r>
              <a:rPr lang="en-US" altLang="ja-JP" sz="1800" dirty="0">
                <a:solidFill>
                  <a:schemeClr val="tx1"/>
                </a:solidFill>
                <a:ea typeface="ヒラギノ角ゴ Pro W3" pitchFamily="4" charset="-128"/>
                <a:cs typeface="ヒラギノ角ゴ Pro W3" pitchFamily="4" charset="-128"/>
              </a:rPr>
              <a:t>, chocolates are a less costly _________.</a:t>
            </a:r>
          </a:p>
          <a:p>
            <a:pPr marL="457200" indent="-457200" algn="just">
              <a:buFontTx/>
              <a:buNone/>
            </a:pPr>
            <a:endParaRPr lang="en-US" sz="1800" dirty="0">
              <a:solidFill>
                <a:schemeClr val="tx1"/>
              </a:solidFill>
              <a:ea typeface="ヒラギノ角ゴ Pro W3" pitchFamily="4" charset="-128"/>
              <a:cs typeface="ヒラギノ角ゴ Pro W3" pitchFamily="4" charset="-128"/>
            </a:endParaRPr>
          </a:p>
          <a:p>
            <a:pPr marL="914400" lvl="1" indent="-457200" algn="just">
              <a:buFontTx/>
              <a:buNone/>
            </a:pPr>
            <a:r>
              <a:rPr lang="en-US" sz="1800" dirty="0">
                <a:solidFill>
                  <a:schemeClr val="tx1"/>
                </a:solidFill>
                <a:ea typeface="ヒラギノ角ゴ Pro W3" pitchFamily="4" charset="-128"/>
                <a:cs typeface="ヒラギノ角ゴ Pro W3" pitchFamily="4" charset="-128"/>
              </a:rPr>
              <a:t>A)		option</a:t>
            </a:r>
          </a:p>
          <a:p>
            <a:pPr marL="457200" indent="-457200" algn="just">
              <a:buFontTx/>
              <a:buNone/>
            </a:pPr>
            <a:r>
              <a:rPr lang="en-US" sz="1800" dirty="0">
                <a:solidFill>
                  <a:schemeClr val="tx1"/>
                </a:solidFill>
                <a:ea typeface="ヒラギノ角ゴ Pro W3" pitchFamily="4" charset="-128"/>
                <a:cs typeface="ヒラギノ角ゴ Pro W3" pitchFamily="4" charset="-128"/>
              </a:rPr>
              <a:t>	B)  </a:t>
            </a:r>
            <a:r>
              <a:rPr lang="en-US" sz="1800" dirty="0" smtClean="0">
                <a:solidFill>
                  <a:schemeClr val="tx1"/>
                </a:solidFill>
                <a:ea typeface="ヒラギノ角ゴ Pro W3" pitchFamily="4" charset="-128"/>
                <a:cs typeface="ヒラギノ角ゴ Pro W3" pitchFamily="4" charset="-128"/>
              </a:rPr>
              <a:t>		substitute</a:t>
            </a:r>
            <a:endParaRPr lang="en-US" sz="1800" dirty="0">
              <a:solidFill>
                <a:schemeClr val="tx1"/>
              </a:solidFill>
              <a:ea typeface="ヒラギノ角ゴ Pro W3" pitchFamily="4" charset="-128"/>
              <a:cs typeface="ヒラギノ角ゴ Pro W3" pitchFamily="4" charset="-128"/>
            </a:endParaRPr>
          </a:p>
          <a:p>
            <a:pPr marL="914400" lvl="1" indent="-457200" algn="just">
              <a:buFontTx/>
              <a:buNone/>
            </a:pPr>
            <a:r>
              <a:rPr lang="en-US" sz="1800" dirty="0">
                <a:solidFill>
                  <a:schemeClr val="tx1"/>
                </a:solidFill>
                <a:ea typeface="ヒラギノ角ゴ Pro W3" pitchFamily="4" charset="-128"/>
                <a:cs typeface="ヒラギノ角ゴ Pro W3" pitchFamily="4" charset="-128"/>
              </a:rPr>
              <a:t>C)		replacement</a:t>
            </a:r>
          </a:p>
          <a:p>
            <a:pPr marL="914400" lvl="1" indent="-457200" algn="just">
              <a:buFontTx/>
              <a:buNone/>
            </a:pPr>
            <a:r>
              <a:rPr lang="en-US" sz="1800" dirty="0">
                <a:solidFill>
                  <a:schemeClr val="tx1"/>
                </a:solidFill>
                <a:ea typeface="ヒラギノ角ゴ Pro W3" pitchFamily="4" charset="-128"/>
                <a:cs typeface="ヒラギノ角ゴ Pro W3" pitchFamily="4" charset="-128"/>
              </a:rPr>
              <a:t>D)		complement</a:t>
            </a:r>
          </a:p>
        </p:txBody>
      </p:sp>
      <p:sp>
        <p:nvSpPr>
          <p:cNvPr id="4" name="Rectangle 3"/>
          <p:cNvSpPr txBox="1">
            <a:spLocks noChangeArrowheads="1"/>
          </p:cNvSpPr>
          <p:nvPr/>
        </p:nvSpPr>
        <p:spPr bwMode="auto">
          <a:xfrm>
            <a:off x="457932" y="5334000"/>
            <a:ext cx="8152059" cy="838200"/>
          </a:xfrm>
          <a:prstGeom prst="rect">
            <a:avLst/>
          </a:prstGeom>
          <a:solidFill>
            <a:schemeClr val="bg1"/>
          </a:solidFill>
          <a:ln w="9525">
            <a:solidFill>
              <a:schemeClr val="tx1">
                <a:lumMod val="95000"/>
                <a:lumOff val="5000"/>
              </a:schemeClr>
            </a:solidFill>
            <a:miter lim="800000"/>
            <a:headEnd/>
            <a:tailEnd/>
          </a:ln>
        </p:spPr>
        <p:txBody>
          <a:bodyPr lIns="90488" tIns="44450" rIns="90488" bIns="44450"/>
          <a:lstStyle>
            <a:lvl1pPr marL="533400" indent="-533400" eaLnBrk="0" hangingPunct="0">
              <a:defRPr>
                <a:solidFill>
                  <a:schemeClr val="tx1"/>
                </a:solidFill>
                <a:latin typeface="Arial" panose="020B0604020202020204" pitchFamily="34" charset="0"/>
                <a:ea typeface="ヒラギノ角ゴ Pro W3"/>
                <a:cs typeface="ヒラギノ角ゴ Pro W3"/>
              </a:defRPr>
            </a:lvl1pPr>
            <a:lvl2pPr marL="742950" indent="-285750" eaLnBrk="0" hangingPunct="0">
              <a:defRPr>
                <a:solidFill>
                  <a:schemeClr val="tx1"/>
                </a:solidFill>
                <a:latin typeface="Arial" panose="020B0604020202020204" pitchFamily="34" charset="0"/>
                <a:ea typeface="ヒラギノ角ゴ Pro W3"/>
                <a:cs typeface="ヒラギノ角ゴ Pro W3"/>
              </a:defRPr>
            </a:lvl2pPr>
            <a:lvl3pPr marL="1143000" indent="-228600" eaLnBrk="0" hangingPunct="0">
              <a:defRPr>
                <a:solidFill>
                  <a:schemeClr val="tx1"/>
                </a:solidFill>
                <a:latin typeface="Arial" panose="020B0604020202020204" pitchFamily="34" charset="0"/>
                <a:ea typeface="ヒラギノ角ゴ Pro W3"/>
                <a:cs typeface="ヒラギノ角ゴ Pro W3"/>
              </a:defRPr>
            </a:lvl3pPr>
            <a:lvl4pPr marL="1600200" indent="-228600" eaLnBrk="0" hangingPunct="0">
              <a:defRPr>
                <a:solidFill>
                  <a:schemeClr val="tx1"/>
                </a:solidFill>
                <a:latin typeface="Arial" panose="020B0604020202020204" pitchFamily="34" charset="0"/>
                <a:ea typeface="ヒラギノ角ゴ Pro W3"/>
                <a:cs typeface="ヒラギノ角ゴ Pro W3"/>
              </a:defRPr>
            </a:lvl4pPr>
            <a:lvl5pPr marL="2057400" indent="-228600" eaLnBrk="0" hangingPunct="0">
              <a:defRPr>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eaLnBrk="1" hangingPunct="1">
              <a:spcBef>
                <a:spcPct val="20000"/>
              </a:spcBef>
              <a:defRPr/>
            </a:pPr>
            <a:r>
              <a:rPr lang="en-US" altLang="en-US" b="1" smtClean="0">
                <a:latin typeface="Verdana" panose="020B0604030504040204" pitchFamily="34" charset="0"/>
                <a:ea typeface="MS PGothic" panose="020B0600070205080204" pitchFamily="34" charset="-128"/>
                <a:cs typeface="Arial" panose="020B0604020202020204" pitchFamily="34" charset="0"/>
              </a:rPr>
              <a:t>Answer:</a:t>
            </a:r>
          </a:p>
          <a:p>
            <a:pPr eaLnBrk="1" hangingPunct="1">
              <a:spcBef>
                <a:spcPct val="20000"/>
              </a:spcBef>
              <a:defRPr/>
            </a:pPr>
            <a:r>
              <a:rPr lang="en-US" altLang="en-US" b="1" smtClean="0">
                <a:latin typeface="Verdana" panose="020B0604030504040204" pitchFamily="34" charset="0"/>
                <a:ea typeface="MS PGothic" panose="020B0600070205080204" pitchFamily="34" charset="-128"/>
                <a:cs typeface="Arial" panose="020B0604020202020204" pitchFamily="34" charset="0"/>
              </a:rPr>
              <a:t>B) substitute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2"/>
          <p:cNvSpPr>
            <a:spLocks noGrp="1"/>
          </p:cNvSpPr>
          <p:nvPr>
            <p:ph type="title"/>
          </p:nvPr>
        </p:nvSpPr>
        <p:spPr/>
        <p:txBody>
          <a:bodyPr/>
          <a:lstStyle/>
          <a:p>
            <a:pPr algn="ctr"/>
            <a:r>
              <a:rPr lang="en-US">
                <a:solidFill>
                  <a:srgbClr val="008B5D"/>
                </a:solidFill>
                <a:ea typeface="ヒラギノ角ゴ Pro W3" pitchFamily="4" charset="-128"/>
                <a:cs typeface="ヒラギノ角ゴ Pro W3" pitchFamily="4" charset="-128"/>
              </a:rPr>
              <a:t>QUICK-CHECK QUESTIONS</a:t>
            </a:r>
          </a:p>
        </p:txBody>
      </p:sp>
      <p:sp>
        <p:nvSpPr>
          <p:cNvPr id="80899" name="Rectangle 3"/>
          <p:cNvSpPr>
            <a:spLocks noGrp="1" noChangeArrowheads="1"/>
          </p:cNvSpPr>
          <p:nvPr>
            <p:ph idx="1"/>
          </p:nvPr>
        </p:nvSpPr>
        <p:spPr bwMode="auto">
          <a:xfrm>
            <a:off x="380391" y="1066800"/>
            <a:ext cx="8383219" cy="39624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buFontTx/>
              <a:buNone/>
            </a:pPr>
            <a:r>
              <a:rPr lang="en-US" sz="1800" dirty="0">
                <a:solidFill>
                  <a:schemeClr val="tx1"/>
                </a:solidFill>
                <a:ea typeface="ヒラギノ角ゴ Pro W3" pitchFamily="4" charset="-128"/>
                <a:cs typeface="ヒラギノ角ゴ Pro W3" pitchFamily="4" charset="-128"/>
              </a:rPr>
              <a:t>5)	An organization</a:t>
            </a:r>
            <a:r>
              <a:rPr lang="en-CA" sz="1800" dirty="0">
                <a:solidFill>
                  <a:schemeClr val="tx1"/>
                </a:solidFill>
                <a:ea typeface="ヒラギノ角ゴ Pro W3" pitchFamily="4" charset="-128"/>
                <a:cs typeface="ヒラギノ角ゴ Pro W3" pitchFamily="4" charset="-128"/>
              </a:rPr>
              <a:t>’</a:t>
            </a:r>
            <a:r>
              <a:rPr lang="en-US" altLang="ja-JP" sz="1800" dirty="0">
                <a:solidFill>
                  <a:schemeClr val="tx1"/>
                </a:solidFill>
                <a:ea typeface="ヒラギノ角ゴ Pro W3" pitchFamily="4" charset="-128"/>
                <a:cs typeface="ヒラギノ角ゴ Pro W3" pitchFamily="4" charset="-128"/>
              </a:rPr>
              <a:t>s </a:t>
            </a:r>
            <a:r>
              <a:rPr lang="en-US" altLang="ja-JP" sz="1800" i="1" dirty="0">
                <a:solidFill>
                  <a:schemeClr val="tx1"/>
                </a:solidFill>
                <a:ea typeface="ヒラギノ角ゴ Pro W3" pitchFamily="4" charset="-128"/>
                <a:cs typeface="ヒラギノ角ゴ Pro W3" pitchFamily="4" charset="-128"/>
              </a:rPr>
              <a:t>core competencies </a:t>
            </a:r>
            <a:r>
              <a:rPr lang="en-US" altLang="ja-JP" sz="1800" dirty="0">
                <a:solidFill>
                  <a:schemeClr val="tx1"/>
                </a:solidFill>
                <a:ea typeface="ヒラギノ角ゴ Pro W3" pitchFamily="4" charset="-128"/>
                <a:cs typeface="ヒラギノ角ゴ Pro W3" pitchFamily="4" charset="-128"/>
              </a:rPr>
              <a:t>refers to:</a:t>
            </a:r>
          </a:p>
          <a:p>
            <a:pPr marL="457200" indent="-457200" algn="just">
              <a:buFontTx/>
              <a:buNone/>
            </a:pPr>
            <a:r>
              <a:rPr lang="en-US" sz="1800" dirty="0">
                <a:solidFill>
                  <a:schemeClr val="tx1"/>
                </a:solidFill>
                <a:ea typeface="ヒラギノ角ゴ Pro W3" pitchFamily="4" charset="-128"/>
                <a:cs typeface="ヒラギノ角ゴ Pro W3" pitchFamily="4" charset="-128"/>
              </a:rPr>
              <a:t>	</a:t>
            </a:r>
          </a:p>
          <a:p>
            <a:pPr marL="914400" lvl="1" indent="-457200" algn="just">
              <a:buFontTx/>
              <a:buNone/>
            </a:pPr>
            <a:r>
              <a:rPr lang="en-US" sz="1800" dirty="0">
                <a:solidFill>
                  <a:schemeClr val="tx1"/>
                </a:solidFill>
                <a:ea typeface="ヒラギノ角ゴ Pro W3" pitchFamily="4" charset="-128"/>
                <a:cs typeface="ヒラギノ角ゴ Pro W3" pitchFamily="4" charset="-128"/>
              </a:rPr>
              <a:t>A)	The company</a:t>
            </a:r>
            <a:r>
              <a:rPr lang="en-CA" sz="1800" dirty="0">
                <a:solidFill>
                  <a:schemeClr val="tx1"/>
                </a:solidFill>
                <a:ea typeface="ヒラギノ角ゴ Pro W3" pitchFamily="4" charset="-128"/>
                <a:cs typeface="ヒラギノ角ゴ Pro W3" pitchFamily="4" charset="-128"/>
              </a:rPr>
              <a:t>’</a:t>
            </a:r>
            <a:r>
              <a:rPr lang="en-US" altLang="ja-JP" sz="1800" dirty="0">
                <a:solidFill>
                  <a:schemeClr val="tx1"/>
                </a:solidFill>
                <a:ea typeface="ヒラギノ角ゴ Pro W3" pitchFamily="4" charset="-128"/>
                <a:cs typeface="ヒラギノ角ゴ Pro W3" pitchFamily="4" charset="-128"/>
              </a:rPr>
              <a:t>s strategies to increase market share</a:t>
            </a:r>
          </a:p>
          <a:p>
            <a:pPr marL="914400" lvl="1" indent="-457200">
              <a:buFontTx/>
              <a:buNone/>
            </a:pPr>
            <a:r>
              <a:rPr lang="en-US" sz="1800" dirty="0">
                <a:solidFill>
                  <a:schemeClr val="tx1"/>
                </a:solidFill>
                <a:ea typeface="ヒラギノ角ゴ Pro W3" pitchFamily="4" charset="-128"/>
                <a:cs typeface="ヒラギノ角ゴ Pro W3" pitchFamily="4" charset="-128"/>
              </a:rPr>
              <a:t>B)	The company</a:t>
            </a:r>
            <a:r>
              <a:rPr lang="en-CA" sz="1800" dirty="0">
                <a:solidFill>
                  <a:schemeClr val="tx1"/>
                </a:solidFill>
                <a:ea typeface="ヒラギノ角ゴ Pro W3" pitchFamily="4" charset="-128"/>
                <a:cs typeface="ヒラギノ角ゴ Pro W3" pitchFamily="4" charset="-128"/>
              </a:rPr>
              <a:t>’</a:t>
            </a:r>
            <a:r>
              <a:rPr lang="en-US" altLang="ja-JP" sz="1800" dirty="0">
                <a:solidFill>
                  <a:schemeClr val="tx1"/>
                </a:solidFill>
                <a:ea typeface="ヒラギノ角ゴ Pro W3" pitchFamily="4" charset="-128"/>
                <a:cs typeface="ヒラギノ角ゴ Pro W3" pitchFamily="4" charset="-128"/>
              </a:rPr>
              <a:t>s product offerings which achieve the highest profit levels</a:t>
            </a:r>
          </a:p>
          <a:p>
            <a:pPr marL="914400" lvl="1" indent="-457200" algn="just">
              <a:buFontTx/>
              <a:buNone/>
            </a:pPr>
            <a:r>
              <a:rPr lang="en-US" sz="1800" dirty="0">
                <a:solidFill>
                  <a:schemeClr val="tx1"/>
                </a:solidFill>
                <a:ea typeface="ヒラギノ角ゴ Pro W3" pitchFamily="4" charset="-128"/>
                <a:cs typeface="ヒラギノ角ゴ Pro W3" pitchFamily="4" charset="-128"/>
              </a:rPr>
              <a:t>C)	The training programs used to increase employee productivity</a:t>
            </a:r>
          </a:p>
          <a:p>
            <a:pPr marL="914400" lvl="1" indent="-457200" algn="just">
              <a:buFontTx/>
              <a:buNone/>
            </a:pPr>
            <a:r>
              <a:rPr lang="en-US" sz="1800" dirty="0">
                <a:solidFill>
                  <a:schemeClr val="tx1"/>
                </a:solidFill>
                <a:ea typeface="ヒラギノ角ゴ Pro W3" pitchFamily="4" charset="-128"/>
                <a:cs typeface="ヒラギノ角ゴ Pro W3" pitchFamily="4" charset="-128"/>
              </a:rPr>
              <a:t>D)	The skills and resources with which they compete best and create the most value for owners. </a:t>
            </a:r>
          </a:p>
        </p:txBody>
      </p:sp>
      <p:sp>
        <p:nvSpPr>
          <p:cNvPr id="4" name="Rectangle 3"/>
          <p:cNvSpPr txBox="1">
            <a:spLocks noChangeArrowheads="1"/>
          </p:cNvSpPr>
          <p:nvPr/>
        </p:nvSpPr>
        <p:spPr bwMode="auto">
          <a:xfrm>
            <a:off x="457932" y="5334000"/>
            <a:ext cx="8152059" cy="838200"/>
          </a:xfrm>
          <a:prstGeom prst="rect">
            <a:avLst/>
          </a:prstGeom>
          <a:solidFill>
            <a:schemeClr val="bg1"/>
          </a:solidFill>
          <a:ln w="9525">
            <a:solidFill>
              <a:schemeClr val="tx1">
                <a:lumMod val="95000"/>
                <a:lumOff val="5000"/>
              </a:schemeClr>
            </a:solidFill>
            <a:miter lim="800000"/>
            <a:headEnd/>
            <a:tailEnd/>
          </a:ln>
        </p:spPr>
        <p:txBody>
          <a:bodyPr lIns="90488" tIns="44450" rIns="90488" bIns="44450"/>
          <a:lstStyle>
            <a:lvl1pPr marL="533400" indent="-533400" eaLnBrk="0" hangingPunct="0">
              <a:defRPr>
                <a:solidFill>
                  <a:schemeClr val="tx1"/>
                </a:solidFill>
                <a:latin typeface="Arial" panose="020B0604020202020204" pitchFamily="34" charset="0"/>
                <a:ea typeface="ヒラギノ角ゴ Pro W3"/>
                <a:cs typeface="ヒラギノ角ゴ Pro W3"/>
              </a:defRPr>
            </a:lvl1pPr>
            <a:lvl2pPr marL="742950" indent="-285750" eaLnBrk="0" hangingPunct="0">
              <a:defRPr>
                <a:solidFill>
                  <a:schemeClr val="tx1"/>
                </a:solidFill>
                <a:latin typeface="Arial" panose="020B0604020202020204" pitchFamily="34" charset="0"/>
                <a:ea typeface="ヒラギノ角ゴ Pro W3"/>
                <a:cs typeface="ヒラギノ角ゴ Pro W3"/>
              </a:defRPr>
            </a:lvl2pPr>
            <a:lvl3pPr marL="1143000" indent="-228600" eaLnBrk="0" hangingPunct="0">
              <a:defRPr>
                <a:solidFill>
                  <a:schemeClr val="tx1"/>
                </a:solidFill>
                <a:latin typeface="Arial" panose="020B0604020202020204" pitchFamily="34" charset="0"/>
                <a:ea typeface="ヒラギノ角ゴ Pro W3"/>
                <a:cs typeface="ヒラギノ角ゴ Pro W3"/>
              </a:defRPr>
            </a:lvl3pPr>
            <a:lvl4pPr marL="1600200" indent="-228600" eaLnBrk="0" hangingPunct="0">
              <a:defRPr>
                <a:solidFill>
                  <a:schemeClr val="tx1"/>
                </a:solidFill>
                <a:latin typeface="Arial" panose="020B0604020202020204" pitchFamily="34" charset="0"/>
                <a:ea typeface="ヒラギノ角ゴ Pro W3"/>
                <a:cs typeface="ヒラギノ角ゴ Pro W3"/>
              </a:defRPr>
            </a:lvl4pPr>
            <a:lvl5pPr marL="2057400" indent="-228600" eaLnBrk="0" hangingPunct="0">
              <a:defRPr>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eaLnBrk="1" hangingPunct="1">
              <a:spcBef>
                <a:spcPct val="20000"/>
              </a:spcBef>
              <a:defRPr/>
            </a:pPr>
            <a:r>
              <a:rPr lang="en-US" altLang="en-US" b="1" smtClean="0">
                <a:latin typeface="Verdana" panose="020B0604030504040204" pitchFamily="34" charset="0"/>
                <a:ea typeface="MS PGothic" panose="020B0600070205080204" pitchFamily="34" charset="-128"/>
                <a:cs typeface="Arial" panose="020B0604020202020204" pitchFamily="34" charset="0"/>
              </a:rPr>
              <a:t>Answer:      D) The skills and resources with which they compete best and create the most value for owners.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algn="ctr"/>
            <a:r>
              <a:rPr lang="en-US" altLang="en-US" smtClean="0">
                <a:ea typeface="ヒラギノ角ゴ Pro W3" pitchFamily="4" charset="-128"/>
              </a:rPr>
              <a:t>The Idea of Business and Profit </a:t>
            </a:r>
            <a:br>
              <a:rPr lang="en-US" altLang="en-US" smtClean="0">
                <a:ea typeface="ヒラギノ角ゴ Pro W3" pitchFamily="4" charset="-128"/>
              </a:rPr>
            </a:br>
            <a:r>
              <a:rPr lang="en-US" altLang="en-US" sz="1843">
                <a:ea typeface="ヒラギノ角ゴ Pro W3" pitchFamily="4" charset="-128"/>
              </a:rPr>
              <a:t>(LO 1-1)</a:t>
            </a:r>
          </a:p>
        </p:txBody>
      </p:sp>
      <p:sp>
        <p:nvSpPr>
          <p:cNvPr id="20483" name="Text Placeholder 2"/>
          <p:cNvSpPr>
            <a:spLocks noGrp="1"/>
          </p:cNvSpPr>
          <p:nvPr>
            <p:ph type="body" sz="quarter" idx="4294967295"/>
          </p:nvPr>
        </p:nvSpPr>
        <p:spPr bwMode="auto">
          <a:xfrm>
            <a:off x="228235" y="1111545"/>
            <a:ext cx="3117739" cy="10738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678" indent="-210678" defTabSz="842711"/>
            <a:r>
              <a:rPr lang="en-CA" altLang="en-US" sz="1659">
                <a:ea typeface="ヒラギノ角ゴ Pro W3" pitchFamily="4" charset="-128"/>
              </a:rPr>
              <a:t>Businesses produce or sell products in order to make a profit</a:t>
            </a:r>
          </a:p>
        </p:txBody>
      </p:sp>
      <p:sp>
        <p:nvSpPr>
          <p:cNvPr id="20485" name="Text Placeholder 2"/>
          <p:cNvSpPr>
            <a:spLocks noGrp="1"/>
          </p:cNvSpPr>
          <p:nvPr>
            <p:ph type="body" sz="quarter" idx="4294967295"/>
          </p:nvPr>
        </p:nvSpPr>
        <p:spPr bwMode="auto">
          <a:xfrm>
            <a:off x="5186478" y="4479463"/>
            <a:ext cx="3463015" cy="1319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678" indent="-210678" defTabSz="842711"/>
            <a:r>
              <a:rPr lang="en-CA" altLang="en-US" sz="1659">
                <a:ea typeface="ヒラギノ角ゴ Pro W3" pitchFamily="4" charset="-128"/>
              </a:rPr>
              <a:t>Non-profit Organizations</a:t>
            </a:r>
          </a:p>
          <a:p>
            <a:pPr marL="462321" lvl="1" indent="-238476" defTabSz="842711"/>
            <a:r>
              <a:rPr lang="en-CA" altLang="en-US" sz="1475">
                <a:ea typeface="ヒラギノ角ゴ Pro W3" pitchFamily="4" charset="-128"/>
              </a:rPr>
              <a:t>provide goods and services but do not seek profit </a:t>
            </a:r>
          </a:p>
          <a:p>
            <a:pPr marL="674462" lvl="2" indent="-210678" defTabSz="842711"/>
            <a:r>
              <a:rPr lang="en-CA" altLang="en-US" sz="1475">
                <a:ea typeface="ヒラギノ角ゴ Pro W3" pitchFamily="4" charset="-128"/>
              </a:rPr>
              <a:t>schools, hospitals</a:t>
            </a:r>
          </a:p>
        </p:txBody>
      </p:sp>
      <p:sp>
        <p:nvSpPr>
          <p:cNvPr id="10" name="Freeform 9"/>
          <p:cNvSpPr>
            <a:spLocks/>
          </p:cNvSpPr>
          <p:nvPr/>
        </p:nvSpPr>
        <p:spPr bwMode="auto">
          <a:xfrm>
            <a:off x="513528" y="2538009"/>
            <a:ext cx="3803904" cy="684703"/>
          </a:xfrm>
          <a:custGeom>
            <a:avLst/>
            <a:gdLst>
              <a:gd name="T0" fmla="*/ 0 w 4126912"/>
              <a:gd name="T1" fmla="*/ 74295 h 742950"/>
              <a:gd name="T2" fmla="*/ 21764 w 4126912"/>
              <a:gd name="T3" fmla="*/ 21761 h 742950"/>
              <a:gd name="T4" fmla="*/ 74307 w 4126912"/>
              <a:gd name="T5" fmla="*/ 1 h 742950"/>
              <a:gd name="T6" fmla="*/ 4053194 w 4126912"/>
              <a:gd name="T7" fmla="*/ 0 h 742950"/>
              <a:gd name="T8" fmla="*/ 4105736 w 4126912"/>
              <a:gd name="T9" fmla="*/ 21761 h 742950"/>
              <a:gd name="T10" fmla="*/ 4127499 w 4126912"/>
              <a:gd name="T11" fmla="*/ 74296 h 742950"/>
              <a:gd name="T12" fmla="*/ 4127500 w 4126912"/>
              <a:gd name="T13" fmla="*/ 668655 h 742950"/>
              <a:gd name="T14" fmla="*/ 4105736 w 4126912"/>
              <a:gd name="T15" fmla="*/ 721190 h 742950"/>
              <a:gd name="T16" fmla="*/ 4053193 w 4126912"/>
              <a:gd name="T17" fmla="*/ 742950 h 742950"/>
              <a:gd name="T18" fmla="*/ 74306 w 4126912"/>
              <a:gd name="T19" fmla="*/ 742950 h 742950"/>
              <a:gd name="T20" fmla="*/ 21763 w 4126912"/>
              <a:gd name="T21" fmla="*/ 721189 h 742950"/>
              <a:gd name="T22" fmla="*/ 0 w 4126912"/>
              <a:gd name="T23" fmla="*/ 668654 h 742950"/>
              <a:gd name="T24" fmla="*/ 0 w 4126912"/>
              <a:gd name="T25" fmla="*/ 74295 h 7429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26912"/>
              <a:gd name="T40" fmla="*/ 0 h 742950"/>
              <a:gd name="T41" fmla="*/ 4126912 w 4126912"/>
              <a:gd name="T42" fmla="*/ 742950 h 7429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26912" h="742950">
                <a:moveTo>
                  <a:pt x="0" y="74295"/>
                </a:moveTo>
                <a:cubicBezTo>
                  <a:pt x="0" y="54591"/>
                  <a:pt x="7828" y="35694"/>
                  <a:pt x="21761" y="21761"/>
                </a:cubicBezTo>
                <a:cubicBezTo>
                  <a:pt x="35694" y="7828"/>
                  <a:pt x="54591" y="1"/>
                  <a:pt x="74296" y="1"/>
                </a:cubicBezTo>
                <a:lnTo>
                  <a:pt x="4052617" y="0"/>
                </a:lnTo>
                <a:cubicBezTo>
                  <a:pt x="4072321" y="0"/>
                  <a:pt x="4091218" y="7828"/>
                  <a:pt x="4105151" y="21761"/>
                </a:cubicBezTo>
                <a:cubicBezTo>
                  <a:pt x="4119084" y="35694"/>
                  <a:pt x="4126911" y="54591"/>
                  <a:pt x="4126911" y="74296"/>
                </a:cubicBezTo>
                <a:cubicBezTo>
                  <a:pt x="4126911" y="272416"/>
                  <a:pt x="4126912" y="470535"/>
                  <a:pt x="4126912" y="668655"/>
                </a:cubicBezTo>
                <a:cubicBezTo>
                  <a:pt x="4126912" y="688359"/>
                  <a:pt x="4119085" y="707256"/>
                  <a:pt x="4105151" y="721190"/>
                </a:cubicBezTo>
                <a:cubicBezTo>
                  <a:pt x="4091218" y="735123"/>
                  <a:pt x="4072321" y="742950"/>
                  <a:pt x="4052616" y="742950"/>
                </a:cubicBezTo>
                <a:lnTo>
                  <a:pt x="74295" y="742950"/>
                </a:lnTo>
                <a:cubicBezTo>
                  <a:pt x="54591" y="742950"/>
                  <a:pt x="35694" y="735122"/>
                  <a:pt x="21760" y="721189"/>
                </a:cubicBezTo>
                <a:cubicBezTo>
                  <a:pt x="7827" y="707256"/>
                  <a:pt x="0" y="688359"/>
                  <a:pt x="0" y="668654"/>
                </a:cubicBezTo>
                <a:lnTo>
                  <a:pt x="0" y="74295"/>
                </a:lnTo>
                <a:close/>
              </a:path>
            </a:pathLst>
          </a:custGeom>
          <a:solidFill>
            <a:srgbClr val="008B5D"/>
          </a:solidFill>
          <a:ln w="12700" algn="ctr">
            <a:solidFill>
              <a:srgbClr val="FFFFFF"/>
            </a:solidFill>
            <a:miter lim="800000"/>
            <a:headEnd/>
            <a:tailEnd/>
          </a:ln>
        </p:spPr>
        <p:txBody>
          <a:bodyPr lIns="132415" tIns="132415" rIns="132415" bIns="132415" anchor="ctr"/>
          <a:lstStyle/>
          <a:p>
            <a:pPr algn="ctr" defTabSz="1310884">
              <a:lnSpc>
                <a:spcPct val="90000"/>
              </a:lnSpc>
              <a:spcAft>
                <a:spcPct val="35000"/>
              </a:spcAft>
              <a:defRPr/>
            </a:pPr>
            <a:r>
              <a:rPr lang="en-CA" sz="2580" b="1">
                <a:solidFill>
                  <a:schemeClr val="bg1"/>
                </a:solidFill>
                <a:ea typeface="ＭＳ Ｐゴシック" charset="-128"/>
                <a:cs typeface="ヒラギノ角ゴ Pro W3"/>
              </a:rPr>
              <a:t>Profit</a:t>
            </a:r>
          </a:p>
        </p:txBody>
      </p:sp>
      <p:sp>
        <p:nvSpPr>
          <p:cNvPr id="11" name="Freeform 10"/>
          <p:cNvSpPr>
            <a:spLocks/>
          </p:cNvSpPr>
          <p:nvPr/>
        </p:nvSpPr>
        <p:spPr bwMode="auto">
          <a:xfrm rot="16205616">
            <a:off x="2298437" y="3114447"/>
            <a:ext cx="257495" cy="561807"/>
          </a:xfrm>
          <a:custGeom>
            <a:avLst/>
            <a:gdLst>
              <a:gd name="T0" fmla="*/ 40 w 597571"/>
              <a:gd name="T1" fmla="*/ 2147483647 h 128629"/>
              <a:gd name="T2" fmla="*/ 259 w 597571"/>
              <a:gd name="T3" fmla="*/ 2147483647 h 128629"/>
              <a:gd name="T4" fmla="*/ 259 w 597571"/>
              <a:gd name="T5" fmla="*/ 2147483647 h 128629"/>
              <a:gd name="T6" fmla="*/ 40 w 597571"/>
              <a:gd name="T7" fmla="*/ 2147483647 h 128629"/>
              <a:gd name="T8" fmla="*/ 40 w 597571"/>
              <a:gd name="T9" fmla="*/ 2147483647 h 128629"/>
              <a:gd name="T10" fmla="*/ 40 w 597571"/>
              <a:gd name="T11" fmla="*/ 2147483647 h 128629"/>
              <a:gd name="T12" fmla="*/ 259 w 597571"/>
              <a:gd name="T13" fmla="*/ 2147483647 h 128629"/>
              <a:gd name="T14" fmla="*/ 259 w 597571"/>
              <a:gd name="T15" fmla="*/ 2147483647 h 128629"/>
              <a:gd name="T16" fmla="*/ 40 w 597571"/>
              <a:gd name="T17" fmla="*/ 2147483647 h 128629"/>
              <a:gd name="T18" fmla="*/ 40 w 597571"/>
              <a:gd name="T19" fmla="*/ 2147483647 h 1286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7571"/>
              <a:gd name="T31" fmla="*/ 0 h 128629"/>
              <a:gd name="T32" fmla="*/ 597571 w 597571"/>
              <a:gd name="T33" fmla="*/ 128629 h 1286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7571" h="128629">
                <a:moveTo>
                  <a:pt x="474468" y="17050"/>
                </a:moveTo>
                <a:lnTo>
                  <a:pt x="474468" y="111579"/>
                </a:lnTo>
                <a:lnTo>
                  <a:pt x="333923" y="111579"/>
                </a:lnTo>
                <a:lnTo>
                  <a:pt x="333923" y="17050"/>
                </a:lnTo>
                <a:lnTo>
                  <a:pt x="474468" y="17050"/>
                </a:lnTo>
                <a:close/>
                <a:moveTo>
                  <a:pt x="263648" y="17050"/>
                </a:moveTo>
                <a:lnTo>
                  <a:pt x="263648" y="111579"/>
                </a:lnTo>
                <a:lnTo>
                  <a:pt x="123103" y="111579"/>
                </a:lnTo>
                <a:lnTo>
                  <a:pt x="123103" y="17050"/>
                </a:lnTo>
                <a:lnTo>
                  <a:pt x="263648" y="17050"/>
                </a:lnTo>
                <a:close/>
              </a:path>
            </a:pathLst>
          </a:custGeom>
          <a:solidFill>
            <a:srgbClr val="008B5D"/>
          </a:solidFill>
          <a:ln w="9525">
            <a:solidFill>
              <a:schemeClr val="accent1"/>
            </a:solidFill>
            <a:round/>
            <a:headEnd/>
            <a:tailEnd/>
          </a:ln>
        </p:spPr>
        <p:txBody>
          <a:bodyPr lIns="23707" tIns="-1" rIns="23710" bIns="35564" anchor="ctr"/>
          <a:lstStyle>
            <a:lvl1pPr>
              <a:defRPr sz="2400">
                <a:solidFill>
                  <a:schemeClr val="tx1"/>
                </a:solidFill>
                <a:latin typeface="Arial" panose="020B0604020202020204" pitchFamily="34" charset="0"/>
                <a:ea typeface="ヒラギノ角ゴ Pro W3" pitchFamily="4" charset="-128"/>
              </a:defRPr>
            </a:lvl1pPr>
            <a:lvl2pPr marL="37931725" indent="-37474525">
              <a:defRPr sz="2400">
                <a:solidFill>
                  <a:schemeClr val="tx1"/>
                </a:solidFill>
                <a:latin typeface="Arial" panose="020B0604020202020204" pitchFamily="34" charset="0"/>
                <a:ea typeface="ヒラギノ角ゴ Pro W3" pitchFamily="4" charset="-128"/>
              </a:defRPr>
            </a:lvl2pPr>
            <a:lvl3pPr>
              <a:defRPr sz="2400">
                <a:solidFill>
                  <a:schemeClr val="tx1"/>
                </a:solidFill>
                <a:latin typeface="Arial" panose="020B0604020202020204" pitchFamily="34" charset="0"/>
                <a:ea typeface="ヒラギノ角ゴ Pro W3" pitchFamily="4" charset="-128"/>
              </a:defRPr>
            </a:lvl3pPr>
            <a:lvl4pPr>
              <a:defRPr sz="2400">
                <a:solidFill>
                  <a:schemeClr val="tx1"/>
                </a:solidFill>
                <a:latin typeface="Arial" panose="020B0604020202020204" pitchFamily="34" charset="0"/>
                <a:ea typeface="ヒラギノ角ゴ Pro W3" pitchFamily="4" charset="-128"/>
              </a:defRPr>
            </a:lvl4pPr>
            <a:lvl5pPr>
              <a:defRPr sz="2400">
                <a:solidFill>
                  <a:schemeClr val="tx1"/>
                </a:solidFill>
                <a:latin typeface="Arial" panose="020B0604020202020204" pitchFamily="34" charset="0"/>
                <a:ea typeface="ヒラギノ角ゴ Pro W3" pitchFamily="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9pPr>
          </a:lstStyle>
          <a:p>
            <a:endParaRPr lang="en-US" altLang="en-US" sz="1659"/>
          </a:p>
        </p:txBody>
      </p:sp>
      <p:sp>
        <p:nvSpPr>
          <p:cNvPr id="12" name="Freeform 11"/>
          <p:cNvSpPr>
            <a:spLocks/>
          </p:cNvSpPr>
          <p:nvPr/>
        </p:nvSpPr>
        <p:spPr bwMode="auto">
          <a:xfrm>
            <a:off x="507676" y="3565063"/>
            <a:ext cx="3840480" cy="684703"/>
          </a:xfrm>
          <a:custGeom>
            <a:avLst/>
            <a:gdLst>
              <a:gd name="T0" fmla="*/ 0 w 4166714"/>
              <a:gd name="T1" fmla="*/ 74295 h 742950"/>
              <a:gd name="T2" fmla="*/ 21763 w 4166714"/>
              <a:gd name="T3" fmla="*/ 21761 h 742950"/>
              <a:gd name="T4" fmla="*/ 74304 w 4166714"/>
              <a:gd name="T5" fmla="*/ 1 h 742950"/>
              <a:gd name="T6" fmla="*/ 4092884 w 4166714"/>
              <a:gd name="T7" fmla="*/ 0 h 742950"/>
              <a:gd name="T8" fmla="*/ 4145424 w 4166714"/>
              <a:gd name="T9" fmla="*/ 21761 h 742950"/>
              <a:gd name="T10" fmla="*/ 4167186 w 4166714"/>
              <a:gd name="T11" fmla="*/ 74296 h 742950"/>
              <a:gd name="T12" fmla="*/ 4167187 w 4166714"/>
              <a:gd name="T13" fmla="*/ 668655 h 742950"/>
              <a:gd name="T14" fmla="*/ 4145424 w 4166714"/>
              <a:gd name="T15" fmla="*/ 721190 h 742950"/>
              <a:gd name="T16" fmla="*/ 4092883 w 4166714"/>
              <a:gd name="T17" fmla="*/ 742950 h 742950"/>
              <a:gd name="T18" fmla="*/ 74303 w 4166714"/>
              <a:gd name="T19" fmla="*/ 742950 h 742950"/>
              <a:gd name="T20" fmla="*/ 21762 w 4166714"/>
              <a:gd name="T21" fmla="*/ 721189 h 742950"/>
              <a:gd name="T22" fmla="*/ 0 w 4166714"/>
              <a:gd name="T23" fmla="*/ 668654 h 742950"/>
              <a:gd name="T24" fmla="*/ 0 w 4166714"/>
              <a:gd name="T25" fmla="*/ 74295 h 7429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6714"/>
              <a:gd name="T40" fmla="*/ 0 h 742950"/>
              <a:gd name="T41" fmla="*/ 4166714 w 4166714"/>
              <a:gd name="T42" fmla="*/ 742950 h 7429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6714" h="742950">
                <a:moveTo>
                  <a:pt x="0" y="74295"/>
                </a:moveTo>
                <a:cubicBezTo>
                  <a:pt x="0" y="54591"/>
                  <a:pt x="7828" y="35694"/>
                  <a:pt x="21761" y="21761"/>
                </a:cubicBezTo>
                <a:cubicBezTo>
                  <a:pt x="35694" y="7828"/>
                  <a:pt x="54591" y="1"/>
                  <a:pt x="74296" y="1"/>
                </a:cubicBezTo>
                <a:lnTo>
                  <a:pt x="4092419" y="0"/>
                </a:lnTo>
                <a:cubicBezTo>
                  <a:pt x="4112123" y="0"/>
                  <a:pt x="4131020" y="7828"/>
                  <a:pt x="4144953" y="21761"/>
                </a:cubicBezTo>
                <a:cubicBezTo>
                  <a:pt x="4158886" y="35694"/>
                  <a:pt x="4166713" y="54591"/>
                  <a:pt x="4166713" y="74296"/>
                </a:cubicBezTo>
                <a:cubicBezTo>
                  <a:pt x="4166713" y="272416"/>
                  <a:pt x="4166714" y="470535"/>
                  <a:pt x="4166714" y="668655"/>
                </a:cubicBezTo>
                <a:cubicBezTo>
                  <a:pt x="4166714" y="688359"/>
                  <a:pt x="4158887" y="707256"/>
                  <a:pt x="4144953" y="721190"/>
                </a:cubicBezTo>
                <a:cubicBezTo>
                  <a:pt x="4131020" y="735123"/>
                  <a:pt x="4112123" y="742950"/>
                  <a:pt x="4092418" y="742950"/>
                </a:cubicBezTo>
                <a:lnTo>
                  <a:pt x="74295" y="742950"/>
                </a:lnTo>
                <a:cubicBezTo>
                  <a:pt x="54591" y="742950"/>
                  <a:pt x="35694" y="735122"/>
                  <a:pt x="21760" y="721189"/>
                </a:cubicBezTo>
                <a:cubicBezTo>
                  <a:pt x="7827" y="707256"/>
                  <a:pt x="0" y="688359"/>
                  <a:pt x="0" y="668654"/>
                </a:cubicBezTo>
                <a:lnTo>
                  <a:pt x="0" y="74295"/>
                </a:lnTo>
                <a:close/>
              </a:path>
            </a:pathLst>
          </a:custGeom>
          <a:solidFill>
            <a:srgbClr val="008B5D"/>
          </a:solidFill>
          <a:ln w="12700" algn="ctr">
            <a:solidFill>
              <a:srgbClr val="FFFFFF"/>
            </a:solidFill>
            <a:miter lim="800000"/>
            <a:headEnd/>
            <a:tailEnd/>
          </a:ln>
        </p:spPr>
        <p:txBody>
          <a:bodyPr lIns="132415" tIns="132415" rIns="132415" bIns="132415" anchor="ctr"/>
          <a:lstStyle/>
          <a:p>
            <a:pPr algn="ctr" defTabSz="1310884">
              <a:lnSpc>
                <a:spcPct val="90000"/>
              </a:lnSpc>
              <a:spcAft>
                <a:spcPct val="35000"/>
              </a:spcAft>
              <a:defRPr/>
            </a:pPr>
            <a:r>
              <a:rPr lang="en-CA" sz="2580" b="1">
                <a:solidFill>
                  <a:srgbClr val="FFFFFF"/>
                </a:solidFill>
                <a:ea typeface="ＭＳ Ｐゴシック" charset="-128"/>
                <a:cs typeface="ヒラギノ角ゴ Pro W3"/>
              </a:rPr>
              <a:t>Revenues</a:t>
            </a:r>
          </a:p>
        </p:txBody>
      </p:sp>
      <p:sp>
        <p:nvSpPr>
          <p:cNvPr id="13" name="Freeform 12"/>
          <p:cNvSpPr>
            <a:spLocks/>
          </p:cNvSpPr>
          <p:nvPr/>
        </p:nvSpPr>
        <p:spPr bwMode="auto">
          <a:xfrm flipH="1" flipV="1">
            <a:off x="2187246" y="4371198"/>
            <a:ext cx="482803" cy="99487"/>
          </a:xfrm>
          <a:custGeom>
            <a:avLst/>
            <a:gdLst>
              <a:gd name="T0" fmla="*/ 2147483647 w 107316"/>
              <a:gd name="T1" fmla="*/ 0 h 524198"/>
              <a:gd name="T2" fmla="*/ 2147483647 w 107316"/>
              <a:gd name="T3" fmla="*/ 0 h 524198"/>
              <a:gd name="T4" fmla="*/ 2147483647 w 107316"/>
              <a:gd name="T5" fmla="*/ 0 h 524198"/>
              <a:gd name="T6" fmla="*/ 2147483647 w 107316"/>
              <a:gd name="T7" fmla="*/ 0 h 524198"/>
              <a:gd name="T8" fmla="*/ 2147483647 w 107316"/>
              <a:gd name="T9" fmla="*/ 0 h 524198"/>
              <a:gd name="T10" fmla="*/ 0 60000 65536"/>
              <a:gd name="T11" fmla="*/ 0 60000 65536"/>
              <a:gd name="T12" fmla="*/ 0 60000 65536"/>
              <a:gd name="T13" fmla="*/ 0 60000 65536"/>
              <a:gd name="T14" fmla="*/ 0 60000 65536"/>
              <a:gd name="T15" fmla="*/ 0 w 107316"/>
              <a:gd name="T16" fmla="*/ 0 h 524198"/>
              <a:gd name="T17" fmla="*/ 107316 w 107316"/>
              <a:gd name="T18" fmla="*/ 524198 h 524198"/>
            </a:gdLst>
            <a:ahLst/>
            <a:cxnLst>
              <a:cxn ang="T10">
                <a:pos x="T0" y="T1"/>
              </a:cxn>
              <a:cxn ang="T11">
                <a:pos x="T2" y="T3"/>
              </a:cxn>
              <a:cxn ang="T12">
                <a:pos x="T4" y="T5"/>
              </a:cxn>
              <a:cxn ang="T13">
                <a:pos x="T6" y="T7"/>
              </a:cxn>
              <a:cxn ang="T14">
                <a:pos x="T8" y="T9"/>
              </a:cxn>
            </a:cxnLst>
            <a:rect l="T15" t="T16" r="T17" b="T18"/>
            <a:pathLst>
              <a:path w="107316" h="524198">
                <a:moveTo>
                  <a:pt x="66278" y="69484"/>
                </a:moveTo>
                <a:lnTo>
                  <a:pt x="66278" y="454714"/>
                </a:lnTo>
                <a:lnTo>
                  <a:pt x="41038" y="454714"/>
                </a:lnTo>
                <a:lnTo>
                  <a:pt x="41038" y="69484"/>
                </a:lnTo>
                <a:lnTo>
                  <a:pt x="66278" y="69484"/>
                </a:lnTo>
                <a:close/>
              </a:path>
            </a:pathLst>
          </a:custGeom>
          <a:solidFill>
            <a:srgbClr val="008B5D"/>
          </a:solidFill>
          <a:ln w="9525">
            <a:solidFill>
              <a:schemeClr val="accent1"/>
            </a:solidFill>
            <a:round/>
            <a:headEnd/>
            <a:tailEnd/>
          </a:ln>
        </p:spPr>
        <p:txBody>
          <a:bodyPr lIns="96621" tIns="29671" rIns="96620" bIns="0" anchor="ctr"/>
          <a:lstStyle>
            <a:lvl1pPr>
              <a:defRPr sz="2400">
                <a:solidFill>
                  <a:schemeClr val="tx1"/>
                </a:solidFill>
                <a:latin typeface="Arial" panose="020B0604020202020204" pitchFamily="34" charset="0"/>
                <a:ea typeface="ヒラギノ角ゴ Pro W3" pitchFamily="4" charset="-128"/>
              </a:defRPr>
            </a:lvl1pPr>
            <a:lvl2pPr marL="37931725" indent="-37474525">
              <a:defRPr sz="2400">
                <a:solidFill>
                  <a:schemeClr val="tx1"/>
                </a:solidFill>
                <a:latin typeface="Arial" panose="020B0604020202020204" pitchFamily="34" charset="0"/>
                <a:ea typeface="ヒラギノ角ゴ Pro W3" pitchFamily="4" charset="-128"/>
              </a:defRPr>
            </a:lvl2pPr>
            <a:lvl3pPr>
              <a:defRPr sz="2400">
                <a:solidFill>
                  <a:schemeClr val="tx1"/>
                </a:solidFill>
                <a:latin typeface="Arial" panose="020B0604020202020204" pitchFamily="34" charset="0"/>
                <a:ea typeface="ヒラギノ角ゴ Pro W3" pitchFamily="4" charset="-128"/>
              </a:defRPr>
            </a:lvl3pPr>
            <a:lvl4pPr>
              <a:defRPr sz="2400">
                <a:solidFill>
                  <a:schemeClr val="tx1"/>
                </a:solidFill>
                <a:latin typeface="Arial" panose="020B0604020202020204" pitchFamily="34" charset="0"/>
                <a:ea typeface="ヒラギノ角ゴ Pro W3" pitchFamily="4" charset="-128"/>
              </a:defRPr>
            </a:lvl4pPr>
            <a:lvl5pPr>
              <a:defRPr sz="2400">
                <a:solidFill>
                  <a:schemeClr val="tx1"/>
                </a:solidFill>
                <a:latin typeface="Arial" panose="020B0604020202020204" pitchFamily="34" charset="0"/>
                <a:ea typeface="ヒラギノ角ゴ Pro W3" pitchFamily="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pitchFamily="4" charset="-128"/>
              </a:defRPr>
            </a:lvl9pPr>
          </a:lstStyle>
          <a:p>
            <a:endParaRPr lang="en-US" altLang="en-US" sz="1659"/>
          </a:p>
        </p:txBody>
      </p:sp>
      <p:sp>
        <p:nvSpPr>
          <p:cNvPr id="14" name="Freeform 13"/>
          <p:cNvSpPr>
            <a:spLocks/>
          </p:cNvSpPr>
          <p:nvPr/>
        </p:nvSpPr>
        <p:spPr bwMode="auto">
          <a:xfrm>
            <a:off x="507676" y="4592117"/>
            <a:ext cx="3840480" cy="684703"/>
          </a:xfrm>
          <a:custGeom>
            <a:avLst/>
            <a:gdLst>
              <a:gd name="T0" fmla="*/ 0 w 4166714"/>
              <a:gd name="T1" fmla="*/ 74295 h 742950"/>
              <a:gd name="T2" fmla="*/ 21763 w 4166714"/>
              <a:gd name="T3" fmla="*/ 21761 h 742950"/>
              <a:gd name="T4" fmla="*/ 74304 w 4166714"/>
              <a:gd name="T5" fmla="*/ 1 h 742950"/>
              <a:gd name="T6" fmla="*/ 4092884 w 4166714"/>
              <a:gd name="T7" fmla="*/ 0 h 742950"/>
              <a:gd name="T8" fmla="*/ 4145424 w 4166714"/>
              <a:gd name="T9" fmla="*/ 21761 h 742950"/>
              <a:gd name="T10" fmla="*/ 4167186 w 4166714"/>
              <a:gd name="T11" fmla="*/ 74296 h 742950"/>
              <a:gd name="T12" fmla="*/ 4167187 w 4166714"/>
              <a:gd name="T13" fmla="*/ 668655 h 742950"/>
              <a:gd name="T14" fmla="*/ 4145424 w 4166714"/>
              <a:gd name="T15" fmla="*/ 721190 h 742950"/>
              <a:gd name="T16" fmla="*/ 4092883 w 4166714"/>
              <a:gd name="T17" fmla="*/ 742950 h 742950"/>
              <a:gd name="T18" fmla="*/ 74303 w 4166714"/>
              <a:gd name="T19" fmla="*/ 742950 h 742950"/>
              <a:gd name="T20" fmla="*/ 21762 w 4166714"/>
              <a:gd name="T21" fmla="*/ 721189 h 742950"/>
              <a:gd name="T22" fmla="*/ 0 w 4166714"/>
              <a:gd name="T23" fmla="*/ 668654 h 742950"/>
              <a:gd name="T24" fmla="*/ 0 w 4166714"/>
              <a:gd name="T25" fmla="*/ 74295 h 7429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6714"/>
              <a:gd name="T40" fmla="*/ 0 h 742950"/>
              <a:gd name="T41" fmla="*/ 4166714 w 4166714"/>
              <a:gd name="T42" fmla="*/ 742950 h 7429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6714" h="742950">
                <a:moveTo>
                  <a:pt x="0" y="74295"/>
                </a:moveTo>
                <a:cubicBezTo>
                  <a:pt x="0" y="54591"/>
                  <a:pt x="7828" y="35694"/>
                  <a:pt x="21761" y="21761"/>
                </a:cubicBezTo>
                <a:cubicBezTo>
                  <a:pt x="35694" y="7828"/>
                  <a:pt x="54591" y="1"/>
                  <a:pt x="74296" y="1"/>
                </a:cubicBezTo>
                <a:lnTo>
                  <a:pt x="4092419" y="0"/>
                </a:lnTo>
                <a:cubicBezTo>
                  <a:pt x="4112123" y="0"/>
                  <a:pt x="4131020" y="7828"/>
                  <a:pt x="4144953" y="21761"/>
                </a:cubicBezTo>
                <a:cubicBezTo>
                  <a:pt x="4158886" y="35694"/>
                  <a:pt x="4166713" y="54591"/>
                  <a:pt x="4166713" y="74296"/>
                </a:cubicBezTo>
                <a:cubicBezTo>
                  <a:pt x="4166713" y="272416"/>
                  <a:pt x="4166714" y="470535"/>
                  <a:pt x="4166714" y="668655"/>
                </a:cubicBezTo>
                <a:cubicBezTo>
                  <a:pt x="4166714" y="688359"/>
                  <a:pt x="4158887" y="707256"/>
                  <a:pt x="4144953" y="721190"/>
                </a:cubicBezTo>
                <a:cubicBezTo>
                  <a:pt x="4131020" y="735123"/>
                  <a:pt x="4112123" y="742950"/>
                  <a:pt x="4092418" y="742950"/>
                </a:cubicBezTo>
                <a:lnTo>
                  <a:pt x="74295" y="742950"/>
                </a:lnTo>
                <a:cubicBezTo>
                  <a:pt x="54591" y="742950"/>
                  <a:pt x="35694" y="735122"/>
                  <a:pt x="21760" y="721189"/>
                </a:cubicBezTo>
                <a:cubicBezTo>
                  <a:pt x="7827" y="707256"/>
                  <a:pt x="0" y="688359"/>
                  <a:pt x="0" y="668654"/>
                </a:cubicBezTo>
                <a:lnTo>
                  <a:pt x="0" y="74295"/>
                </a:lnTo>
                <a:close/>
              </a:path>
            </a:pathLst>
          </a:custGeom>
          <a:solidFill>
            <a:srgbClr val="008B5D"/>
          </a:solidFill>
          <a:ln w="12700" algn="ctr">
            <a:solidFill>
              <a:srgbClr val="FFFFFF"/>
            </a:solidFill>
            <a:miter lim="800000"/>
            <a:headEnd/>
            <a:tailEnd/>
          </a:ln>
        </p:spPr>
        <p:txBody>
          <a:bodyPr lIns="132415" tIns="132415" rIns="132415" bIns="132415" anchor="ctr"/>
          <a:lstStyle/>
          <a:p>
            <a:pPr algn="ctr" defTabSz="1310884">
              <a:lnSpc>
                <a:spcPct val="90000"/>
              </a:lnSpc>
              <a:spcAft>
                <a:spcPct val="35000"/>
              </a:spcAft>
              <a:defRPr/>
            </a:pPr>
            <a:r>
              <a:rPr lang="en-CA" sz="2580" b="1">
                <a:solidFill>
                  <a:srgbClr val="FFFFFF"/>
                </a:solidFill>
                <a:ea typeface="ＭＳ Ｐゴシック" charset="-128"/>
                <a:cs typeface="ヒラギノ角ゴ Pro W3"/>
              </a:rPr>
              <a:t>Expenses</a:t>
            </a:r>
          </a:p>
        </p:txBody>
      </p:sp>
      <p:pic>
        <p:nvPicPr>
          <p:cNvPr id="20490" name="Picture 14" descr="un_ph01_04.jpg"/>
          <p:cNvPicPr>
            <a:picLocks noChangeAspect="1"/>
          </p:cNvPicPr>
          <p:nvPr/>
        </p:nvPicPr>
        <p:blipFill>
          <a:blip r:embed="rId3">
            <a:extLst>
              <a:ext uri="{28A0092B-C50C-407E-A947-70E740481C1C}">
                <a14:useLocalDpi xmlns:a14="http://schemas.microsoft.com/office/drawing/2010/main" val="0"/>
              </a:ext>
            </a:extLst>
          </a:blip>
          <a:srcRect t="17876" r="59190" b="21901"/>
          <a:stretch>
            <a:fillRect/>
          </a:stretch>
        </p:blipFill>
        <p:spPr bwMode="auto">
          <a:xfrm>
            <a:off x="4825107" y="1211031"/>
            <a:ext cx="3923873" cy="268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354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ChangeArrowheads="1"/>
          </p:cNvSpPr>
          <p:nvPr>
            <p:ph type="title" idx="4294967295"/>
          </p:nvPr>
        </p:nvSpPr>
        <p:spPr>
          <a:xfrm>
            <a:off x="0" y="0"/>
            <a:ext cx="9144000" cy="838200"/>
          </a:xfrm>
        </p:spPr>
        <p:txBody>
          <a:bodyPr lIns="228600" tIns="228600" rIns="228600" bIns="228600" anchor="ctr">
            <a:normAutofit fontScale="90000"/>
          </a:bodyPr>
          <a:lstStyle/>
          <a:p>
            <a:pPr algn="ctr"/>
            <a:r>
              <a:rPr lang="en-US" dirty="0">
                <a:ea typeface="ヒラギノ角ゴ Pro W3" pitchFamily="4" charset="-128"/>
                <a:cs typeface="ヒラギノ角ゴ Pro W3" pitchFamily="4" charset="-128"/>
              </a:rPr>
              <a:t>Economic Systems Around the World</a:t>
            </a:r>
            <a:br>
              <a:rPr lang="en-US" dirty="0">
                <a:ea typeface="ヒラギノ角ゴ Pro W3" pitchFamily="4" charset="-128"/>
                <a:cs typeface="ヒラギノ角ゴ Pro W3" pitchFamily="4" charset="-128"/>
              </a:rPr>
            </a:br>
            <a:r>
              <a:rPr lang="en-US" sz="2000" b="0" dirty="0">
                <a:ea typeface="ヒラギノ角ゴ Pro W3" pitchFamily="4" charset="-128"/>
                <a:cs typeface="ヒラギノ角ゴ Pro W3" pitchFamily="4" charset="-128"/>
              </a:rPr>
              <a:t>(LO 1-2)</a:t>
            </a:r>
            <a:endParaRPr lang="en-CA" sz="2000" dirty="0">
              <a:ea typeface="ヒラギノ角ゴ Pro W3" pitchFamily="4" charset="-128"/>
              <a:cs typeface="ヒラギノ角ゴ Pro W3" pitchFamily="4" charset="-128"/>
            </a:endParaRPr>
          </a:p>
        </p:txBody>
      </p:sp>
      <p:sp>
        <p:nvSpPr>
          <p:cNvPr id="17" name="Freeform 16"/>
          <p:cNvSpPr/>
          <p:nvPr/>
        </p:nvSpPr>
        <p:spPr>
          <a:xfrm rot="21600000">
            <a:off x="1980957" y="2667000"/>
            <a:ext cx="2514966" cy="2590800"/>
          </a:xfrm>
          <a:custGeom>
            <a:avLst/>
            <a:gdLst>
              <a:gd name="connsiteX0" fmla="*/ 0 w 2902148"/>
              <a:gd name="connsiteY0" fmla="*/ 1015752 h 3498133"/>
              <a:gd name="connsiteX1" fmla="*/ 1451074 w 2902148"/>
              <a:gd name="connsiteY1" fmla="*/ 0 h 3498133"/>
              <a:gd name="connsiteX2" fmla="*/ 2902148 w 2902148"/>
              <a:gd name="connsiteY2" fmla="*/ 1015752 h 3498133"/>
              <a:gd name="connsiteX3" fmla="*/ 2176611 w 2902148"/>
              <a:gd name="connsiteY3" fmla="*/ 1015752 h 3498133"/>
              <a:gd name="connsiteX4" fmla="*/ 2176611 w 2902148"/>
              <a:gd name="connsiteY4" fmla="*/ 3498133 h 3498133"/>
              <a:gd name="connsiteX5" fmla="*/ 725537 w 2902148"/>
              <a:gd name="connsiteY5" fmla="*/ 3498133 h 3498133"/>
              <a:gd name="connsiteX6" fmla="*/ 725537 w 2902148"/>
              <a:gd name="connsiteY6" fmla="*/ 1015752 h 3498133"/>
              <a:gd name="connsiteX7" fmla="*/ 0 w 2902148"/>
              <a:gd name="connsiteY7" fmla="*/ 1015752 h 34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148" h="3498133">
                <a:moveTo>
                  <a:pt x="842696" y="3498132"/>
                </a:moveTo>
                <a:lnTo>
                  <a:pt x="0" y="1749066"/>
                </a:lnTo>
                <a:lnTo>
                  <a:pt x="842696" y="1"/>
                </a:lnTo>
                <a:lnTo>
                  <a:pt x="842696" y="874534"/>
                </a:lnTo>
                <a:lnTo>
                  <a:pt x="2902148" y="874534"/>
                </a:lnTo>
                <a:lnTo>
                  <a:pt x="2902148" y="2623599"/>
                </a:lnTo>
                <a:lnTo>
                  <a:pt x="842696" y="2623599"/>
                </a:lnTo>
                <a:lnTo>
                  <a:pt x="842696" y="349813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9685" tIns="967345" rIns="241808" bIns="967346" anchor="ctr"/>
          <a:lstStyle/>
          <a:p>
            <a:pPr algn="ctr" defTabSz="1511300" eaLnBrk="1" hangingPunct="1">
              <a:lnSpc>
                <a:spcPct val="90000"/>
              </a:lnSpc>
              <a:spcAft>
                <a:spcPct val="35000"/>
              </a:spcAft>
              <a:defRPr/>
            </a:pPr>
            <a:r>
              <a:rPr lang="en-US" sz="2000" b="1" dirty="0">
                <a:solidFill>
                  <a:schemeClr val="bg1"/>
                </a:solidFill>
                <a:ea typeface="ＭＳ Ｐゴシック" charset="-128"/>
                <a:cs typeface="ヒラギノ角ゴ Pro W3"/>
              </a:rPr>
              <a:t>Mixed Economy</a:t>
            </a:r>
          </a:p>
        </p:txBody>
      </p:sp>
      <p:sp>
        <p:nvSpPr>
          <p:cNvPr id="18" name="Freeform 17"/>
          <p:cNvSpPr/>
          <p:nvPr/>
        </p:nvSpPr>
        <p:spPr>
          <a:xfrm>
            <a:off x="4343767" y="2667000"/>
            <a:ext cx="2501798" cy="2590800"/>
          </a:xfrm>
          <a:custGeom>
            <a:avLst/>
            <a:gdLst>
              <a:gd name="connsiteX0" fmla="*/ 0 w 2902148"/>
              <a:gd name="connsiteY0" fmla="*/ 1015752 h 2902148"/>
              <a:gd name="connsiteX1" fmla="*/ 1451074 w 2902148"/>
              <a:gd name="connsiteY1" fmla="*/ 0 h 2902148"/>
              <a:gd name="connsiteX2" fmla="*/ 2902148 w 2902148"/>
              <a:gd name="connsiteY2" fmla="*/ 1015752 h 2902148"/>
              <a:gd name="connsiteX3" fmla="*/ 2176611 w 2902148"/>
              <a:gd name="connsiteY3" fmla="*/ 1015752 h 2902148"/>
              <a:gd name="connsiteX4" fmla="*/ 2176611 w 2902148"/>
              <a:gd name="connsiteY4" fmla="*/ 2902148 h 2902148"/>
              <a:gd name="connsiteX5" fmla="*/ 725537 w 2902148"/>
              <a:gd name="connsiteY5" fmla="*/ 2902148 h 2902148"/>
              <a:gd name="connsiteX6" fmla="*/ 725537 w 2902148"/>
              <a:gd name="connsiteY6" fmla="*/ 1015752 h 2902148"/>
              <a:gd name="connsiteX7" fmla="*/ 0 w 2902148"/>
              <a:gd name="connsiteY7" fmla="*/ 1015752 h 290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148" h="2902148">
                <a:moveTo>
                  <a:pt x="1886396" y="0"/>
                </a:moveTo>
                <a:lnTo>
                  <a:pt x="2902148" y="1451074"/>
                </a:lnTo>
                <a:lnTo>
                  <a:pt x="1886396" y="2902148"/>
                </a:lnTo>
                <a:lnTo>
                  <a:pt x="1886396" y="2176611"/>
                </a:lnTo>
                <a:lnTo>
                  <a:pt x="0" y="2176611"/>
                </a:lnTo>
                <a:lnTo>
                  <a:pt x="0" y="725537"/>
                </a:lnTo>
                <a:lnTo>
                  <a:pt x="1886396" y="725537"/>
                </a:lnTo>
                <a:lnTo>
                  <a:pt x="188639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41808" tIns="967345" rIns="749684" bIns="967345" anchor="ctr"/>
          <a:lstStyle/>
          <a:p>
            <a:pPr algn="ctr" defTabSz="1511300" eaLnBrk="1" hangingPunct="1">
              <a:lnSpc>
                <a:spcPct val="90000"/>
              </a:lnSpc>
              <a:spcAft>
                <a:spcPct val="35000"/>
              </a:spcAft>
              <a:defRPr/>
            </a:pPr>
            <a:r>
              <a:rPr lang="en-US" sz="2000" b="1" dirty="0">
                <a:solidFill>
                  <a:schemeClr val="bg1"/>
                </a:solidFill>
                <a:ea typeface="ＭＳ Ｐゴシック" charset="-128"/>
                <a:cs typeface="ヒラギノ角ゴ Pro W3"/>
              </a:rPr>
              <a:t>Socialism  </a:t>
            </a:r>
          </a:p>
        </p:txBody>
      </p:sp>
      <p:sp>
        <p:nvSpPr>
          <p:cNvPr id="22" name="Freeform 21"/>
          <p:cNvSpPr/>
          <p:nvPr/>
        </p:nvSpPr>
        <p:spPr>
          <a:xfrm rot="21600000">
            <a:off x="380391" y="2667000"/>
            <a:ext cx="2362810" cy="2590800"/>
          </a:xfrm>
          <a:custGeom>
            <a:avLst/>
            <a:gdLst>
              <a:gd name="connsiteX0" fmla="*/ 0 w 2902148"/>
              <a:gd name="connsiteY0" fmla="*/ 1015752 h 3498133"/>
              <a:gd name="connsiteX1" fmla="*/ 1451074 w 2902148"/>
              <a:gd name="connsiteY1" fmla="*/ 0 h 3498133"/>
              <a:gd name="connsiteX2" fmla="*/ 2902148 w 2902148"/>
              <a:gd name="connsiteY2" fmla="*/ 1015752 h 3498133"/>
              <a:gd name="connsiteX3" fmla="*/ 2176611 w 2902148"/>
              <a:gd name="connsiteY3" fmla="*/ 1015752 h 3498133"/>
              <a:gd name="connsiteX4" fmla="*/ 2176611 w 2902148"/>
              <a:gd name="connsiteY4" fmla="*/ 3498133 h 3498133"/>
              <a:gd name="connsiteX5" fmla="*/ 725537 w 2902148"/>
              <a:gd name="connsiteY5" fmla="*/ 3498133 h 3498133"/>
              <a:gd name="connsiteX6" fmla="*/ 725537 w 2902148"/>
              <a:gd name="connsiteY6" fmla="*/ 1015752 h 3498133"/>
              <a:gd name="connsiteX7" fmla="*/ 0 w 2902148"/>
              <a:gd name="connsiteY7" fmla="*/ 1015752 h 34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148" h="3498133">
                <a:moveTo>
                  <a:pt x="842696" y="3498132"/>
                </a:moveTo>
                <a:lnTo>
                  <a:pt x="0" y="1749066"/>
                </a:lnTo>
                <a:lnTo>
                  <a:pt x="842696" y="1"/>
                </a:lnTo>
                <a:lnTo>
                  <a:pt x="842696" y="874534"/>
                </a:lnTo>
                <a:lnTo>
                  <a:pt x="2902148" y="874534"/>
                </a:lnTo>
                <a:lnTo>
                  <a:pt x="2902148" y="2623599"/>
                </a:lnTo>
                <a:lnTo>
                  <a:pt x="842696" y="2623599"/>
                </a:lnTo>
                <a:lnTo>
                  <a:pt x="842696" y="349813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9685" tIns="967345" rIns="241808" bIns="967346" anchor="ctr"/>
          <a:lstStyle/>
          <a:p>
            <a:pPr algn="ctr" defTabSz="1511300" eaLnBrk="1" hangingPunct="1">
              <a:lnSpc>
                <a:spcPct val="90000"/>
              </a:lnSpc>
              <a:spcAft>
                <a:spcPct val="35000"/>
              </a:spcAft>
              <a:defRPr/>
            </a:pPr>
            <a:r>
              <a:rPr lang="en-US" sz="2000" b="1" dirty="0">
                <a:solidFill>
                  <a:schemeClr val="bg1"/>
                </a:solidFill>
                <a:ea typeface="ＭＳ Ｐゴシック" charset="-128"/>
                <a:cs typeface="ヒラギノ角ゴ Pro W3"/>
              </a:rPr>
              <a:t>Capitalism</a:t>
            </a:r>
          </a:p>
        </p:txBody>
      </p:sp>
      <p:sp>
        <p:nvSpPr>
          <p:cNvPr id="23" name="Freeform 22"/>
          <p:cNvSpPr/>
          <p:nvPr/>
        </p:nvSpPr>
        <p:spPr>
          <a:xfrm>
            <a:off x="6020410" y="2667000"/>
            <a:ext cx="2667121" cy="2590800"/>
          </a:xfrm>
          <a:custGeom>
            <a:avLst/>
            <a:gdLst>
              <a:gd name="connsiteX0" fmla="*/ 0 w 2902148"/>
              <a:gd name="connsiteY0" fmla="*/ 1015752 h 2902148"/>
              <a:gd name="connsiteX1" fmla="*/ 1451074 w 2902148"/>
              <a:gd name="connsiteY1" fmla="*/ 0 h 2902148"/>
              <a:gd name="connsiteX2" fmla="*/ 2902148 w 2902148"/>
              <a:gd name="connsiteY2" fmla="*/ 1015752 h 2902148"/>
              <a:gd name="connsiteX3" fmla="*/ 2176611 w 2902148"/>
              <a:gd name="connsiteY3" fmla="*/ 1015752 h 2902148"/>
              <a:gd name="connsiteX4" fmla="*/ 2176611 w 2902148"/>
              <a:gd name="connsiteY4" fmla="*/ 2902148 h 2902148"/>
              <a:gd name="connsiteX5" fmla="*/ 725537 w 2902148"/>
              <a:gd name="connsiteY5" fmla="*/ 2902148 h 2902148"/>
              <a:gd name="connsiteX6" fmla="*/ 725537 w 2902148"/>
              <a:gd name="connsiteY6" fmla="*/ 1015752 h 2902148"/>
              <a:gd name="connsiteX7" fmla="*/ 0 w 2902148"/>
              <a:gd name="connsiteY7" fmla="*/ 1015752 h 290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148" h="2902148">
                <a:moveTo>
                  <a:pt x="1886396" y="0"/>
                </a:moveTo>
                <a:lnTo>
                  <a:pt x="2902148" y="1451074"/>
                </a:lnTo>
                <a:lnTo>
                  <a:pt x="1886396" y="2902148"/>
                </a:lnTo>
                <a:lnTo>
                  <a:pt x="1886396" y="2176611"/>
                </a:lnTo>
                <a:lnTo>
                  <a:pt x="0" y="2176611"/>
                </a:lnTo>
                <a:lnTo>
                  <a:pt x="0" y="725537"/>
                </a:lnTo>
                <a:lnTo>
                  <a:pt x="1886396" y="725537"/>
                </a:lnTo>
                <a:lnTo>
                  <a:pt x="188639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41808" tIns="967345" rIns="749684" bIns="967345" anchor="ctr"/>
          <a:lstStyle/>
          <a:p>
            <a:pPr algn="ctr" defTabSz="1511300" eaLnBrk="1" hangingPunct="1">
              <a:lnSpc>
                <a:spcPct val="90000"/>
              </a:lnSpc>
              <a:spcAft>
                <a:spcPct val="35000"/>
              </a:spcAft>
              <a:defRPr/>
            </a:pPr>
            <a:r>
              <a:rPr lang="en-US" sz="2000" b="1" dirty="0">
                <a:solidFill>
                  <a:schemeClr val="bg1"/>
                </a:solidFill>
                <a:ea typeface="ＭＳ Ｐゴシック" charset="-128"/>
                <a:cs typeface="ヒラギノ角ゴ Pro W3"/>
              </a:rPr>
              <a:t>Communism</a:t>
            </a:r>
          </a:p>
        </p:txBody>
      </p:sp>
      <p:sp>
        <p:nvSpPr>
          <p:cNvPr id="24583" name="TextBox 23"/>
          <p:cNvSpPr txBox="1">
            <a:spLocks noChangeArrowheads="1"/>
          </p:cNvSpPr>
          <p:nvPr/>
        </p:nvSpPr>
        <p:spPr bwMode="auto">
          <a:xfrm>
            <a:off x="4495923" y="1752601"/>
            <a:ext cx="2209190" cy="708025"/>
          </a:xfrm>
          <a:prstGeom prst="rect">
            <a:avLst/>
          </a:prstGeom>
          <a:noFill/>
          <a:ln w="9525">
            <a:noFill/>
            <a:miter lim="800000"/>
            <a:headEnd/>
            <a:tailEnd/>
          </a:ln>
        </p:spPr>
        <p:txBody>
          <a:bodyPr>
            <a:prstTxWarp prst="textNoShape">
              <a:avLst/>
            </a:prstTxWarp>
            <a:spAutoFit/>
          </a:bodyPr>
          <a:lstStyle/>
          <a:p>
            <a:pPr algn="ctr" eaLnBrk="1" hangingPunct="1"/>
            <a:r>
              <a:rPr lang="en-US" sz="2000" b="1" dirty="0">
                <a:latin typeface="Verdana" pitchFamily="4" charset="0"/>
                <a:ea typeface="MS PGothic" pitchFamily="34" charset="-128"/>
                <a:cs typeface="MS PGothic" pitchFamily="34" charset="-128"/>
              </a:rPr>
              <a:t>Command Economies</a:t>
            </a:r>
          </a:p>
        </p:txBody>
      </p:sp>
      <p:sp>
        <p:nvSpPr>
          <p:cNvPr id="24584" name="TextBox 24"/>
          <p:cNvSpPr txBox="1">
            <a:spLocks noChangeArrowheads="1"/>
          </p:cNvSpPr>
          <p:nvPr/>
        </p:nvSpPr>
        <p:spPr bwMode="auto">
          <a:xfrm>
            <a:off x="380391" y="1752601"/>
            <a:ext cx="2210654" cy="708025"/>
          </a:xfrm>
          <a:prstGeom prst="rect">
            <a:avLst/>
          </a:prstGeom>
          <a:noFill/>
          <a:ln w="9525">
            <a:noFill/>
            <a:miter lim="800000"/>
            <a:headEnd/>
            <a:tailEnd/>
          </a:ln>
        </p:spPr>
        <p:txBody>
          <a:bodyPr>
            <a:prstTxWarp prst="textNoShape">
              <a:avLst/>
            </a:prstTxWarp>
            <a:spAutoFit/>
          </a:bodyPr>
          <a:lstStyle/>
          <a:p>
            <a:pPr algn="ctr" eaLnBrk="1" hangingPunct="1"/>
            <a:r>
              <a:rPr lang="en-US" sz="2000" b="1" dirty="0">
                <a:latin typeface="Verdana" pitchFamily="4" charset="0"/>
                <a:ea typeface="MS PGothic" pitchFamily="34" charset="-128"/>
                <a:cs typeface="MS PGothic" pitchFamily="34" charset="-128"/>
              </a:rPr>
              <a:t>Market Economies</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fg01_01.jpg"/>
          <p:cNvPicPr>
            <a:picLocks noChangeAspect="1"/>
          </p:cNvPicPr>
          <p:nvPr/>
        </p:nvPicPr>
        <p:blipFill>
          <a:blip r:embed="rId3">
            <a:extLst>
              <a:ext uri="{28A0092B-C50C-407E-A947-70E740481C1C}">
                <a14:useLocalDpi xmlns:a14="http://schemas.microsoft.com/office/drawing/2010/main" val="0"/>
              </a:ext>
            </a:extLst>
          </a:blip>
          <a:srcRect l="25359" b="5750"/>
          <a:stretch>
            <a:fillRect/>
          </a:stretch>
        </p:blipFill>
        <p:spPr bwMode="auto">
          <a:xfrm>
            <a:off x="3523001" y="1376356"/>
            <a:ext cx="5445435" cy="4226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idx="4294967295"/>
          </p:nvPr>
        </p:nvSpPr>
        <p:spPr>
          <a:xfrm>
            <a:off x="1" y="268834"/>
            <a:ext cx="9144000" cy="983163"/>
          </a:xfrm>
        </p:spPr>
        <p:txBody>
          <a:bodyPr vert="horz" lIns="210678" tIns="210678" rIns="210678" bIns="210678" rtlCol="0" anchor="ctr">
            <a:normAutofit fontScale="90000"/>
          </a:bodyPr>
          <a:lstStyle/>
          <a:p>
            <a:pPr algn="ctr"/>
            <a:r>
              <a:rPr lang="en-US" altLang="en-US" smtClean="0">
                <a:ea typeface="ヒラギノ角ゴ Pro W3" pitchFamily="4" charset="-128"/>
              </a:rPr>
              <a:t>Economic Systems Around the World</a:t>
            </a:r>
            <a:br>
              <a:rPr lang="en-US" altLang="en-US" smtClean="0">
                <a:ea typeface="ヒラギノ角ゴ Pro W3" pitchFamily="4" charset="-128"/>
              </a:rPr>
            </a:br>
            <a:r>
              <a:rPr lang="en-CA" altLang="en-US" sz="1843">
                <a:ea typeface="ヒラギノ角ゴ Pro W3" pitchFamily="4" charset="-128"/>
              </a:rPr>
              <a:t> </a:t>
            </a:r>
            <a:r>
              <a:rPr lang="en-US" altLang="en-US" sz="1843">
                <a:ea typeface="ヒラギノ角ゴ Pro W3" pitchFamily="4" charset="-128"/>
              </a:rPr>
              <a:t>(LO 1-2)</a:t>
            </a:r>
            <a:endParaRPr lang="en-CA" altLang="en-US" sz="1843">
              <a:ea typeface="ヒラギノ角ゴ Pro W3" pitchFamily="4" charset="-128"/>
            </a:endParaRPr>
          </a:p>
        </p:txBody>
      </p:sp>
      <p:sp>
        <p:nvSpPr>
          <p:cNvPr id="15363" name="Rectangle 3"/>
          <p:cNvSpPr>
            <a:spLocks noGrp="1" noChangeArrowheads="1"/>
          </p:cNvSpPr>
          <p:nvPr>
            <p:ph sz="half" idx="4294967295"/>
          </p:nvPr>
        </p:nvSpPr>
        <p:spPr bwMode="auto">
          <a:xfrm>
            <a:off x="339426" y="1392448"/>
            <a:ext cx="2971435" cy="42837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83394" tIns="40965" rIns="83394" bIns="40965" rtlCol="0">
            <a:normAutofit/>
          </a:bodyPr>
          <a:lstStyle/>
          <a:p>
            <a:pPr marL="226772" indent="-226772">
              <a:lnSpc>
                <a:spcPct val="110000"/>
              </a:lnSpc>
            </a:pPr>
            <a:endParaRPr lang="en-US" altLang="en-US" sz="2212">
              <a:ea typeface="ヒラギノ角ゴ Pro W3" pitchFamily="4" charset="-128"/>
            </a:endParaRPr>
          </a:p>
          <a:p>
            <a:pPr marL="226772" indent="-226772">
              <a:lnSpc>
                <a:spcPct val="110000"/>
              </a:lnSpc>
            </a:pPr>
            <a:r>
              <a:rPr lang="en-US" altLang="en-US" sz="2212">
                <a:ea typeface="ヒラギノ角ゴ Pro W3" pitchFamily="4" charset="-128"/>
              </a:rPr>
              <a:t>Input market</a:t>
            </a:r>
          </a:p>
          <a:p>
            <a:pPr lvl="1">
              <a:buClrTx/>
              <a:buSzTx/>
            </a:pPr>
            <a:r>
              <a:rPr lang="en-US" altLang="en-US" sz="1843">
                <a:ea typeface="ヒラギノ角ゴ Pro W3" pitchFamily="4" charset="-128"/>
              </a:rPr>
              <a:t>firms buy resources from households</a:t>
            </a:r>
          </a:p>
          <a:p>
            <a:pPr marL="226772" indent="-226772">
              <a:lnSpc>
                <a:spcPct val="110000"/>
              </a:lnSpc>
            </a:pPr>
            <a:endParaRPr lang="en-US" altLang="en-US" sz="2212">
              <a:ea typeface="ヒラギノ角ゴ Pro W3" pitchFamily="4" charset="-128"/>
            </a:endParaRPr>
          </a:p>
          <a:p>
            <a:pPr marL="226772" indent="-226772">
              <a:lnSpc>
                <a:spcPct val="110000"/>
              </a:lnSpc>
            </a:pPr>
            <a:r>
              <a:rPr lang="en-US" altLang="en-US" sz="2212">
                <a:ea typeface="ヒラギノ角ゴ Pro W3" pitchFamily="4" charset="-128"/>
              </a:rPr>
              <a:t>Output market</a:t>
            </a:r>
          </a:p>
          <a:p>
            <a:pPr lvl="1">
              <a:buClrTx/>
              <a:buSzTx/>
            </a:pPr>
            <a:r>
              <a:rPr lang="en-US" altLang="en-US" sz="1843">
                <a:ea typeface="ヒラギノ角ゴ Pro W3" pitchFamily="4" charset="-128"/>
              </a:rPr>
              <a:t>households buy goods and services from firms</a:t>
            </a:r>
            <a:endParaRPr lang="en-CA" altLang="en-US" sz="1843">
              <a:ea typeface="ヒラギノ角ゴ Pro W3" pitchFamily="4" charset="-128"/>
            </a:endParaRPr>
          </a:p>
        </p:txBody>
      </p:sp>
      <p:pic>
        <p:nvPicPr>
          <p:cNvPr id="30725" name="Picture 5" descr="fg01_01.jpg"/>
          <p:cNvPicPr>
            <a:picLocks noChangeAspect="1"/>
          </p:cNvPicPr>
          <p:nvPr/>
        </p:nvPicPr>
        <p:blipFill>
          <a:blip r:embed="rId3">
            <a:extLst>
              <a:ext uri="{28A0092B-C50C-407E-A947-70E740481C1C}">
                <a14:useLocalDpi xmlns:a14="http://schemas.microsoft.com/office/drawing/2010/main" val="0"/>
              </a:ext>
            </a:extLst>
          </a:blip>
          <a:srcRect t="82707" r="74483" b="5750"/>
          <a:stretch>
            <a:fillRect/>
          </a:stretch>
        </p:blipFill>
        <p:spPr bwMode="auto">
          <a:xfrm>
            <a:off x="3626878" y="5522611"/>
            <a:ext cx="1869765" cy="51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644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7" dur="500"/>
                                        <p:tgtEl>
                                          <p:spTgt spid="153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2"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a:hlinkClick r:id="" action="ppaction://ole?verb=0"/>
          </p:cNvPr>
          <p:cNvGraphicFramePr>
            <a:graphicFrameLocks noGrp="1"/>
          </p:cNvGraphicFramePr>
          <p:nvPr>
            <p:ph idx="4294967295"/>
          </p:nvPr>
        </p:nvGraphicFramePr>
        <p:xfrm>
          <a:off x="3359140" y="1581150"/>
          <a:ext cx="5204034" cy="4724400"/>
        </p:xfrm>
        <a:graphic>
          <a:graphicData uri="http://schemas.openxmlformats.org/presentationml/2006/ole">
            <mc:AlternateContent xmlns:mc="http://schemas.openxmlformats.org/markup-compatibility/2006">
              <mc:Choice xmlns:v="urn:schemas-microsoft-com:vml" Requires="v">
                <p:oleObj spid="_x0000_s119826" name="Worksheet" r:id="rId4" imgW="3781425" imgH="3181350" progId="Excel.Sheet.8">
                  <p:embed/>
                </p:oleObj>
              </mc:Choice>
              <mc:Fallback>
                <p:oleObj name="Worksheet" r:id="rId4" imgW="3781425" imgH="3181350" progId="Excel.Sheet.8">
                  <p:embed/>
                  <p:pic>
                    <p:nvPicPr>
                      <p:cNvPr id="0" name="Object 2"/>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40" y="1581150"/>
                        <a:ext cx="5204034"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9155" name="Rectangle 7"/>
          <p:cNvSpPr>
            <a:spLocks noChangeArrowheads="1"/>
          </p:cNvSpPr>
          <p:nvPr/>
        </p:nvSpPr>
        <p:spPr bwMode="auto">
          <a:xfrm>
            <a:off x="275051" y="2800351"/>
            <a:ext cx="2873411" cy="638175"/>
          </a:xfrm>
          <a:prstGeom prst="rect">
            <a:avLst/>
          </a:prstGeom>
          <a:noFill/>
          <a:ln w="12700">
            <a:noFill/>
            <a:miter lim="800000"/>
            <a:headEnd/>
            <a:tailEnd/>
          </a:ln>
        </p:spPr>
        <p:txBody>
          <a:bodyPr lIns="90488" tIns="44450" rIns="90488" bIns="44450">
            <a:prstTxWarp prst="textNoShape">
              <a:avLst/>
            </a:prstTxWarp>
            <a:spAutoFit/>
          </a:bodyPr>
          <a:lstStyle/>
          <a:p>
            <a:r>
              <a:rPr lang="en-CA">
                <a:latin typeface="Verdana" pitchFamily="4" charset="0"/>
                <a:ea typeface="MS PGothic" pitchFamily="34" charset="-128"/>
                <a:cs typeface="MS PGothic" pitchFamily="34" charset="-128"/>
              </a:rPr>
              <a:t>A shortage drives </a:t>
            </a:r>
            <a:br>
              <a:rPr lang="en-CA">
                <a:latin typeface="Verdana" pitchFamily="4" charset="0"/>
                <a:ea typeface="MS PGothic" pitchFamily="34" charset="-128"/>
                <a:cs typeface="MS PGothic" pitchFamily="34" charset="-128"/>
              </a:rPr>
            </a:br>
            <a:r>
              <a:rPr lang="en-CA">
                <a:latin typeface="Verdana" pitchFamily="4" charset="0"/>
                <a:ea typeface="MS PGothic" pitchFamily="34" charset="-128"/>
                <a:cs typeface="MS PGothic" pitchFamily="34" charset="-128"/>
              </a:rPr>
              <a:t>prices up</a:t>
            </a:r>
          </a:p>
        </p:txBody>
      </p:sp>
      <p:sp>
        <p:nvSpPr>
          <p:cNvPr id="49156" name="AutoShape 8"/>
          <p:cNvSpPr>
            <a:spLocks noChangeArrowheads="1"/>
          </p:cNvSpPr>
          <p:nvPr/>
        </p:nvSpPr>
        <p:spPr bwMode="auto">
          <a:xfrm rot="-5400000">
            <a:off x="937759" y="4076264"/>
            <a:ext cx="1587500" cy="978773"/>
          </a:xfrm>
          <a:prstGeom prst="rightArrow">
            <a:avLst>
              <a:gd name="adj1" fmla="val 75000"/>
              <a:gd name="adj2" fmla="val 74745"/>
            </a:avLst>
          </a:prstGeom>
          <a:solidFill>
            <a:srgbClr val="19976D"/>
          </a:solidFill>
          <a:ln w="12700">
            <a:solidFill>
              <a:schemeClr val="tx1"/>
            </a:solidFill>
            <a:miter lim="800000"/>
            <a:headEnd/>
            <a:tailEnd/>
          </a:ln>
        </p:spPr>
        <p:txBody>
          <a:bodyPr vert="eaVert" wrap="none" anchor="ctr">
            <a:prstTxWarp prst="textNoShape">
              <a:avLst/>
            </a:prstTxWarp>
          </a:bodyPr>
          <a:lstStyle/>
          <a:p>
            <a:pPr eaLnBrk="1" hangingPunct="1"/>
            <a:endParaRPr lang="en-US">
              <a:ea typeface="ＭＳ Ｐゴシック" pitchFamily="4" charset="-128"/>
              <a:cs typeface="ＭＳ Ｐゴシック" pitchFamily="4" charset="-128"/>
            </a:endParaRPr>
          </a:p>
        </p:txBody>
      </p:sp>
      <p:sp>
        <p:nvSpPr>
          <p:cNvPr id="49157" name="Rectangle 9"/>
          <p:cNvSpPr>
            <a:spLocks noGrp="1" noChangeArrowheads="1"/>
          </p:cNvSpPr>
          <p:nvPr>
            <p:ph type="title" idx="4294967295"/>
          </p:nvPr>
        </p:nvSpPr>
        <p:spPr>
          <a:xfrm>
            <a:off x="0" y="0"/>
            <a:ext cx="9144000" cy="100965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Supply and Demand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1-3)</a:t>
            </a:r>
            <a:endParaRPr lang="en-CA" sz="2000" b="0">
              <a:ea typeface="ヒラギノ角ゴ Pro W3" pitchFamily="4" charset="-128"/>
              <a:cs typeface="ヒラギノ角ゴ Pro W3" pitchFamily="4" charset="-128"/>
            </a:endParaRPr>
          </a:p>
        </p:txBody>
      </p:sp>
      <p:sp>
        <p:nvSpPr>
          <p:cNvPr id="49158" name="Rectangle 12"/>
          <p:cNvSpPr>
            <a:spLocks noChangeArrowheads="1"/>
          </p:cNvSpPr>
          <p:nvPr/>
        </p:nvSpPr>
        <p:spPr bwMode="auto">
          <a:xfrm>
            <a:off x="3117739" y="955676"/>
            <a:ext cx="3308568" cy="369332"/>
          </a:xfrm>
          <a:prstGeom prst="rect">
            <a:avLst/>
          </a:prstGeom>
          <a:noFill/>
          <a:ln w="9525">
            <a:noFill/>
            <a:miter lim="800000"/>
            <a:headEnd/>
            <a:tailEnd/>
          </a:ln>
        </p:spPr>
        <p:txBody>
          <a:bodyPr wrap="none">
            <a:prstTxWarp prst="textNoShape">
              <a:avLst/>
            </a:prstTxWarp>
            <a:spAutoFit/>
          </a:bodyPr>
          <a:lstStyle/>
          <a:p>
            <a:pPr eaLnBrk="1" hangingPunct="1"/>
            <a:r>
              <a:rPr lang="en-US" b="1">
                <a:latin typeface="Verdana" pitchFamily="4" charset="0"/>
              </a:rPr>
              <a:t>Dealing with a Shortage</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9"/>
          <p:cNvSpPr>
            <a:spLocks noGrp="1" noChangeArrowheads="1"/>
          </p:cNvSpPr>
          <p:nvPr>
            <p:ph type="title" idx="4294967295"/>
          </p:nvPr>
        </p:nvSpPr>
        <p:spPr>
          <a:xfrm>
            <a:off x="0" y="0"/>
            <a:ext cx="9144000" cy="10287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Supply and Demand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1-3)</a:t>
            </a:r>
            <a:endParaRPr lang="en-CA" sz="2000">
              <a:ea typeface="ヒラギノ角ゴ Pro W3" pitchFamily="4" charset="-128"/>
              <a:cs typeface="ヒラギノ角ゴ Pro W3" pitchFamily="4" charset="-128"/>
            </a:endParaRPr>
          </a:p>
        </p:txBody>
      </p:sp>
      <p:graphicFrame>
        <p:nvGraphicFramePr>
          <p:cNvPr id="51202" name="Object 2">
            <a:hlinkClick r:id="" action="ppaction://ole?verb=0"/>
          </p:cNvPr>
          <p:cNvGraphicFramePr>
            <a:graphicFrameLocks noGrp="1"/>
          </p:cNvGraphicFramePr>
          <p:nvPr>
            <p:ph idx="4294967295"/>
          </p:nvPr>
        </p:nvGraphicFramePr>
        <p:xfrm>
          <a:off x="3423514" y="1524000"/>
          <a:ext cx="5407396" cy="4819650"/>
        </p:xfrm>
        <a:graphic>
          <a:graphicData uri="http://schemas.openxmlformats.org/presentationml/2006/ole">
            <mc:AlternateContent xmlns:mc="http://schemas.openxmlformats.org/markup-compatibility/2006">
              <mc:Choice xmlns:v="urn:schemas-microsoft-com:vml" Requires="v">
                <p:oleObj spid="_x0000_s121874" name="Worksheet" r:id="rId4" imgW="4495800" imgH="3784600" progId="Excel.Sheet.8">
                  <p:embed/>
                </p:oleObj>
              </mc:Choice>
              <mc:Fallback>
                <p:oleObj name="Worksheet" r:id="rId4" imgW="4495800" imgH="3784600" progId="Excel.Sheet.8">
                  <p:embed/>
                  <p:pic>
                    <p:nvPicPr>
                      <p:cNvPr id="0" name="Object 2"/>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514" y="1524000"/>
                        <a:ext cx="5407396" cy="481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1204" name="Rectangle 2"/>
          <p:cNvSpPr>
            <a:spLocks noChangeArrowheads="1"/>
          </p:cNvSpPr>
          <p:nvPr/>
        </p:nvSpPr>
        <p:spPr bwMode="auto">
          <a:xfrm>
            <a:off x="686167" y="6248400"/>
            <a:ext cx="1904878"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1205" name="Rectangle 3"/>
          <p:cNvSpPr>
            <a:spLocks noChangeArrowheads="1"/>
          </p:cNvSpPr>
          <p:nvPr/>
        </p:nvSpPr>
        <p:spPr bwMode="auto">
          <a:xfrm>
            <a:off x="3123591" y="6248400"/>
            <a:ext cx="2896819"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1206" name="Rectangle 4"/>
          <p:cNvSpPr>
            <a:spLocks noChangeArrowheads="1"/>
          </p:cNvSpPr>
          <p:nvPr/>
        </p:nvSpPr>
        <p:spPr bwMode="auto">
          <a:xfrm>
            <a:off x="686167" y="6248400"/>
            <a:ext cx="1904878"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1207" name="Rectangle 5"/>
          <p:cNvSpPr>
            <a:spLocks noChangeArrowheads="1"/>
          </p:cNvSpPr>
          <p:nvPr/>
        </p:nvSpPr>
        <p:spPr bwMode="auto">
          <a:xfrm>
            <a:off x="3123591" y="6248400"/>
            <a:ext cx="2896819" cy="457200"/>
          </a:xfrm>
          <a:prstGeom prst="rect">
            <a:avLst/>
          </a:prstGeom>
          <a:noFill/>
          <a:ln w="12700">
            <a:noFill/>
            <a:miter lim="800000"/>
            <a:headEnd/>
            <a:tailEnd/>
          </a:ln>
        </p:spPr>
        <p:txBody>
          <a:bodyPr wrap="none" anchor="ctr">
            <a:prstTxWarp prst="textNoShape">
              <a:avLst/>
            </a:prstTxWarp>
          </a:bodyPr>
          <a:lstStyle/>
          <a:p>
            <a:pPr eaLnBrk="1" hangingPunct="1"/>
            <a:endParaRPr lang="en-CA">
              <a:ea typeface="MS PGothic" pitchFamily="34" charset="-128"/>
              <a:cs typeface="MS PGothic" pitchFamily="34" charset="-128"/>
            </a:endParaRPr>
          </a:p>
        </p:txBody>
      </p:sp>
      <p:sp>
        <p:nvSpPr>
          <p:cNvPr id="51208" name="Rectangle 6"/>
          <p:cNvSpPr>
            <a:spLocks noChangeArrowheads="1"/>
          </p:cNvSpPr>
          <p:nvPr/>
        </p:nvSpPr>
        <p:spPr bwMode="auto">
          <a:xfrm>
            <a:off x="686167" y="2457451"/>
            <a:ext cx="2554468" cy="638175"/>
          </a:xfrm>
          <a:prstGeom prst="rect">
            <a:avLst/>
          </a:prstGeom>
          <a:noFill/>
          <a:ln w="12700">
            <a:noFill/>
            <a:miter lim="800000"/>
            <a:headEnd/>
            <a:tailEnd/>
          </a:ln>
        </p:spPr>
        <p:txBody>
          <a:bodyPr lIns="90488" tIns="44450" rIns="90488" bIns="44450">
            <a:prstTxWarp prst="textNoShape">
              <a:avLst/>
            </a:prstTxWarp>
            <a:spAutoFit/>
          </a:bodyPr>
          <a:lstStyle/>
          <a:p>
            <a:r>
              <a:rPr lang="en-CA">
                <a:latin typeface="Verdana" pitchFamily="4" charset="0"/>
                <a:ea typeface="MS PGothic" pitchFamily="34" charset="-128"/>
                <a:cs typeface="MS PGothic" pitchFamily="34" charset="-128"/>
              </a:rPr>
              <a:t>A surplus drives prices down</a:t>
            </a:r>
          </a:p>
        </p:txBody>
      </p:sp>
      <p:sp>
        <p:nvSpPr>
          <p:cNvPr id="51209" name="AutoShape 7"/>
          <p:cNvSpPr>
            <a:spLocks noChangeArrowheads="1"/>
          </p:cNvSpPr>
          <p:nvPr/>
        </p:nvSpPr>
        <p:spPr bwMode="auto">
          <a:xfrm rot="16200000" flipH="1">
            <a:off x="1008106" y="3923986"/>
            <a:ext cx="1435100" cy="1130929"/>
          </a:xfrm>
          <a:prstGeom prst="rightArrow">
            <a:avLst>
              <a:gd name="adj1" fmla="val 75000"/>
              <a:gd name="adj2" fmla="val 58479"/>
            </a:avLst>
          </a:prstGeom>
          <a:solidFill>
            <a:srgbClr val="19976D"/>
          </a:solidFill>
          <a:ln w="12700">
            <a:solidFill>
              <a:schemeClr val="tx1"/>
            </a:solidFill>
            <a:miter lim="800000"/>
            <a:headEnd/>
            <a:tailEnd/>
          </a:ln>
        </p:spPr>
        <p:txBody>
          <a:bodyPr vert="eaVert" wrap="none" anchor="ctr">
            <a:prstTxWarp prst="textNoShape">
              <a:avLst/>
            </a:prstTxWarp>
          </a:bodyPr>
          <a:lstStyle/>
          <a:p>
            <a:pPr eaLnBrk="1" hangingPunct="1"/>
            <a:endParaRPr lang="en-US">
              <a:ea typeface="ＭＳ Ｐゴシック" pitchFamily="4" charset="-128"/>
              <a:cs typeface="ＭＳ Ｐゴシック" pitchFamily="4" charset="-128"/>
            </a:endParaRPr>
          </a:p>
        </p:txBody>
      </p:sp>
      <p:sp>
        <p:nvSpPr>
          <p:cNvPr id="51210" name="Rectangle 12"/>
          <p:cNvSpPr>
            <a:spLocks noChangeArrowheads="1"/>
          </p:cNvSpPr>
          <p:nvPr/>
        </p:nvSpPr>
        <p:spPr bwMode="auto">
          <a:xfrm>
            <a:off x="3199669" y="974726"/>
            <a:ext cx="3117748" cy="369332"/>
          </a:xfrm>
          <a:prstGeom prst="rect">
            <a:avLst/>
          </a:prstGeom>
          <a:noFill/>
          <a:ln w="9525">
            <a:noFill/>
            <a:miter lim="800000"/>
            <a:headEnd/>
            <a:tailEnd/>
          </a:ln>
        </p:spPr>
        <p:txBody>
          <a:bodyPr wrap="none">
            <a:prstTxWarp prst="textNoShape">
              <a:avLst/>
            </a:prstTxWarp>
            <a:spAutoFit/>
          </a:bodyPr>
          <a:lstStyle/>
          <a:p>
            <a:pPr eaLnBrk="1" hangingPunct="1"/>
            <a:r>
              <a:rPr lang="en-US" b="1">
                <a:latin typeface="Verdana" pitchFamily="4" charset="0"/>
              </a:rPr>
              <a:t>Dealing with a Surplus</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0"/>
            <a:ext cx="9144000" cy="104775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Private Enterprise and Competition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1-5)</a:t>
            </a:r>
          </a:p>
        </p:txBody>
      </p:sp>
      <p:sp>
        <p:nvSpPr>
          <p:cNvPr id="23555" name="Rectangle 3"/>
          <p:cNvSpPr>
            <a:spLocks noGrp="1" noChangeArrowheads="1"/>
          </p:cNvSpPr>
          <p:nvPr>
            <p:ph idx="4294967295"/>
          </p:nvPr>
        </p:nvSpPr>
        <p:spPr bwMode="auto">
          <a:xfrm>
            <a:off x="380391" y="1066800"/>
            <a:ext cx="8383219" cy="4800600"/>
          </a:xfrm>
          <a:prstGeom prst="rect">
            <a:avLst/>
          </a:prstGeom>
          <a:solidFill>
            <a:srgbClr val="FFFFFF"/>
          </a:solidFill>
          <a:ln>
            <a:miter lim="800000"/>
            <a:headEnd/>
            <a:tailEnd/>
          </a:ln>
        </p:spPr>
        <p:txBody>
          <a:bodyPr lIns="90488" tIns="44450" rIns="90488" bIns="44450">
            <a:prstTxWarp prst="textNoShape">
              <a:avLst/>
            </a:prstTxWarp>
          </a:bodyPr>
          <a:lstStyle/>
          <a:p>
            <a:pPr marL="347663" indent="-347663" eaLnBrk="1" hangingPunct="1">
              <a:lnSpc>
                <a:spcPct val="100000"/>
              </a:lnSpc>
              <a:buSzTx/>
            </a:pPr>
            <a:endParaRPr lang="en-CA" sz="1800">
              <a:solidFill>
                <a:schemeClr val="tx1"/>
              </a:solidFill>
              <a:ea typeface="ヒラギノ角ゴ Pro W3" pitchFamily="4" charset="-128"/>
              <a:cs typeface="ヒラギノ角ゴ Pro W3" pitchFamily="4" charset="-128"/>
            </a:endParaRPr>
          </a:p>
          <a:p>
            <a:pPr marL="347663" indent="-347663" eaLnBrk="1" hangingPunct="1">
              <a:lnSpc>
                <a:spcPct val="90000"/>
              </a:lnSpc>
              <a:buClrTx/>
              <a:buSzTx/>
            </a:pPr>
            <a:r>
              <a:rPr lang="en-CA" sz="2400">
                <a:solidFill>
                  <a:schemeClr val="tx1"/>
                </a:solidFill>
                <a:ea typeface="ヒラギノ角ゴ Pro W3" pitchFamily="4" charset="-128"/>
                <a:cs typeface="ヒラギノ角ゴ Pro W3" pitchFamily="4" charset="-128"/>
              </a:rPr>
              <a:t>Private enterprise occurs in a market economy with little government restriction</a:t>
            </a:r>
          </a:p>
          <a:p>
            <a:pPr marL="347663" indent="-347663" eaLnBrk="1" hangingPunct="1">
              <a:lnSpc>
                <a:spcPct val="90000"/>
              </a:lnSpc>
              <a:buClrTx/>
              <a:buSzTx/>
            </a:pPr>
            <a:endParaRPr lang="en-CA" sz="2400">
              <a:solidFill>
                <a:schemeClr val="tx1"/>
              </a:solidFill>
              <a:ea typeface="ヒラギノ角ゴ Pro W3" pitchFamily="4" charset="-128"/>
              <a:cs typeface="ヒラギノ角ゴ Pro W3" pitchFamily="4" charset="-128"/>
            </a:endParaRPr>
          </a:p>
          <a:p>
            <a:pPr marL="347663" indent="-347663" eaLnBrk="1" hangingPunct="1">
              <a:lnSpc>
                <a:spcPct val="90000"/>
              </a:lnSpc>
              <a:buClrTx/>
              <a:buSzTx/>
            </a:pPr>
            <a:r>
              <a:rPr lang="en-CA" sz="2400">
                <a:solidFill>
                  <a:schemeClr val="tx1"/>
                </a:solidFill>
                <a:ea typeface="ヒラギノ角ゴ Pro W3" pitchFamily="4" charset="-128"/>
                <a:cs typeface="ヒラギノ角ゴ Pro W3" pitchFamily="4" charset="-128"/>
              </a:rPr>
              <a:t>Under this system individuals</a:t>
            </a:r>
          </a:p>
          <a:p>
            <a:pPr marL="622300" lvl="1" indent="-273050" eaLnBrk="1" hangingPunct="1">
              <a:lnSpc>
                <a:spcPct val="90000"/>
              </a:lnSpc>
              <a:buClrTx/>
              <a:buSzTx/>
            </a:pPr>
            <a:r>
              <a:rPr lang="en-CA" sz="2000">
                <a:solidFill>
                  <a:schemeClr val="tx1"/>
                </a:solidFill>
                <a:ea typeface="ヒラギノ角ゴ Pro W3" pitchFamily="4" charset="-128"/>
                <a:cs typeface="ヒラギノ角ゴ Pro W3" pitchFamily="4" charset="-128"/>
              </a:rPr>
              <a:t>can own property</a:t>
            </a:r>
          </a:p>
          <a:p>
            <a:pPr marL="622300" lvl="1" indent="-273050" eaLnBrk="1" hangingPunct="1">
              <a:lnSpc>
                <a:spcPct val="90000"/>
              </a:lnSpc>
              <a:buClrTx/>
              <a:buSzTx/>
            </a:pPr>
            <a:r>
              <a:rPr lang="en-CA" sz="2000">
                <a:solidFill>
                  <a:schemeClr val="tx1"/>
                </a:solidFill>
                <a:ea typeface="ヒラギノ角ゴ Pro W3" pitchFamily="4" charset="-128"/>
                <a:cs typeface="ヒラギノ角ゴ Pro W3" pitchFamily="4" charset="-128"/>
              </a:rPr>
              <a:t>have freedom of choice</a:t>
            </a:r>
          </a:p>
          <a:p>
            <a:pPr marL="622300" lvl="1" indent="-273050" eaLnBrk="1" hangingPunct="1">
              <a:lnSpc>
                <a:spcPct val="90000"/>
              </a:lnSpc>
              <a:buClrTx/>
              <a:buSzTx/>
            </a:pPr>
            <a:r>
              <a:rPr lang="en-CA" sz="2000">
                <a:solidFill>
                  <a:schemeClr val="tx1"/>
                </a:solidFill>
                <a:ea typeface="ヒラギノ角ゴ Pro W3" pitchFamily="4" charset="-128"/>
                <a:cs typeface="ヒラギノ角ゴ Pro W3" pitchFamily="4" charset="-128"/>
              </a:rPr>
              <a:t>have the freedom to earn profits</a:t>
            </a:r>
          </a:p>
          <a:p>
            <a:pPr marL="622300" lvl="1" indent="-273050" eaLnBrk="1" hangingPunct="1">
              <a:lnSpc>
                <a:spcPct val="90000"/>
              </a:lnSpc>
              <a:buClrTx/>
              <a:buSzTx/>
            </a:pPr>
            <a:r>
              <a:rPr lang="en-CA" sz="2000" b="1">
                <a:solidFill>
                  <a:schemeClr val="tx1"/>
                </a:solidFill>
                <a:ea typeface="ヒラギノ角ゴ Pro W3" pitchFamily="4" charset="-128"/>
                <a:cs typeface="ヒラギノ角ゴ Pro W3" pitchFamily="4" charset="-128"/>
              </a:rPr>
              <a:t>have freedom to compete </a:t>
            </a:r>
          </a:p>
          <a:p>
            <a:pPr marL="347663" indent="-347663" eaLnBrk="1" hangingPunct="1">
              <a:lnSpc>
                <a:spcPct val="100000"/>
              </a:lnSpc>
              <a:buSzTx/>
            </a:pPr>
            <a:endParaRPr lang="en-US" sz="1600" b="1">
              <a:solidFill>
                <a:schemeClr val="tx1"/>
              </a:solidFill>
              <a:ea typeface="ヒラギノ角ゴ Pro W3" pitchFamily="4" charset="-128"/>
              <a:cs typeface="ヒラギノ角ゴ Pro W3" pitchFamily="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7" dur="500"/>
                                        <p:tgtEl>
                                          <p:spTgt spid="2355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0" dur="500"/>
                                        <p:tgtEl>
                                          <p:spTgt spid="2355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13" dur="500"/>
                                        <p:tgtEl>
                                          <p:spTgt spid="2355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16"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38100"/>
            <a:ext cx="9144000" cy="838200"/>
          </a:xfrm>
        </p:spPr>
        <p:txBody>
          <a:bodyPr lIns="228600" tIns="228600" rIns="228600" bIns="228600" anchor="ctr">
            <a:normAutofit fontScale="90000"/>
          </a:bodyPr>
          <a:lstStyle/>
          <a:p>
            <a:pPr algn="ctr"/>
            <a:r>
              <a:rPr lang="en-US">
                <a:ea typeface="ヒラギノ角ゴ Pro W3" pitchFamily="4" charset="-128"/>
                <a:cs typeface="ヒラギノ角ゴ Pro W3" pitchFamily="4" charset="-128"/>
              </a:rPr>
              <a:t>Private Enterprise and Competition </a:t>
            </a:r>
            <a:br>
              <a:rPr lang="en-US">
                <a:ea typeface="ヒラギノ角ゴ Pro W3" pitchFamily="4" charset="-128"/>
                <a:cs typeface="ヒラギノ角ゴ Pro W3" pitchFamily="4" charset="-128"/>
              </a:rPr>
            </a:br>
            <a:r>
              <a:rPr lang="en-US" sz="2000" b="0">
                <a:ea typeface="ヒラギノ角ゴ Pro W3" pitchFamily="4" charset="-128"/>
                <a:cs typeface="ヒラギノ角ゴ Pro W3" pitchFamily="4" charset="-128"/>
              </a:rPr>
              <a:t>(LO 1-5)</a:t>
            </a:r>
          </a:p>
        </p:txBody>
      </p:sp>
      <p:sp>
        <p:nvSpPr>
          <p:cNvPr id="24579" name="Rectangle 3"/>
          <p:cNvSpPr>
            <a:spLocks noGrp="1" noChangeArrowheads="1"/>
          </p:cNvSpPr>
          <p:nvPr>
            <p:ph idx="4294967295"/>
          </p:nvPr>
        </p:nvSpPr>
        <p:spPr bwMode="auto">
          <a:xfrm>
            <a:off x="380391" y="1066800"/>
            <a:ext cx="8383219" cy="2005013"/>
          </a:xfrm>
          <a:prstGeom prst="rect">
            <a:avLst/>
          </a:prstGeom>
          <a:solidFill>
            <a:srgbClr val="FFFFFF"/>
          </a:solidFill>
          <a:ln>
            <a:miter lim="800000"/>
            <a:headEnd/>
            <a:tailEnd/>
          </a:ln>
        </p:spPr>
        <p:txBody>
          <a:bodyPr lIns="90488" tIns="44450" rIns="90488" bIns="44450">
            <a:prstTxWarp prst="textNoShape">
              <a:avLst/>
            </a:prstTxWarp>
          </a:bodyPr>
          <a:lstStyle/>
          <a:p>
            <a:pPr marL="246063" indent="-246063" eaLnBrk="1" hangingPunct="1">
              <a:lnSpc>
                <a:spcPct val="90000"/>
              </a:lnSpc>
              <a:buClrTx/>
              <a:buSzTx/>
            </a:pPr>
            <a:r>
              <a:rPr lang="en-US" sz="2400">
                <a:solidFill>
                  <a:schemeClr val="tx1"/>
                </a:solidFill>
                <a:ea typeface="ヒラギノ角ゴ Pro W3" pitchFamily="4" charset="-128"/>
                <a:cs typeface="ヒラギノ角ゴ Pro W3" pitchFamily="4" charset="-128"/>
              </a:rPr>
              <a:t>Competition</a:t>
            </a:r>
            <a:endParaRPr lang="en-CA" sz="2400">
              <a:solidFill>
                <a:schemeClr val="tx1"/>
              </a:solidFill>
              <a:ea typeface="ヒラギノ角ゴ Pro W3" pitchFamily="4" charset="-128"/>
              <a:cs typeface="ヒラギノ角ゴ Pro W3" pitchFamily="4" charset="-128"/>
            </a:endParaRPr>
          </a:p>
          <a:p>
            <a:pPr lvl="1" indent="-233363" eaLnBrk="1" hangingPunct="1">
              <a:lnSpc>
                <a:spcPct val="90000"/>
              </a:lnSpc>
              <a:buClrTx/>
              <a:buSzTx/>
            </a:pPr>
            <a:r>
              <a:rPr lang="en-CA" sz="2000">
                <a:solidFill>
                  <a:schemeClr val="tx1"/>
                </a:solidFill>
                <a:ea typeface="ヒラギノ角ゴ Pro W3" pitchFamily="4" charset="-128"/>
                <a:cs typeface="ヒラギノ角ゴ Pro W3" pitchFamily="4" charset="-128"/>
              </a:rPr>
              <a:t>occurs when businesses vie for the same resources or customers in a particular market or industry.</a:t>
            </a:r>
          </a:p>
          <a:p>
            <a:pPr marL="812800" lvl="2" indent="-282575" eaLnBrk="1" hangingPunct="1">
              <a:lnSpc>
                <a:spcPct val="80000"/>
              </a:lnSpc>
              <a:buClrTx/>
              <a:buSzTx/>
            </a:pPr>
            <a:r>
              <a:rPr lang="en-CA" sz="2000">
                <a:solidFill>
                  <a:schemeClr val="tx1"/>
                </a:solidFill>
                <a:ea typeface="ヒラギノ角ゴ Pro W3" pitchFamily="4" charset="-128"/>
                <a:cs typeface="ヒラギノ角ゴ Pro W3" pitchFamily="4" charset="-128"/>
              </a:rPr>
              <a:t>motivates business to operate efficiently</a:t>
            </a:r>
          </a:p>
          <a:p>
            <a:pPr marL="812800" lvl="2" indent="-282575" eaLnBrk="1" hangingPunct="1">
              <a:lnSpc>
                <a:spcPct val="80000"/>
              </a:lnSpc>
              <a:buClrTx/>
              <a:buSzTx/>
            </a:pPr>
            <a:r>
              <a:rPr lang="en-CA" sz="2000">
                <a:solidFill>
                  <a:schemeClr val="tx1"/>
                </a:solidFill>
                <a:ea typeface="ヒラギノ角ゴ Pro W3" pitchFamily="4" charset="-128"/>
                <a:cs typeface="ヒラギノ角ゴ Pro W3" pitchFamily="4" charset="-128"/>
              </a:rPr>
              <a:t>forces business to make products better or cheaper</a:t>
            </a:r>
          </a:p>
          <a:p>
            <a:pPr marL="246063" indent="-246063" eaLnBrk="1" hangingPunct="1">
              <a:lnSpc>
                <a:spcPct val="90000"/>
              </a:lnSpc>
              <a:buSzTx/>
            </a:pPr>
            <a:endParaRPr lang="en-US" sz="1600">
              <a:solidFill>
                <a:schemeClr val="tx1"/>
              </a:solidFill>
              <a:ea typeface="ヒラギノ角ゴ Pro W3" pitchFamily="4" charset="-128"/>
              <a:cs typeface="ヒラギノ角ゴ Pro W3" pitchFamily="4" charset="-128"/>
            </a:endParaRPr>
          </a:p>
        </p:txBody>
      </p:sp>
      <p:pic>
        <p:nvPicPr>
          <p:cNvPr id="55300" name="Picture 5" descr="un_ph01_01.jpg"/>
          <p:cNvPicPr>
            <a:picLocks noChangeAspect="1"/>
          </p:cNvPicPr>
          <p:nvPr/>
        </p:nvPicPr>
        <p:blipFill>
          <a:blip r:embed="rId3"/>
          <a:srcRect b="12842"/>
          <a:stretch>
            <a:fillRect/>
          </a:stretch>
        </p:blipFill>
        <p:spPr bwMode="auto">
          <a:xfrm>
            <a:off x="310164" y="3578225"/>
            <a:ext cx="3735142" cy="2647950"/>
          </a:xfrm>
          <a:prstGeom prst="rect">
            <a:avLst/>
          </a:prstGeom>
          <a:noFill/>
          <a:ln w="9525">
            <a:noFill/>
            <a:miter lim="800000"/>
            <a:headEnd/>
            <a:tailEnd/>
          </a:ln>
        </p:spPr>
      </p:pic>
      <p:pic>
        <p:nvPicPr>
          <p:cNvPr id="55301" name="Picture 6" descr="un_ph01_02.jpg"/>
          <p:cNvPicPr>
            <a:picLocks noChangeAspect="1"/>
          </p:cNvPicPr>
          <p:nvPr/>
        </p:nvPicPr>
        <p:blipFill>
          <a:blip r:embed="rId4"/>
          <a:srcRect b="12279"/>
          <a:stretch>
            <a:fillRect/>
          </a:stretch>
        </p:blipFill>
        <p:spPr bwMode="auto">
          <a:xfrm>
            <a:off x="4430085" y="3590925"/>
            <a:ext cx="4339377" cy="26543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7" dur="500"/>
                                        <p:tgtEl>
                                          <p:spTgt spid="24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0"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TotalTime>
  <Words>1056</Words>
  <Application>Microsoft Office PowerPoint</Application>
  <PresentationFormat>On-screen Show (4:3)</PresentationFormat>
  <Paragraphs>291</Paragraphs>
  <Slides>22</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ＭＳ Ｐゴシック</vt:lpstr>
      <vt:lpstr>ＭＳ Ｐゴシック</vt:lpstr>
      <vt:lpstr>ヒラギノ角ゴ Pro W3</vt:lpstr>
      <vt:lpstr>Arial</vt:lpstr>
      <vt:lpstr>Calibri</vt:lpstr>
      <vt:lpstr>Monotype Sorts</vt:lpstr>
      <vt:lpstr>Times New Roman</vt:lpstr>
      <vt:lpstr>Verdana</vt:lpstr>
      <vt:lpstr>Wingdings</vt:lpstr>
      <vt:lpstr>Wingdings 3</vt:lpstr>
      <vt:lpstr>Office Theme</vt:lpstr>
      <vt:lpstr>Worksheet</vt:lpstr>
      <vt:lpstr>PowerPoint Presentation</vt:lpstr>
      <vt:lpstr>PowerPoint Presentation</vt:lpstr>
      <vt:lpstr>The Idea of Business and Profit  (LO 1-1)</vt:lpstr>
      <vt:lpstr>Economic Systems Around the World (LO 1-2)</vt:lpstr>
      <vt:lpstr>Economic Systems Around the World  (LO 1-2)</vt:lpstr>
      <vt:lpstr>Supply and Demand  (LO 1-3)</vt:lpstr>
      <vt:lpstr>Supply and Demand  (LO 1-3)</vt:lpstr>
      <vt:lpstr>Private Enterprise and Competition  (LO 1-5)</vt:lpstr>
      <vt:lpstr>Private Enterprise and Competition  (LO 1-5)</vt:lpstr>
      <vt:lpstr>Private Enterprise and Competition  (LO 1-5)</vt:lpstr>
      <vt:lpstr>Private Enterprise and Competition  (LO 1-5)</vt:lpstr>
      <vt:lpstr>Private Enterprise and Competition  (LO 1-5)</vt:lpstr>
      <vt:lpstr>Private Enterprise and Competition  (LO 1-5)</vt:lpstr>
      <vt:lpstr>QUICK-CHECK QUESTIONS</vt:lpstr>
      <vt:lpstr>QUICK-CHECK QUESTIONS</vt:lpstr>
      <vt:lpstr>QUICK-CHECK QUESTIONS</vt:lpstr>
      <vt:lpstr>QUICK-CHECK QUESTIONS</vt:lpstr>
      <vt:lpstr>QUICK-CHECK QUESTIONS</vt:lpstr>
      <vt:lpstr>QUICK-CHECK QUESTIONS</vt:lpstr>
      <vt:lpstr>QUICK-CHECK QUESTIONS</vt:lpstr>
      <vt:lpstr>QUICK-CHECK QUESTIONS</vt:lpstr>
      <vt:lpstr>QUICK-CHECK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Nola Joorisity</dc:creator>
  <cp:lastModifiedBy>Dave Roszell</cp:lastModifiedBy>
  <cp:revision>23</cp:revision>
  <dcterms:created xsi:type="dcterms:W3CDTF">2017-05-16T02:16:23Z</dcterms:created>
  <dcterms:modified xsi:type="dcterms:W3CDTF">2018-01-10T20:30:22Z</dcterms:modified>
</cp:coreProperties>
</file>