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4" r:id="rId5"/>
    <p:sldId id="265" r:id="rId6"/>
    <p:sldId id="266" r:id="rId7"/>
    <p:sldId id="267" r:id="rId8"/>
    <p:sldId id="268" r:id="rId9"/>
    <p:sldId id="269" r:id="rId10"/>
    <p:sldId id="270" r:id="rId11"/>
    <p:sldId id="271" r:id="rId12"/>
    <p:sldId id="261" r:id="rId13"/>
    <p:sldId id="262" r:id="rId14"/>
    <p:sldId id="272" r:id="rId15"/>
    <p:sldId id="273"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2" d="100"/>
          <a:sy n="72" d="100"/>
        </p:scale>
        <p:origin x="-112" y="-2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9DD5C933-CD21-1B45-804D-5712B35DFFA6}" type="datetimeFigureOut">
              <a:rPr lang="en-US" smtClean="0"/>
              <a:t>18-01-29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23232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DD5C933-CD21-1B45-804D-5712B35DFFA6}" type="datetimeFigureOut">
              <a:rPr lang="en-US" smtClean="0"/>
              <a:t>18-01-29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155901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DD5C933-CD21-1B45-804D-5712B35DFFA6}" type="datetimeFigureOut">
              <a:rPr lang="en-US" smtClean="0"/>
              <a:t>18-01-29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298095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DD5C933-CD21-1B45-804D-5712B35DFFA6}" type="datetimeFigureOut">
              <a:rPr lang="en-US" smtClean="0"/>
              <a:t>18-01-29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426114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9DD5C933-CD21-1B45-804D-5712B35DFFA6}" type="datetimeFigureOut">
              <a:rPr lang="en-US" smtClean="0"/>
              <a:t>18-01-29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28264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9DD5C933-CD21-1B45-804D-5712B35DFFA6}" type="datetimeFigureOut">
              <a:rPr lang="en-US" smtClean="0"/>
              <a:t>18-01-29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313012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9DD5C933-CD21-1B45-804D-5712B35DFFA6}" type="datetimeFigureOut">
              <a:rPr lang="en-US" smtClean="0"/>
              <a:t>18-01-29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56300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9DD5C933-CD21-1B45-804D-5712B35DFFA6}" type="datetimeFigureOut">
              <a:rPr lang="en-US" smtClean="0"/>
              <a:t>18-01-29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327979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5C933-CD21-1B45-804D-5712B35DFFA6}" type="datetimeFigureOut">
              <a:rPr lang="en-US" smtClean="0"/>
              <a:t>18-01-29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137314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DD5C933-CD21-1B45-804D-5712B35DFFA6}" type="datetimeFigureOut">
              <a:rPr lang="en-US" smtClean="0"/>
              <a:t>18-01-29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331279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DD5C933-CD21-1B45-804D-5712B35DFFA6}" type="datetimeFigureOut">
              <a:rPr lang="en-US" smtClean="0"/>
              <a:t>18-01-29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75852-BFE0-9C47-961F-C0EB322423AE}" type="slidenum">
              <a:rPr lang="en-US" smtClean="0"/>
              <a:t>‹#›</a:t>
            </a:fld>
            <a:endParaRPr lang="en-US"/>
          </a:p>
        </p:txBody>
      </p:sp>
    </p:spTree>
    <p:extLst>
      <p:ext uri="{BB962C8B-B14F-4D97-AF65-F5344CB8AC3E}">
        <p14:creationId xmlns:p14="http://schemas.microsoft.com/office/powerpoint/2010/main" val="19889928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5C933-CD21-1B45-804D-5712B35DFFA6}" type="datetimeFigureOut">
              <a:rPr lang="en-US" smtClean="0"/>
              <a:t>18-01-29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75852-BFE0-9C47-961F-C0EB322423AE}" type="slidenum">
              <a:rPr lang="en-US" smtClean="0"/>
              <a:t>‹#›</a:t>
            </a:fld>
            <a:endParaRPr lang="en-US"/>
          </a:p>
        </p:txBody>
      </p:sp>
    </p:spTree>
    <p:extLst>
      <p:ext uri="{BB962C8B-B14F-4D97-AF65-F5344CB8AC3E}">
        <p14:creationId xmlns:p14="http://schemas.microsoft.com/office/powerpoint/2010/main" val="417760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Essays</a:t>
            </a:r>
            <a:endParaRPr lang="en-US" dirty="0"/>
          </a:p>
        </p:txBody>
      </p:sp>
      <p:sp>
        <p:nvSpPr>
          <p:cNvPr id="3" name="Subtitle 2"/>
          <p:cNvSpPr>
            <a:spLocks noGrp="1"/>
          </p:cNvSpPr>
          <p:nvPr>
            <p:ph type="subTitle" idx="1"/>
          </p:nvPr>
        </p:nvSpPr>
        <p:spPr/>
        <p:txBody>
          <a:bodyPr>
            <a:normAutofit/>
          </a:bodyPr>
          <a:lstStyle/>
          <a:p>
            <a:r>
              <a:rPr lang="en-US" sz="4400" dirty="0" smtClean="0">
                <a:solidFill>
                  <a:schemeClr val="tx1"/>
                </a:solidFill>
              </a:rPr>
              <a:t>In English</a:t>
            </a:r>
            <a:endParaRPr lang="en-US" sz="4400" dirty="0">
              <a:solidFill>
                <a:schemeClr val="tx1"/>
              </a:solidFill>
            </a:endParaRPr>
          </a:p>
        </p:txBody>
      </p:sp>
    </p:spTree>
    <p:extLst>
      <p:ext uri="{BB962C8B-B14F-4D97-AF65-F5344CB8AC3E}">
        <p14:creationId xmlns:p14="http://schemas.microsoft.com/office/powerpoint/2010/main" val="405575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Quotations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Example:</a:t>
            </a:r>
          </a:p>
          <a:p>
            <a:pPr marL="0" indent="0">
              <a:buNone/>
            </a:pPr>
            <a:r>
              <a:rPr lang="en-US" dirty="0"/>
              <a:t>	</a:t>
            </a:r>
            <a:r>
              <a:rPr lang="en-US" dirty="0" smtClean="0"/>
              <a:t>	You </a:t>
            </a:r>
            <a:r>
              <a:rPr lang="en-US" dirty="0"/>
              <a:t>couldn't find two people who are less like </a:t>
            </a:r>
            <a:r>
              <a:rPr lang="en-US" dirty="0" smtClean="0"/>
              <a:t>		us</a:t>
            </a:r>
            <a:r>
              <a:rPr lang="en-US" dirty="0"/>
              <a:t>. And they've got this son </a:t>
            </a:r>
            <a:r>
              <a:rPr lang="en-US" dirty="0" smtClean="0"/>
              <a:t>– </a:t>
            </a:r>
            <a:r>
              <a:rPr lang="en-US" dirty="0"/>
              <a:t>I saw him </a:t>
            </a:r>
            <a:r>
              <a:rPr lang="en-US" dirty="0" smtClean="0"/>
              <a:t>				kicking his </a:t>
            </a:r>
            <a:r>
              <a:rPr lang="en-US" dirty="0"/>
              <a:t>mother all the way up the street, </a:t>
            </a:r>
            <a:r>
              <a:rPr lang="en-US" dirty="0" smtClean="0"/>
              <a:t>		screaming </a:t>
            </a:r>
            <a:r>
              <a:rPr lang="en-US" dirty="0"/>
              <a:t>for 	sweets. Harry Potter come and </a:t>
            </a:r>
            <a:r>
              <a:rPr lang="en-US" dirty="0" smtClean="0"/>
              <a:t>		live </a:t>
            </a:r>
            <a:r>
              <a:rPr lang="en-US" dirty="0"/>
              <a:t>here … These </a:t>
            </a:r>
            <a:r>
              <a:rPr lang="en-US" dirty="0" smtClean="0"/>
              <a:t>people </a:t>
            </a:r>
            <a:r>
              <a:rPr lang="en-US" dirty="0"/>
              <a:t>will never </a:t>
            </a:r>
            <a:r>
              <a:rPr lang="en-US" dirty="0" smtClean="0"/>
              <a:t>					understand </a:t>
            </a:r>
            <a:r>
              <a:rPr lang="en-US" dirty="0"/>
              <a:t>him! He'll be </a:t>
            </a:r>
            <a:r>
              <a:rPr lang="en-US" dirty="0" smtClean="0"/>
              <a:t>famous </a:t>
            </a:r>
            <a:r>
              <a:rPr lang="en-US" dirty="0"/>
              <a:t>– a legend </a:t>
            </a:r>
            <a:r>
              <a:rPr lang="en-US" dirty="0" smtClean="0"/>
              <a:t>		– </a:t>
            </a:r>
            <a:r>
              <a:rPr lang="en-US" dirty="0"/>
              <a:t>I wouldn't be surprised if </a:t>
            </a:r>
            <a:r>
              <a:rPr lang="en-US" dirty="0" smtClean="0"/>
              <a:t>today </a:t>
            </a:r>
            <a:r>
              <a:rPr lang="en-US" dirty="0"/>
              <a:t>was known </a:t>
            </a:r>
            <a:r>
              <a:rPr lang="en-US" dirty="0" smtClean="0"/>
              <a:t>		as </a:t>
            </a:r>
            <a:r>
              <a:rPr lang="en-US" dirty="0"/>
              <a:t>Harry Potter Day in </a:t>
            </a:r>
            <a:r>
              <a:rPr lang="en-US" dirty="0" smtClean="0"/>
              <a:t>future. (</a:t>
            </a:r>
            <a:r>
              <a:rPr lang="en-US" dirty="0"/>
              <a:t>15)</a:t>
            </a:r>
            <a:endParaRPr lang="en-CA" dirty="0"/>
          </a:p>
          <a:p>
            <a:endParaRPr lang="en-US" dirty="0"/>
          </a:p>
        </p:txBody>
      </p:sp>
    </p:spTree>
    <p:extLst>
      <p:ext uri="{BB962C8B-B14F-4D97-AF65-F5344CB8AC3E}">
        <p14:creationId xmlns:p14="http://schemas.microsoft.com/office/powerpoint/2010/main" val="404648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Quotation Marks within Quotations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S</a:t>
            </a:r>
            <a:r>
              <a:rPr lang="en-US" dirty="0" smtClean="0"/>
              <a:t>ometimes</a:t>
            </a:r>
            <a:r>
              <a:rPr lang="en-US" dirty="0"/>
              <a:t>, a quotation will already have quotations marks in it, such as with dialogue in a novel. </a:t>
            </a:r>
            <a:endParaRPr lang="en-CA" dirty="0"/>
          </a:p>
          <a:p>
            <a:pPr marL="0" indent="0">
              <a:buNone/>
            </a:pPr>
            <a:endParaRPr lang="en-CA" dirty="0"/>
          </a:p>
          <a:p>
            <a:r>
              <a:rPr lang="en-US" dirty="0" smtClean="0"/>
              <a:t> </a:t>
            </a:r>
            <a:r>
              <a:rPr lang="en-US" dirty="0"/>
              <a:t>W</a:t>
            </a:r>
            <a:r>
              <a:rPr lang="en-US" dirty="0" smtClean="0"/>
              <a:t>hen </a:t>
            </a:r>
            <a:r>
              <a:rPr lang="en-US" dirty="0"/>
              <a:t>this happens, the material originally in quotation marks in the text will appear in single quotation marks. </a:t>
            </a:r>
            <a:endParaRPr lang="en-CA" dirty="0"/>
          </a:p>
          <a:p>
            <a:pPr marL="0" indent="0">
              <a:buNone/>
            </a:pPr>
            <a:endParaRPr lang="en-CA" dirty="0"/>
          </a:p>
          <a:p>
            <a:pPr marL="0" indent="0">
              <a:buNone/>
            </a:pPr>
            <a:r>
              <a:rPr lang="en-US" dirty="0"/>
              <a:t>Examples:</a:t>
            </a:r>
            <a:endParaRPr lang="en-CA" dirty="0"/>
          </a:p>
          <a:p>
            <a:pPr marL="0" indent="0">
              <a:buNone/>
            </a:pPr>
            <a:endParaRPr lang="en-CA" dirty="0"/>
          </a:p>
          <a:p>
            <a:pPr marL="0" indent="0">
              <a:buNone/>
            </a:pPr>
            <a:r>
              <a:rPr lang="en-US" dirty="0"/>
              <a:t>"'They're dead,' Harry said shortly. He didn't much feel like going into the matter with this boy" (60). </a:t>
            </a:r>
            <a:endParaRPr lang="en-CA" dirty="0"/>
          </a:p>
          <a:p>
            <a:pPr marL="0" indent="0">
              <a:buNone/>
            </a:pPr>
            <a:r>
              <a:rPr lang="en-US" dirty="0"/>
              <a:t> </a:t>
            </a:r>
            <a:endParaRPr lang="en-CA" dirty="0"/>
          </a:p>
          <a:p>
            <a:pPr marL="0" indent="0">
              <a:buNone/>
            </a:pPr>
            <a:r>
              <a:rPr lang="en-US" dirty="0"/>
              <a:t>"'Rubbish!' said Hagrid. 'Why should he?' Yet Harry couldn't help thinking that Hagrid didn't quite meet his eyes when he said that" (105). </a:t>
            </a:r>
            <a:endParaRPr lang="en-CA" dirty="0"/>
          </a:p>
          <a:p>
            <a:endParaRPr lang="en-US" dirty="0"/>
          </a:p>
        </p:txBody>
      </p:sp>
    </p:spTree>
    <p:extLst>
      <p:ext uri="{BB962C8B-B14F-4D97-AF65-F5344CB8AC3E}">
        <p14:creationId xmlns:p14="http://schemas.microsoft.com/office/powerpoint/2010/main" val="28495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Works are listed in alphabetical order according to the author's last name. </a:t>
            </a:r>
            <a:endParaRPr lang="en-CA" dirty="0"/>
          </a:p>
          <a:p>
            <a:pPr marL="0" indent="0">
              <a:buNone/>
            </a:pPr>
            <a:endParaRPr lang="en-CA" dirty="0"/>
          </a:p>
          <a:p>
            <a:r>
              <a:rPr lang="en-US" dirty="0" smtClean="0"/>
              <a:t> </a:t>
            </a:r>
            <a:r>
              <a:rPr lang="en-US" dirty="0"/>
              <a:t>Citations follow the same basic structure:</a:t>
            </a:r>
            <a:endParaRPr lang="en-CA" dirty="0"/>
          </a:p>
          <a:p>
            <a:pPr marL="0" indent="0">
              <a:buNone/>
            </a:pPr>
            <a:endParaRPr lang="en-CA" dirty="0"/>
          </a:p>
          <a:p>
            <a:r>
              <a:rPr lang="en-US" u="sng" dirty="0"/>
              <a:t>For independent works:</a:t>
            </a:r>
            <a:endParaRPr lang="en-CA" dirty="0"/>
          </a:p>
          <a:p>
            <a:pPr marL="0" indent="0">
              <a:buNone/>
            </a:pPr>
            <a:endParaRPr lang="en-CA" dirty="0"/>
          </a:p>
          <a:p>
            <a:pPr marL="0" indent="0">
              <a:buNone/>
            </a:pPr>
            <a:r>
              <a:rPr lang="en-US" dirty="0"/>
              <a:t>Author's Last Name, Author's First Name. </a:t>
            </a:r>
            <a:r>
              <a:rPr lang="en-US" i="1" dirty="0"/>
              <a:t>Title of </a:t>
            </a:r>
            <a:r>
              <a:rPr lang="en-US" i="1" dirty="0" smtClean="0"/>
              <a:t>Work</a:t>
            </a:r>
            <a:r>
              <a:rPr lang="en-US" dirty="0"/>
              <a:t>. </a:t>
            </a:r>
            <a:r>
              <a:rPr lang="en-US" dirty="0" smtClean="0"/>
              <a:t> </a:t>
            </a:r>
            <a:r>
              <a:rPr lang="en-US" dirty="0"/>
              <a:t>Name </a:t>
            </a:r>
            <a:r>
              <a:rPr lang="en-US" dirty="0" smtClean="0"/>
              <a:t>of 	Publisher</a:t>
            </a:r>
            <a:r>
              <a:rPr lang="en-US" dirty="0"/>
              <a:t>, </a:t>
            </a:r>
            <a:r>
              <a:rPr lang="en-US" dirty="0" smtClean="0"/>
              <a:t>Year </a:t>
            </a:r>
            <a:r>
              <a:rPr lang="en-US" dirty="0"/>
              <a:t>of Publication. </a:t>
            </a:r>
            <a:endParaRPr lang="en-US" dirty="0" smtClean="0"/>
          </a:p>
          <a:p>
            <a:pPr marL="0" indent="0">
              <a:buNone/>
            </a:pPr>
            <a:endParaRPr lang="en-US" dirty="0"/>
          </a:p>
          <a:p>
            <a:pPr marL="0" indent="0">
              <a:buNone/>
            </a:pPr>
            <a:r>
              <a:rPr lang="en-US" dirty="0" smtClean="0"/>
              <a:t>Example:</a:t>
            </a:r>
          </a:p>
          <a:p>
            <a:pPr marL="0" indent="0">
              <a:buNone/>
            </a:pPr>
            <a:endParaRPr lang="en-US" dirty="0"/>
          </a:p>
          <a:p>
            <a:pPr marL="0" indent="0">
              <a:buNone/>
            </a:pPr>
            <a:r>
              <a:rPr lang="en-US" dirty="0"/>
              <a:t>Rowling, J. K. </a:t>
            </a:r>
            <a:r>
              <a:rPr lang="en-US" i="1" dirty="0"/>
              <a:t>Harry Potter and the Philosopher's </a:t>
            </a:r>
            <a:r>
              <a:rPr lang="en-US" i="1" dirty="0" smtClean="0"/>
              <a:t>Stone.</a:t>
            </a:r>
            <a:r>
              <a:rPr lang="en-US" dirty="0"/>
              <a:t> </a:t>
            </a:r>
            <a:r>
              <a:rPr lang="en-US" dirty="0" smtClean="0"/>
              <a:t>Bloomsbury</a:t>
            </a:r>
            <a:r>
              <a:rPr lang="en-US" dirty="0"/>
              <a:t>, </a:t>
            </a:r>
            <a:r>
              <a:rPr lang="en-US" dirty="0" smtClean="0"/>
              <a:t>	1997</a:t>
            </a:r>
            <a:r>
              <a:rPr lang="en-US" dirty="0"/>
              <a:t>. </a:t>
            </a:r>
            <a:endParaRPr lang="en-CA" dirty="0"/>
          </a:p>
          <a:p>
            <a:pPr marL="0" indent="0">
              <a:buNone/>
            </a:pPr>
            <a:endParaRPr lang="en-CA" dirty="0"/>
          </a:p>
          <a:p>
            <a:endParaRPr lang="en-US" dirty="0" smtClean="0"/>
          </a:p>
        </p:txBody>
      </p:sp>
    </p:spTree>
    <p:extLst>
      <p:ext uri="{BB962C8B-B14F-4D97-AF65-F5344CB8AC3E}">
        <p14:creationId xmlns:p14="http://schemas.microsoft.com/office/powerpoint/2010/main" val="377162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Pages and Your Title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P</a:t>
            </a:r>
            <a:r>
              <a:rPr lang="en-US" dirty="0" smtClean="0"/>
              <a:t>apers </a:t>
            </a:r>
            <a:r>
              <a:rPr lang="en-US" dirty="0"/>
              <a:t>under ten pages in length do not </a:t>
            </a:r>
            <a:r>
              <a:rPr lang="en-US" dirty="0" smtClean="0"/>
              <a:t>need </a:t>
            </a:r>
            <a:r>
              <a:rPr lang="en-US" dirty="0"/>
              <a:t>a title page. </a:t>
            </a:r>
            <a:endParaRPr lang="en-CA" dirty="0"/>
          </a:p>
          <a:p>
            <a:r>
              <a:rPr lang="en-US" smtClean="0"/>
              <a:t> </a:t>
            </a:r>
            <a:r>
              <a:rPr lang="en-US" dirty="0"/>
              <a:t>P</a:t>
            </a:r>
            <a:r>
              <a:rPr lang="en-US" smtClean="0"/>
              <a:t>apers </a:t>
            </a:r>
            <a:r>
              <a:rPr lang="en-US" dirty="0"/>
              <a:t>must have an original title </a:t>
            </a:r>
            <a:r>
              <a:rPr lang="en-US" b="1" dirty="0"/>
              <a:t>that includes the title and author of the work</a:t>
            </a:r>
            <a:r>
              <a:rPr lang="en-US" dirty="0"/>
              <a:t> under discussion and the topic. </a:t>
            </a:r>
            <a:endParaRPr lang="en-CA" dirty="0"/>
          </a:p>
          <a:p>
            <a:pPr marL="0" indent="0">
              <a:buNone/>
            </a:pPr>
            <a:r>
              <a:rPr lang="en-US" dirty="0"/>
              <a:t>Examples:</a:t>
            </a:r>
            <a:endParaRPr lang="en-CA" dirty="0"/>
          </a:p>
          <a:p>
            <a:pPr marL="0" indent="0">
              <a:buNone/>
            </a:pPr>
            <a:endParaRPr lang="en-US" dirty="0" smtClean="0"/>
          </a:p>
          <a:p>
            <a:pPr marL="0" indent="0">
              <a:buNone/>
            </a:pPr>
            <a:r>
              <a:rPr lang="en-US" dirty="0" smtClean="0"/>
              <a:t>Criticizing </a:t>
            </a:r>
            <a:r>
              <a:rPr lang="en-US" dirty="0"/>
              <a:t>Society in </a:t>
            </a:r>
            <a:r>
              <a:rPr lang="en-US" i="1" dirty="0"/>
              <a:t>Harry Potter and the Philosopher's Stone</a:t>
            </a:r>
            <a:r>
              <a:rPr lang="en-US" dirty="0"/>
              <a:t> by J. K. </a:t>
            </a:r>
            <a:r>
              <a:rPr lang="en-US" dirty="0" smtClean="0"/>
              <a:t>Rowling</a:t>
            </a:r>
          </a:p>
          <a:p>
            <a:endParaRPr lang="en-CA" dirty="0"/>
          </a:p>
          <a:p>
            <a:pPr marL="0" indent="0">
              <a:buNone/>
            </a:pPr>
            <a:r>
              <a:rPr lang="en-US" dirty="0" smtClean="0"/>
              <a:t>"</a:t>
            </a:r>
            <a:r>
              <a:rPr lang="en-US" dirty="0"/>
              <a:t>They're just not the same": Prejudice in </a:t>
            </a:r>
            <a:r>
              <a:rPr lang="en-US" i="1" dirty="0"/>
              <a:t>Harry Potter and the Philosopher's Stone</a:t>
            </a:r>
            <a:r>
              <a:rPr lang="en-US" dirty="0"/>
              <a:t> by J. K. </a:t>
            </a:r>
            <a:r>
              <a:rPr lang="en-US" dirty="0" smtClean="0"/>
              <a:t>Rowling</a:t>
            </a:r>
            <a:endParaRPr lang="en-CA" dirty="0"/>
          </a:p>
        </p:txBody>
      </p:sp>
    </p:spTree>
    <p:extLst>
      <p:ext uri="{BB962C8B-B14F-4D97-AF65-F5344CB8AC3E}">
        <p14:creationId xmlns:p14="http://schemas.microsoft.com/office/powerpoint/2010/main" val="3533549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Most essays follow the same general structure: Introduction with thesis statement, body paragraphs, and conclusion. </a:t>
            </a:r>
            <a:endParaRPr lang="en-US" dirty="0"/>
          </a:p>
        </p:txBody>
      </p:sp>
    </p:spTree>
    <p:extLst>
      <p:ext uri="{BB962C8B-B14F-4D97-AF65-F5344CB8AC3E}">
        <p14:creationId xmlns:p14="http://schemas.microsoft.com/office/powerpoint/2010/main" val="8138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Introduce work under discussion. </a:t>
            </a:r>
          </a:p>
          <a:p>
            <a:r>
              <a:rPr lang="en-US" dirty="0" smtClean="0"/>
              <a:t>Introduce topic. </a:t>
            </a:r>
          </a:p>
          <a:p>
            <a:r>
              <a:rPr lang="en-US" dirty="0" smtClean="0"/>
              <a:t>Provide any necessary background information. </a:t>
            </a:r>
          </a:p>
          <a:p>
            <a:r>
              <a:rPr lang="en-US" dirty="0" smtClean="0"/>
              <a:t>Introduce ideas that will be used in the rest of the essay. </a:t>
            </a:r>
          </a:p>
          <a:p>
            <a:r>
              <a:rPr lang="en-US" dirty="0" smtClean="0"/>
              <a:t>Provide thesis statement at end of introduction. </a:t>
            </a:r>
            <a:endParaRPr lang="en-US" dirty="0"/>
          </a:p>
        </p:txBody>
      </p:sp>
    </p:spTree>
    <p:extLst>
      <p:ext uri="{BB962C8B-B14F-4D97-AF65-F5344CB8AC3E}">
        <p14:creationId xmlns:p14="http://schemas.microsoft.com/office/powerpoint/2010/main" val="424679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Paragraphs</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Support thesis statement by providing supporting points, evidence, and explanation. </a:t>
            </a:r>
          </a:p>
          <a:p>
            <a:r>
              <a:rPr lang="en-US" dirty="0" smtClean="0"/>
              <a:t>Each paragraph should only focus on one topic. </a:t>
            </a:r>
          </a:p>
          <a:p>
            <a:r>
              <a:rPr lang="en-US" dirty="0" smtClean="0"/>
              <a:t>Begin each body paragraph with a topic sentence. </a:t>
            </a:r>
          </a:p>
          <a:p>
            <a:r>
              <a:rPr lang="en-US" dirty="0" smtClean="0"/>
              <a:t>Support the claim made in the topic sentence. </a:t>
            </a:r>
          </a:p>
          <a:p>
            <a:r>
              <a:rPr lang="en-US" dirty="0" smtClean="0"/>
              <a:t>Provide evidence to support claim (one quotation per body paragraph is a good minimum rule). </a:t>
            </a:r>
          </a:p>
          <a:p>
            <a:r>
              <a:rPr lang="en-US" dirty="0" smtClean="0"/>
              <a:t>Explain how evidence supports claim. </a:t>
            </a:r>
          </a:p>
          <a:p>
            <a:r>
              <a:rPr lang="en-US" dirty="0" smtClean="0"/>
              <a:t>Connect claim to thesis statement. </a:t>
            </a:r>
          </a:p>
        </p:txBody>
      </p:sp>
    </p:spTree>
    <p:extLst>
      <p:ext uri="{BB962C8B-B14F-4D97-AF65-F5344CB8AC3E}">
        <p14:creationId xmlns:p14="http://schemas.microsoft.com/office/powerpoint/2010/main" val="263461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Summarize argument</a:t>
            </a:r>
          </a:p>
          <a:p>
            <a:r>
              <a:rPr lang="en-US" dirty="0" smtClean="0"/>
              <a:t>Repeat main points. </a:t>
            </a:r>
          </a:p>
          <a:p>
            <a:r>
              <a:rPr lang="en-US" dirty="0" smtClean="0"/>
              <a:t>Comment on importance of argument. </a:t>
            </a:r>
          </a:p>
          <a:p>
            <a:r>
              <a:rPr lang="en-US" dirty="0" smtClean="0"/>
              <a:t>Do not include new claims and evidence in the conclusion. </a:t>
            </a:r>
            <a:endParaRPr lang="en-US" dirty="0"/>
          </a:p>
        </p:txBody>
      </p:sp>
    </p:spTree>
    <p:extLst>
      <p:ext uri="{BB962C8B-B14F-4D97-AF65-F5344CB8AC3E}">
        <p14:creationId xmlns:p14="http://schemas.microsoft.com/office/powerpoint/2010/main" val="2819099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Length</a:t>
            </a:r>
            <a:endParaRPr lang="en-US" dirty="0"/>
          </a:p>
        </p:txBody>
      </p:sp>
      <p:sp>
        <p:nvSpPr>
          <p:cNvPr id="3" name="Content Placeholder 2"/>
          <p:cNvSpPr>
            <a:spLocks noGrp="1"/>
          </p:cNvSpPr>
          <p:nvPr>
            <p:ph idx="1"/>
          </p:nvPr>
        </p:nvSpPr>
        <p:spPr/>
        <p:txBody>
          <a:bodyPr/>
          <a:lstStyle/>
          <a:p>
            <a:r>
              <a:rPr lang="en-US" dirty="0" smtClean="0"/>
              <a:t>Minimum of 4 sentences each. </a:t>
            </a:r>
          </a:p>
          <a:p>
            <a:r>
              <a:rPr lang="en-US" dirty="0" smtClean="0"/>
              <a:t>Around 150-250 words in length. </a:t>
            </a:r>
          </a:p>
          <a:p>
            <a:r>
              <a:rPr lang="en-US" dirty="0" smtClean="0"/>
              <a:t>Try not to exceed one page in length. </a:t>
            </a:r>
          </a:p>
          <a:p>
            <a:r>
              <a:rPr lang="en-US" dirty="0" smtClean="0"/>
              <a:t>If paragraphs are getting too long, you are likely straying into other topics and need to cut something or move it elsewhere. </a:t>
            </a:r>
            <a:endParaRPr lang="en-US" dirty="0"/>
          </a:p>
        </p:txBody>
      </p:sp>
    </p:spTree>
    <p:extLst>
      <p:ext uri="{BB962C8B-B14F-4D97-AF65-F5344CB8AC3E}">
        <p14:creationId xmlns:p14="http://schemas.microsoft.com/office/powerpoint/2010/main" val="423756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for Length</a:t>
            </a:r>
            <a:endParaRPr lang="en-US" dirty="0"/>
          </a:p>
        </p:txBody>
      </p:sp>
      <p:sp>
        <p:nvSpPr>
          <p:cNvPr id="3" name="Content Placeholder 2"/>
          <p:cNvSpPr>
            <a:spLocks noGrp="1"/>
          </p:cNvSpPr>
          <p:nvPr>
            <p:ph idx="1"/>
          </p:nvPr>
        </p:nvSpPr>
        <p:spPr/>
        <p:txBody>
          <a:bodyPr>
            <a:normAutofit/>
          </a:bodyPr>
          <a:lstStyle/>
          <a:p>
            <a:r>
              <a:rPr lang="en-US" dirty="0" smtClean="0"/>
              <a:t>In a 1000-1500-word paper, you can only take on so much. </a:t>
            </a:r>
          </a:p>
          <a:p>
            <a:r>
              <a:rPr lang="en-US" dirty="0" smtClean="0"/>
              <a:t>Your argument must comfortably fit into the allotted length. </a:t>
            </a:r>
          </a:p>
          <a:p>
            <a:r>
              <a:rPr lang="en-US" dirty="0" smtClean="0"/>
              <a:t>This translates into about 5-7 paragraphs (introduction, 3-5 body paragraphs, conclusion). </a:t>
            </a:r>
          </a:p>
        </p:txBody>
      </p:sp>
    </p:spTree>
    <p:extLst>
      <p:ext uri="{BB962C8B-B14F-4D97-AF65-F5344CB8AC3E}">
        <p14:creationId xmlns:p14="http://schemas.microsoft.com/office/powerpoint/2010/main" val="273529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Format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a:t>
            </a:r>
            <a:r>
              <a:rPr lang="en-US" dirty="0"/>
              <a:t>E</a:t>
            </a:r>
            <a:r>
              <a:rPr lang="en-US" dirty="0" smtClean="0"/>
              <a:t>ssays</a:t>
            </a:r>
            <a:r>
              <a:rPr lang="en-US" dirty="0"/>
              <a:t>, including the title, </a:t>
            </a:r>
            <a:r>
              <a:rPr lang="en-US" b="1" dirty="0"/>
              <a:t>must be double-spaced</a:t>
            </a:r>
            <a:r>
              <a:rPr lang="en-US" dirty="0"/>
              <a:t>.  </a:t>
            </a:r>
            <a:endParaRPr lang="en-CA" dirty="0"/>
          </a:p>
          <a:p>
            <a:pPr marL="0" indent="0">
              <a:buNone/>
            </a:pPr>
            <a:endParaRPr lang="en-CA" dirty="0"/>
          </a:p>
          <a:p>
            <a:r>
              <a:rPr lang="en-US" dirty="0"/>
              <a:t>U</a:t>
            </a:r>
            <a:r>
              <a:rPr lang="en-US" dirty="0" smtClean="0"/>
              <a:t>se </a:t>
            </a:r>
            <a:r>
              <a:rPr lang="en-US" dirty="0"/>
              <a:t>12-point font. </a:t>
            </a:r>
            <a:endParaRPr lang="en-CA" dirty="0"/>
          </a:p>
          <a:p>
            <a:pPr marL="0" indent="0">
              <a:buNone/>
            </a:pPr>
            <a:endParaRPr lang="en-CA" dirty="0"/>
          </a:p>
          <a:p>
            <a:r>
              <a:rPr lang="en-US" dirty="0" smtClean="0"/>
              <a:t> </a:t>
            </a:r>
            <a:r>
              <a:rPr lang="en-US" dirty="0"/>
              <a:t>M</a:t>
            </a:r>
            <a:r>
              <a:rPr lang="en-US" dirty="0" smtClean="0"/>
              <a:t>argins </a:t>
            </a:r>
            <a:r>
              <a:rPr lang="en-US" dirty="0"/>
              <a:t>should be one inch on all sides</a:t>
            </a:r>
            <a:endParaRPr lang="en-CA" dirty="0"/>
          </a:p>
          <a:p>
            <a:pPr marL="0" indent="0">
              <a:buNone/>
            </a:pPr>
            <a:endParaRPr lang="en-CA" dirty="0"/>
          </a:p>
          <a:p>
            <a:r>
              <a:rPr lang="en-US" dirty="0" smtClean="0"/>
              <a:t> </a:t>
            </a:r>
            <a:r>
              <a:rPr lang="en-US" dirty="0"/>
              <a:t>A</a:t>
            </a:r>
            <a:r>
              <a:rPr lang="en-US" dirty="0" smtClean="0"/>
              <a:t>lways </a:t>
            </a:r>
            <a:r>
              <a:rPr lang="en-US" dirty="0"/>
              <a:t>indent the first line of paragraphs, and do not leave extra space between paragraphs</a:t>
            </a:r>
            <a:endParaRPr lang="en-CA" dirty="0"/>
          </a:p>
          <a:p>
            <a:pPr marL="0" indent="0">
              <a:buNone/>
            </a:pPr>
            <a:endParaRPr lang="en-CA" dirty="0"/>
          </a:p>
          <a:p>
            <a:r>
              <a:rPr lang="en-US" dirty="0"/>
              <a:t>P</a:t>
            </a:r>
            <a:r>
              <a:rPr lang="en-US" dirty="0" smtClean="0"/>
              <a:t>age </a:t>
            </a:r>
            <a:r>
              <a:rPr lang="en-US" dirty="0"/>
              <a:t>numbers should appear in the top right-hand corner of each </a:t>
            </a:r>
            <a:r>
              <a:rPr lang="en-US" dirty="0" smtClean="0"/>
              <a:t>page</a:t>
            </a:r>
          </a:p>
          <a:p>
            <a:endParaRPr lang="en-US" dirty="0" smtClean="0"/>
          </a:p>
          <a:p>
            <a:r>
              <a:rPr lang="en-US" dirty="0"/>
              <a:t>Provide your name, the course number, instructor’s name, assignment and due date in the top left-hand corner of the first page. </a:t>
            </a:r>
            <a:endParaRPr lang="en-US" dirty="0" smtClean="0"/>
          </a:p>
          <a:p>
            <a:pPr marL="0" indent="0">
              <a:buNone/>
            </a:pPr>
            <a:endParaRPr lang="en-US" dirty="0"/>
          </a:p>
          <a:p>
            <a:r>
              <a:rPr lang="en-US" dirty="0"/>
              <a:t>Do not provide a title page. </a:t>
            </a:r>
          </a:p>
          <a:p>
            <a:endParaRPr lang="en-CA" dirty="0"/>
          </a:p>
          <a:p>
            <a:endParaRPr lang="en-US" dirty="0"/>
          </a:p>
        </p:txBody>
      </p:sp>
    </p:spTree>
    <p:extLst>
      <p:ext uri="{BB962C8B-B14F-4D97-AF65-F5344CB8AC3E}">
        <p14:creationId xmlns:p14="http://schemas.microsoft.com/office/powerpoint/2010/main" val="3596533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for Length</a:t>
            </a:r>
            <a:endParaRPr lang="en-US" dirty="0"/>
          </a:p>
        </p:txBody>
      </p:sp>
      <p:sp>
        <p:nvSpPr>
          <p:cNvPr id="3" name="Content Placeholder 2"/>
          <p:cNvSpPr>
            <a:spLocks noGrp="1"/>
          </p:cNvSpPr>
          <p:nvPr>
            <p:ph idx="1"/>
          </p:nvPr>
        </p:nvSpPr>
        <p:spPr/>
        <p:txBody>
          <a:bodyPr>
            <a:normAutofit lnSpcReduction="10000"/>
          </a:bodyPr>
          <a:lstStyle/>
          <a:p>
            <a:r>
              <a:rPr lang="en-US" dirty="0"/>
              <a:t>You will also have to limit the number of points you make and evidence you provide. </a:t>
            </a:r>
          </a:p>
          <a:p>
            <a:r>
              <a:rPr lang="en-US" dirty="0"/>
              <a:t>You can comfortably make about 4-6 points, including your thesis. </a:t>
            </a:r>
          </a:p>
          <a:p>
            <a:r>
              <a:rPr lang="en-US" dirty="0" smtClean="0"/>
              <a:t>You also have to limit the amount of evidence provided. </a:t>
            </a:r>
          </a:p>
          <a:p>
            <a:r>
              <a:rPr lang="en-US" dirty="0" smtClean="0"/>
              <a:t>You should have at least one quotation per body paragraph but usually no more than three. </a:t>
            </a:r>
            <a:endParaRPr lang="en-US" dirty="0"/>
          </a:p>
        </p:txBody>
      </p:sp>
    </p:spTree>
    <p:extLst>
      <p:ext uri="{BB962C8B-B14F-4D97-AF65-F5344CB8AC3E}">
        <p14:creationId xmlns:p14="http://schemas.microsoft.com/office/powerpoint/2010/main" val="94311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Essay Outline</a:t>
            </a:r>
            <a:endParaRPr lang="en-US" dirty="0"/>
          </a:p>
        </p:txBody>
      </p:sp>
      <p:sp>
        <p:nvSpPr>
          <p:cNvPr id="3" name="Content Placeholder 2"/>
          <p:cNvSpPr>
            <a:spLocks noGrp="1"/>
          </p:cNvSpPr>
          <p:nvPr>
            <p:ph idx="1"/>
          </p:nvPr>
        </p:nvSpPr>
        <p:spPr/>
        <p:txBody>
          <a:bodyPr/>
          <a:lstStyle/>
          <a:p>
            <a:r>
              <a:rPr lang="en-US" b="1" dirty="0" smtClean="0"/>
              <a:t>First Paragraph</a:t>
            </a:r>
            <a:r>
              <a:rPr lang="en-US" dirty="0" smtClean="0"/>
              <a:t>: Introduction: discussion of how the novel portrays discrimination in both societies; thesis statement: </a:t>
            </a:r>
            <a:r>
              <a:rPr lang="en-US" i="1" dirty="0"/>
              <a:t>The Dursleys and the Malfoys illustrate that while the two worlds might seem completely opposite to one another, they share the same flaws, showing that the wizarding world is not superior to the Muggle world. </a:t>
            </a:r>
          </a:p>
        </p:txBody>
      </p:sp>
    </p:spTree>
    <p:extLst>
      <p:ext uri="{BB962C8B-B14F-4D97-AF65-F5344CB8AC3E}">
        <p14:creationId xmlns:p14="http://schemas.microsoft.com/office/powerpoint/2010/main" val="36567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Essay Outline</a:t>
            </a:r>
            <a:endParaRPr lang="en-US" dirty="0"/>
          </a:p>
        </p:txBody>
      </p:sp>
      <p:sp>
        <p:nvSpPr>
          <p:cNvPr id="3" name="Content Placeholder 2"/>
          <p:cNvSpPr>
            <a:spLocks noGrp="1"/>
          </p:cNvSpPr>
          <p:nvPr>
            <p:ph idx="1"/>
          </p:nvPr>
        </p:nvSpPr>
        <p:spPr/>
        <p:txBody>
          <a:bodyPr/>
          <a:lstStyle/>
          <a:p>
            <a:r>
              <a:rPr lang="en-US" b="1" dirty="0" smtClean="0"/>
              <a:t>Second Paragraph</a:t>
            </a:r>
            <a:r>
              <a:rPr lang="en-US" dirty="0" smtClean="0"/>
              <a:t>: Discuss the Dursleys and how they discriminate against others. </a:t>
            </a:r>
          </a:p>
          <a:p>
            <a:r>
              <a:rPr lang="en-US" b="1" dirty="0" smtClean="0"/>
              <a:t>Third Paragraph</a:t>
            </a:r>
            <a:r>
              <a:rPr lang="en-US" dirty="0" smtClean="0"/>
              <a:t>: Discuss the Malfoys and how they discriminate against others. </a:t>
            </a:r>
          </a:p>
          <a:p>
            <a:r>
              <a:rPr lang="en-US" b="1" dirty="0" smtClean="0"/>
              <a:t>Fourth Paragraph</a:t>
            </a:r>
            <a:r>
              <a:rPr lang="en-US" dirty="0" smtClean="0"/>
              <a:t>: Point out similarities in motivation. </a:t>
            </a:r>
          </a:p>
          <a:p>
            <a:r>
              <a:rPr lang="en-US" b="1" dirty="0" smtClean="0"/>
              <a:t>Fifth Paragraph</a:t>
            </a:r>
            <a:r>
              <a:rPr lang="en-US" dirty="0" smtClean="0"/>
              <a:t>: Discuss how the wizarding and Muggle worlds are equally flawed.</a:t>
            </a:r>
            <a:endParaRPr lang="en-US" dirty="0"/>
          </a:p>
        </p:txBody>
      </p:sp>
    </p:spTree>
    <p:extLst>
      <p:ext uri="{BB962C8B-B14F-4D97-AF65-F5344CB8AC3E}">
        <p14:creationId xmlns:p14="http://schemas.microsoft.com/office/powerpoint/2010/main" val="657592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Essay Outline</a:t>
            </a:r>
            <a:endParaRPr lang="en-US" dirty="0"/>
          </a:p>
        </p:txBody>
      </p:sp>
      <p:sp>
        <p:nvSpPr>
          <p:cNvPr id="3" name="Content Placeholder 2"/>
          <p:cNvSpPr>
            <a:spLocks noGrp="1"/>
          </p:cNvSpPr>
          <p:nvPr>
            <p:ph idx="1"/>
          </p:nvPr>
        </p:nvSpPr>
        <p:spPr/>
        <p:txBody>
          <a:bodyPr/>
          <a:lstStyle/>
          <a:p>
            <a:r>
              <a:rPr lang="en-US" b="1" dirty="0" smtClean="0"/>
              <a:t>Sixth Paragraph</a:t>
            </a:r>
            <a:r>
              <a:rPr lang="en-US" dirty="0" smtClean="0"/>
              <a:t>: Conclusion: summarize argument; comment further on what this discussion might teach readers about discrimination. </a:t>
            </a:r>
            <a:endParaRPr lang="en-US" dirty="0"/>
          </a:p>
        </p:txBody>
      </p:sp>
    </p:spTree>
    <p:extLst>
      <p:ext uri="{BB962C8B-B14F-4D97-AF65-F5344CB8AC3E}">
        <p14:creationId xmlns:p14="http://schemas.microsoft.com/office/powerpoint/2010/main" val="212594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Titles </a:t>
            </a:r>
            <a:endParaRPr lang="en-US" dirty="0"/>
          </a:p>
        </p:txBody>
      </p:sp>
      <p:sp>
        <p:nvSpPr>
          <p:cNvPr id="3" name="Content Placeholder 2"/>
          <p:cNvSpPr>
            <a:spLocks noGrp="1"/>
          </p:cNvSpPr>
          <p:nvPr>
            <p:ph idx="1"/>
          </p:nvPr>
        </p:nvSpPr>
        <p:spPr/>
        <p:txBody>
          <a:bodyPr>
            <a:normAutofit fontScale="40000" lnSpcReduction="20000"/>
          </a:bodyPr>
          <a:lstStyle/>
          <a:p>
            <a:r>
              <a:rPr lang="en-US" sz="4000" dirty="0" smtClean="0"/>
              <a:t> </a:t>
            </a:r>
            <a:r>
              <a:rPr lang="en-US" sz="4000" dirty="0"/>
              <a:t>T</a:t>
            </a:r>
            <a:r>
              <a:rPr lang="en-US" sz="4000" dirty="0" smtClean="0"/>
              <a:t>itles </a:t>
            </a:r>
            <a:r>
              <a:rPr lang="en-US" sz="4000" dirty="0"/>
              <a:t>of independently published </a:t>
            </a:r>
            <a:r>
              <a:rPr lang="en-US" sz="4000" dirty="0" smtClean="0"/>
              <a:t>works</a:t>
            </a:r>
            <a:r>
              <a:rPr lang="en-US" sz="4000" dirty="0"/>
              <a:t>, such as books, journals, magazines, newspapers, plays, operas, musical compositions, films, radio or television programs, and CDs must be underlined or italicized.</a:t>
            </a:r>
            <a:endParaRPr lang="en-CA" sz="4000" dirty="0"/>
          </a:p>
          <a:p>
            <a:pPr marL="0" indent="0">
              <a:buNone/>
            </a:pPr>
            <a:endParaRPr lang="en-CA" sz="4000" dirty="0"/>
          </a:p>
          <a:p>
            <a:r>
              <a:rPr lang="en-US" sz="4000" u="sng" dirty="0"/>
              <a:t>Wuthering Heights</a:t>
            </a:r>
            <a:endParaRPr lang="en-CA" sz="4000" dirty="0"/>
          </a:p>
          <a:p>
            <a:pPr marL="0" indent="0">
              <a:buNone/>
            </a:pPr>
            <a:endParaRPr lang="en-CA" sz="4000" dirty="0"/>
          </a:p>
          <a:p>
            <a:r>
              <a:rPr lang="en-US" sz="4000" i="1" dirty="0"/>
              <a:t>Wuthering Heights</a:t>
            </a:r>
            <a:endParaRPr lang="en-CA" sz="4000" dirty="0"/>
          </a:p>
          <a:p>
            <a:pPr marL="0" indent="0">
              <a:buNone/>
            </a:pPr>
            <a:endParaRPr lang="en-CA" sz="4000" dirty="0"/>
          </a:p>
          <a:p>
            <a:r>
              <a:rPr lang="en-US" sz="4000" u="sng" dirty="0"/>
              <a:t>Harry Potter and the Philosopher's Stone</a:t>
            </a:r>
            <a:endParaRPr lang="en-CA" sz="4000" dirty="0"/>
          </a:p>
          <a:p>
            <a:pPr marL="0" indent="0">
              <a:buNone/>
            </a:pPr>
            <a:endParaRPr lang="en-CA" sz="4000" dirty="0"/>
          </a:p>
          <a:p>
            <a:r>
              <a:rPr lang="en-US" sz="4000" i="1" dirty="0"/>
              <a:t>Harry Potter and the Philosopher's Stone</a:t>
            </a:r>
            <a:endParaRPr lang="en-CA" sz="4000" dirty="0"/>
          </a:p>
          <a:p>
            <a:pPr marL="0" indent="0">
              <a:buNone/>
            </a:pPr>
            <a:endParaRPr lang="en-CA" sz="4000" dirty="0"/>
          </a:p>
          <a:p>
            <a:r>
              <a:rPr lang="en-US" sz="4000" dirty="0" smtClean="0"/>
              <a:t> </a:t>
            </a:r>
            <a:r>
              <a:rPr lang="en-US" sz="4000" dirty="0"/>
              <a:t>T</a:t>
            </a:r>
            <a:r>
              <a:rPr lang="en-US" sz="4000" dirty="0" smtClean="0"/>
              <a:t>itles </a:t>
            </a:r>
            <a:r>
              <a:rPr lang="en-US" sz="4000" dirty="0"/>
              <a:t>of shorter works, such as poems, stories, or articles, within larger collections should appear in quotation marks.</a:t>
            </a:r>
            <a:endParaRPr lang="en-CA" sz="4000" dirty="0"/>
          </a:p>
          <a:p>
            <a:pPr marL="0" indent="0">
              <a:buNone/>
            </a:pPr>
            <a:endParaRPr lang="en-CA" sz="4000" dirty="0"/>
          </a:p>
          <a:p>
            <a:r>
              <a:rPr lang="en-US" sz="4000" dirty="0"/>
              <a:t>“Boys and Girls”</a:t>
            </a:r>
            <a:endParaRPr lang="en-CA" sz="4000" dirty="0"/>
          </a:p>
          <a:p>
            <a:pPr marL="0" indent="0">
              <a:buNone/>
            </a:pPr>
            <a:endParaRPr lang="en-CA" sz="4000" dirty="0"/>
          </a:p>
          <a:p>
            <a:r>
              <a:rPr lang="en-US" sz="4000" dirty="0"/>
              <a:t>“Cathedral”</a:t>
            </a:r>
            <a:endParaRPr lang="en-CA" sz="4000" dirty="0"/>
          </a:p>
          <a:p>
            <a:endParaRPr lang="en-US" dirty="0" smtClean="0"/>
          </a:p>
        </p:txBody>
      </p:sp>
    </p:spTree>
    <p:extLst>
      <p:ext uri="{BB962C8B-B14F-4D97-AF65-F5344CB8AC3E}">
        <p14:creationId xmlns:p14="http://schemas.microsoft.com/office/powerpoint/2010/main" val="152957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Names</a:t>
            </a:r>
            <a:endParaRPr lang="en-US" dirty="0"/>
          </a:p>
        </p:txBody>
      </p:sp>
      <p:sp>
        <p:nvSpPr>
          <p:cNvPr id="3" name="Content Placeholder 2"/>
          <p:cNvSpPr>
            <a:spLocks noGrp="1"/>
          </p:cNvSpPr>
          <p:nvPr>
            <p:ph idx="1"/>
          </p:nvPr>
        </p:nvSpPr>
        <p:spPr/>
        <p:txBody>
          <a:bodyPr/>
          <a:lstStyle/>
          <a:p>
            <a:r>
              <a:rPr lang="en-US" dirty="0" smtClean="0"/>
              <a:t>Refer to characters as they are most commonly referred to in the text. </a:t>
            </a:r>
          </a:p>
          <a:p>
            <a:endParaRPr lang="en-US" dirty="0"/>
          </a:p>
          <a:p>
            <a:r>
              <a:rPr lang="en-US" dirty="0" smtClean="0"/>
              <a:t>Harry instead of Harry Potter or Potter. </a:t>
            </a:r>
          </a:p>
          <a:p>
            <a:endParaRPr lang="en-US" dirty="0"/>
          </a:p>
          <a:p>
            <a:r>
              <a:rPr lang="en-US" dirty="0" err="1" smtClean="0"/>
              <a:t>Snape</a:t>
            </a:r>
            <a:r>
              <a:rPr lang="en-US" dirty="0" smtClean="0"/>
              <a:t> instead of Severus or Severus </a:t>
            </a:r>
            <a:r>
              <a:rPr lang="en-US" dirty="0" err="1" smtClean="0"/>
              <a:t>Snape</a:t>
            </a:r>
            <a:r>
              <a:rPr lang="en-US" dirty="0" smtClean="0"/>
              <a:t>. </a:t>
            </a:r>
            <a:endParaRPr lang="en-US" dirty="0"/>
          </a:p>
        </p:txBody>
      </p:sp>
    </p:spTree>
    <p:extLst>
      <p:ext uri="{BB962C8B-B14F-4D97-AF65-F5344CB8AC3E}">
        <p14:creationId xmlns:p14="http://schemas.microsoft.com/office/powerpoint/2010/main" val="393047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 </a:t>
            </a:r>
            <a:endParaRPr lang="en-US" dirty="0"/>
          </a:p>
        </p:txBody>
      </p:sp>
      <p:sp>
        <p:nvSpPr>
          <p:cNvPr id="3" name="Content Placeholder 2"/>
          <p:cNvSpPr>
            <a:spLocks noGrp="1"/>
          </p:cNvSpPr>
          <p:nvPr>
            <p:ph idx="1"/>
          </p:nvPr>
        </p:nvSpPr>
        <p:spPr/>
        <p:txBody>
          <a:bodyPr>
            <a:normAutofit fontScale="85000" lnSpcReduction="10000"/>
          </a:bodyPr>
          <a:lstStyle/>
          <a:p>
            <a:r>
              <a:rPr lang="en-US" dirty="0"/>
              <a:t>Q</a:t>
            </a:r>
            <a:r>
              <a:rPr lang="en-US" dirty="0" smtClean="0"/>
              <a:t>uotations </a:t>
            </a:r>
            <a:r>
              <a:rPr lang="en-US" dirty="0"/>
              <a:t>that are shorter than four lines for stories and novels must appear in quotation marks.</a:t>
            </a:r>
            <a:r>
              <a:rPr lang="en-US" b="1" dirty="0"/>
              <a:t> </a:t>
            </a:r>
            <a:endParaRPr lang="en-CA" dirty="0"/>
          </a:p>
          <a:p>
            <a:pPr marL="0" indent="0">
              <a:buNone/>
            </a:pPr>
            <a:r>
              <a:rPr lang="en-US" dirty="0"/>
              <a:t> </a:t>
            </a:r>
            <a:endParaRPr lang="en-CA" dirty="0"/>
          </a:p>
          <a:p>
            <a:r>
              <a:rPr lang="en-US" dirty="0" smtClean="0"/>
              <a:t> </a:t>
            </a:r>
            <a:r>
              <a:rPr lang="en-US" dirty="0"/>
              <a:t>T</a:t>
            </a:r>
            <a:r>
              <a:rPr lang="en-US" dirty="0" smtClean="0"/>
              <a:t>o </a:t>
            </a:r>
            <a:r>
              <a:rPr lang="en-US" dirty="0"/>
              <a:t>identify where the quotation appears in the work, put the author's name and </a:t>
            </a:r>
            <a:r>
              <a:rPr lang="en-US" dirty="0" smtClean="0"/>
              <a:t>the page </a:t>
            </a:r>
            <a:r>
              <a:rPr lang="en-US" dirty="0"/>
              <a:t>number in parentheses after the quotation (the author's name is optional if you are only doing one work or have already made clear from whose work the quotation comes</a:t>
            </a:r>
            <a:r>
              <a:rPr lang="en-US" dirty="0" smtClean="0"/>
              <a:t>.) </a:t>
            </a:r>
            <a:endParaRPr lang="en-CA" dirty="0"/>
          </a:p>
          <a:p>
            <a:pPr marL="0" indent="0">
              <a:buNone/>
            </a:pPr>
            <a:endParaRPr lang="en-CA" dirty="0"/>
          </a:p>
          <a:p>
            <a:r>
              <a:rPr lang="en-US" dirty="0" smtClean="0"/>
              <a:t> </a:t>
            </a:r>
            <a:r>
              <a:rPr lang="en-US" dirty="0"/>
              <a:t>The period should come after the citation. </a:t>
            </a:r>
            <a:endParaRPr lang="en-CA" dirty="0"/>
          </a:p>
          <a:p>
            <a:endParaRPr lang="en-US" dirty="0"/>
          </a:p>
        </p:txBody>
      </p:sp>
    </p:spTree>
    <p:extLst>
      <p:ext uri="{BB962C8B-B14F-4D97-AF65-F5344CB8AC3E}">
        <p14:creationId xmlns:p14="http://schemas.microsoft.com/office/powerpoint/2010/main" val="16403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If the </a:t>
            </a:r>
            <a:r>
              <a:rPr lang="en-US" dirty="0" smtClean="0"/>
              <a:t>quotation </a:t>
            </a:r>
            <a:r>
              <a:rPr lang="en-US" dirty="0"/>
              <a:t>ends with a period, semicolon, colon, or comma, it should be omitted from the quotation. </a:t>
            </a:r>
            <a:endParaRPr lang="en-US" dirty="0" smtClean="0"/>
          </a:p>
          <a:p>
            <a:endParaRPr lang="en-CA" dirty="0"/>
          </a:p>
          <a:p>
            <a:r>
              <a:rPr lang="en-US" dirty="0" smtClean="0"/>
              <a:t> </a:t>
            </a:r>
            <a:r>
              <a:rPr lang="en-US" dirty="0"/>
              <a:t>I</a:t>
            </a:r>
            <a:r>
              <a:rPr lang="en-US" dirty="0" smtClean="0"/>
              <a:t>f </a:t>
            </a:r>
            <a:r>
              <a:rPr lang="en-US" dirty="0"/>
              <a:t>the quotation ends with an exclamation point or question mark, it must be included in the quotation. </a:t>
            </a:r>
            <a:endParaRPr lang="en-CA" dirty="0"/>
          </a:p>
          <a:p>
            <a:pPr marL="0" indent="0">
              <a:buNone/>
            </a:pPr>
            <a:endParaRPr lang="en-CA" dirty="0"/>
          </a:p>
          <a:p>
            <a:pPr marL="0" indent="0">
              <a:buNone/>
            </a:pPr>
            <a:r>
              <a:rPr lang="en-US" dirty="0"/>
              <a:t>Examples:</a:t>
            </a:r>
            <a:endParaRPr lang="en-CA" dirty="0"/>
          </a:p>
          <a:p>
            <a:pPr marL="0" indent="0">
              <a:buNone/>
            </a:pPr>
            <a:r>
              <a:rPr lang="en-US" dirty="0"/>
              <a:t> </a:t>
            </a:r>
            <a:endParaRPr lang="en-CA" dirty="0"/>
          </a:p>
          <a:p>
            <a:pPr marL="0" indent="0">
              <a:buNone/>
            </a:pPr>
            <a:r>
              <a:rPr lang="en-US" dirty="0"/>
              <a:t>"You couldn't find two people who are less like us!" (Rowling 15).</a:t>
            </a:r>
            <a:endParaRPr lang="en-CA" dirty="0"/>
          </a:p>
          <a:p>
            <a:pPr marL="0" indent="0">
              <a:buNone/>
            </a:pPr>
            <a:r>
              <a:rPr lang="en-US" dirty="0"/>
              <a:t> </a:t>
            </a:r>
            <a:endParaRPr lang="en-CA" dirty="0"/>
          </a:p>
          <a:p>
            <a:pPr marL="0" indent="0">
              <a:buNone/>
            </a:pPr>
            <a:r>
              <a:rPr lang="en-US" dirty="0"/>
              <a:t>"It would be enough to turn any boy's head. Famous before he can walk and talk! Famous for something he won't even remember" (16).</a:t>
            </a:r>
            <a:endParaRPr lang="en-CA" dirty="0"/>
          </a:p>
          <a:p>
            <a:endParaRPr lang="en-US" dirty="0"/>
          </a:p>
        </p:txBody>
      </p:sp>
    </p:spTree>
    <p:extLst>
      <p:ext uri="{BB962C8B-B14F-4D97-AF65-F5344CB8AC3E}">
        <p14:creationId xmlns:p14="http://schemas.microsoft.com/office/powerpoint/2010/main" val="98951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 Editorial Changes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need to make a change to a quotation either to embed it in a sentence or to explain something, your changes should appear in square brackets. </a:t>
            </a:r>
            <a:endParaRPr lang="en-CA" dirty="0"/>
          </a:p>
          <a:p>
            <a:pPr marL="0" indent="0">
              <a:buNone/>
            </a:pPr>
            <a:endParaRPr lang="en-CA" dirty="0"/>
          </a:p>
          <a:p>
            <a:pPr marL="0" indent="0">
              <a:buNone/>
            </a:pPr>
            <a:r>
              <a:rPr lang="en-US" dirty="0"/>
              <a:t>Examples:</a:t>
            </a:r>
            <a:endParaRPr lang="en-CA" dirty="0"/>
          </a:p>
          <a:p>
            <a:pPr marL="0" indent="0">
              <a:buNone/>
            </a:pPr>
            <a:endParaRPr lang="en-CA" dirty="0"/>
          </a:p>
          <a:p>
            <a:pPr marL="0" indent="0">
              <a:buNone/>
            </a:pPr>
            <a:r>
              <a:rPr lang="en-US" dirty="0"/>
              <a:t>"These people [the Dursleys] will never </a:t>
            </a:r>
            <a:r>
              <a:rPr lang="en-US" dirty="0" smtClean="0"/>
              <a:t>understand him</a:t>
            </a:r>
            <a:r>
              <a:rPr lang="en-US" dirty="0"/>
              <a:t>!" (15). </a:t>
            </a:r>
            <a:endParaRPr lang="en-CA" dirty="0"/>
          </a:p>
          <a:p>
            <a:pPr marL="0" indent="0">
              <a:buNone/>
            </a:pPr>
            <a:endParaRPr lang="en-CA" dirty="0"/>
          </a:p>
          <a:p>
            <a:pPr marL="0" indent="0">
              <a:buNone/>
            </a:pPr>
            <a:r>
              <a:rPr lang="en-US" dirty="0"/>
              <a:t>"I really don't think they should let [Muggle-born witches and wizards] in, do you?" (61). </a:t>
            </a:r>
            <a:endParaRPr lang="en-CA" dirty="0"/>
          </a:p>
          <a:p>
            <a:endParaRPr lang="en-CA" dirty="0"/>
          </a:p>
          <a:p>
            <a:endParaRPr lang="en-US" dirty="0"/>
          </a:p>
        </p:txBody>
      </p:sp>
    </p:spTree>
    <p:extLst>
      <p:ext uri="{BB962C8B-B14F-4D97-AF65-F5344CB8AC3E}">
        <p14:creationId xmlns:p14="http://schemas.microsoft.com/office/powerpoint/2010/main" val="302249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 Omissions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you need to leave something out of a quotation in order to shorten it, use ellipses to show where you have omitted material. </a:t>
            </a:r>
            <a:endParaRPr lang="en-CA" dirty="0"/>
          </a:p>
          <a:p>
            <a:pPr marL="0" indent="0">
              <a:buNone/>
            </a:pPr>
            <a:endParaRPr lang="en-CA" dirty="0"/>
          </a:p>
          <a:p>
            <a:r>
              <a:rPr lang="en-US" dirty="0"/>
              <a:t>O</a:t>
            </a:r>
            <a:r>
              <a:rPr lang="en-US" dirty="0" smtClean="0"/>
              <a:t>nly </a:t>
            </a:r>
            <a:r>
              <a:rPr lang="en-US" dirty="0"/>
              <a:t>use ellipses when you have omitted something from the middle of the quotation, not the beginning or the end. </a:t>
            </a:r>
            <a:endParaRPr lang="en-US" dirty="0" smtClean="0"/>
          </a:p>
          <a:p>
            <a:pPr marL="0" indent="0">
              <a:buNone/>
            </a:pPr>
            <a:endParaRPr lang="en-US" dirty="0" smtClean="0"/>
          </a:p>
          <a:p>
            <a:pPr marL="0" indent="0">
              <a:buNone/>
            </a:pPr>
            <a:r>
              <a:rPr lang="en-US" dirty="0" smtClean="0"/>
              <a:t>Example:</a:t>
            </a:r>
          </a:p>
          <a:p>
            <a:pPr marL="0" indent="0">
              <a:buNone/>
            </a:pPr>
            <a:endParaRPr lang="en-US" dirty="0"/>
          </a:p>
          <a:p>
            <a:pPr marL="0" indent="0">
              <a:buNone/>
            </a:pPr>
            <a:r>
              <a:rPr lang="en-US" dirty="0" smtClean="0"/>
              <a:t>“You couldn’t find two people less like us …These people will never understand him!” (15)</a:t>
            </a:r>
          </a:p>
          <a:p>
            <a:endParaRPr lang="en-US" dirty="0"/>
          </a:p>
          <a:p>
            <a:endParaRPr lang="en-CA" dirty="0"/>
          </a:p>
          <a:p>
            <a:endParaRPr lang="en-US" dirty="0"/>
          </a:p>
        </p:txBody>
      </p:sp>
    </p:spTree>
    <p:extLst>
      <p:ext uri="{BB962C8B-B14F-4D97-AF65-F5344CB8AC3E}">
        <p14:creationId xmlns:p14="http://schemas.microsoft.com/office/powerpoint/2010/main" val="353960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Quotations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W</a:t>
            </a:r>
            <a:r>
              <a:rPr lang="en-US" dirty="0" smtClean="0"/>
              <a:t>hen </a:t>
            </a:r>
            <a:r>
              <a:rPr lang="en-US" dirty="0"/>
              <a:t>you have </a:t>
            </a:r>
            <a:r>
              <a:rPr lang="en-US" dirty="0" smtClean="0"/>
              <a:t>a quotation </a:t>
            </a:r>
            <a:r>
              <a:rPr lang="en-US" dirty="0"/>
              <a:t>that is more than four </a:t>
            </a:r>
            <a:r>
              <a:rPr lang="en-US" dirty="0" smtClean="0"/>
              <a:t>lines long in your paper, </a:t>
            </a:r>
            <a:r>
              <a:rPr lang="en-US" dirty="0"/>
              <a:t>it should be placed in a block quotation. </a:t>
            </a:r>
            <a:endParaRPr lang="en-CA" dirty="0"/>
          </a:p>
          <a:p>
            <a:pPr marL="0" indent="0">
              <a:buNone/>
            </a:pPr>
            <a:endParaRPr lang="en-CA" dirty="0"/>
          </a:p>
          <a:p>
            <a:r>
              <a:rPr lang="en-US" dirty="0"/>
              <a:t>S</a:t>
            </a:r>
            <a:r>
              <a:rPr lang="en-US" dirty="0" smtClean="0"/>
              <a:t>et </a:t>
            </a:r>
            <a:r>
              <a:rPr lang="en-US" dirty="0"/>
              <a:t>the quotation off from the body of your essay by beginning a new line, and indenting the quotation ten spaces from the left margin (it should line up with your paragraph indentation</a:t>
            </a:r>
            <a:r>
              <a:rPr lang="en-US" dirty="0" smtClean="0"/>
              <a:t>).</a:t>
            </a:r>
          </a:p>
          <a:p>
            <a:endParaRPr lang="en-CA" dirty="0"/>
          </a:p>
          <a:p>
            <a:r>
              <a:rPr lang="en-US" dirty="0" smtClean="0"/>
              <a:t> </a:t>
            </a:r>
            <a:r>
              <a:rPr lang="en-US" dirty="0"/>
              <a:t>DO NOT use quotation marks unless </a:t>
            </a:r>
            <a:r>
              <a:rPr lang="en-US" dirty="0" smtClean="0"/>
              <a:t>there are quotation marks within the original quotation. </a:t>
            </a:r>
          </a:p>
          <a:p>
            <a:endParaRPr lang="en-US" dirty="0"/>
          </a:p>
          <a:p>
            <a:r>
              <a:rPr lang="en-US" dirty="0" smtClean="0"/>
              <a:t>Block quotations should be double-spaced. </a:t>
            </a:r>
            <a:endParaRPr lang="en-CA" dirty="0"/>
          </a:p>
          <a:p>
            <a:endParaRPr lang="en-US" dirty="0"/>
          </a:p>
        </p:txBody>
      </p:sp>
    </p:spTree>
    <p:extLst>
      <p:ext uri="{BB962C8B-B14F-4D97-AF65-F5344CB8AC3E}">
        <p14:creationId xmlns:p14="http://schemas.microsoft.com/office/powerpoint/2010/main" val="302868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TotalTime>
  <Words>1171</Words>
  <Application>Microsoft Macintosh PowerPoint</Application>
  <PresentationFormat>On-screen Show (4:3)</PresentationFormat>
  <Paragraphs>157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Formal Essays</vt:lpstr>
      <vt:lpstr>Basic Format </vt:lpstr>
      <vt:lpstr>Titles </vt:lpstr>
      <vt:lpstr>Character Names</vt:lpstr>
      <vt:lpstr>Quotations </vt:lpstr>
      <vt:lpstr>Quotations</vt:lpstr>
      <vt:lpstr>Quotations: Editorial Changes</vt:lpstr>
      <vt:lpstr>Quotations: Omissions</vt:lpstr>
      <vt:lpstr>Block Quotations</vt:lpstr>
      <vt:lpstr>Block Quotations</vt:lpstr>
      <vt:lpstr>Quotation Marks within Quotations</vt:lpstr>
      <vt:lpstr>Works Cited</vt:lpstr>
      <vt:lpstr>Title Pages and Your Title</vt:lpstr>
      <vt:lpstr>Structure</vt:lpstr>
      <vt:lpstr>Introductions</vt:lpstr>
      <vt:lpstr>Body Paragraphs</vt:lpstr>
      <vt:lpstr>Conclusion</vt:lpstr>
      <vt:lpstr>Paragraph Length</vt:lpstr>
      <vt:lpstr>Writing for Length</vt:lpstr>
      <vt:lpstr>Writing for Length</vt:lpstr>
      <vt:lpstr>Sample Essay Outline</vt:lpstr>
      <vt:lpstr>Sample Essay Outline</vt:lpstr>
      <vt:lpstr>Sample Essay Outline</vt:lpstr>
    </vt:vector>
  </TitlesOfParts>
  <Company>Campion/Luther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Essays</dc:title>
  <dc:creator>Kathryn MacLennan</dc:creator>
  <cp:lastModifiedBy>Kathryn MacLennan</cp:lastModifiedBy>
  <cp:revision>13</cp:revision>
  <dcterms:created xsi:type="dcterms:W3CDTF">2013-01-21T18:31:15Z</dcterms:created>
  <dcterms:modified xsi:type="dcterms:W3CDTF">2018-01-29T16:41:53Z</dcterms:modified>
</cp:coreProperties>
</file>