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04" y="-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B81D-568C-7E45-941E-218DD6732E9C}" type="datetimeFigureOut">
              <a:rPr lang="en-US" smtClean="0"/>
              <a:t>15-07-07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2476-2C1A-F645-A297-36D451E86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99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B81D-568C-7E45-941E-218DD6732E9C}" type="datetimeFigureOut">
              <a:rPr lang="en-US" smtClean="0"/>
              <a:t>15-07-07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2476-2C1A-F645-A297-36D451E86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58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B81D-568C-7E45-941E-218DD6732E9C}" type="datetimeFigureOut">
              <a:rPr lang="en-US" smtClean="0"/>
              <a:t>15-07-07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2476-2C1A-F645-A297-36D451E86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2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B81D-568C-7E45-941E-218DD6732E9C}" type="datetimeFigureOut">
              <a:rPr lang="en-US" smtClean="0"/>
              <a:t>15-07-07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2476-2C1A-F645-A297-36D451E86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8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B81D-568C-7E45-941E-218DD6732E9C}" type="datetimeFigureOut">
              <a:rPr lang="en-US" smtClean="0"/>
              <a:t>15-07-07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2476-2C1A-F645-A297-36D451E86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1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B81D-568C-7E45-941E-218DD6732E9C}" type="datetimeFigureOut">
              <a:rPr lang="en-US" smtClean="0"/>
              <a:t>15-07-07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2476-2C1A-F645-A297-36D451E86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45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B81D-568C-7E45-941E-218DD6732E9C}" type="datetimeFigureOut">
              <a:rPr lang="en-US" smtClean="0"/>
              <a:t>15-07-07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2476-2C1A-F645-A297-36D451E86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78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B81D-568C-7E45-941E-218DD6732E9C}" type="datetimeFigureOut">
              <a:rPr lang="en-US" smtClean="0"/>
              <a:t>15-07-07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2476-2C1A-F645-A297-36D451E86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2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B81D-568C-7E45-941E-218DD6732E9C}" type="datetimeFigureOut">
              <a:rPr lang="en-US" smtClean="0"/>
              <a:t>15-07-07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2476-2C1A-F645-A297-36D451E86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82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B81D-568C-7E45-941E-218DD6732E9C}" type="datetimeFigureOut">
              <a:rPr lang="en-US" smtClean="0"/>
              <a:t>15-07-07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2476-2C1A-F645-A297-36D451E86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24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B81D-568C-7E45-941E-218DD6732E9C}" type="datetimeFigureOut">
              <a:rPr lang="en-US" smtClean="0"/>
              <a:t>15-07-07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2476-2C1A-F645-A297-36D451E86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61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0B81D-568C-7E45-941E-218DD6732E9C}" type="datetimeFigureOut">
              <a:rPr lang="en-US" smtClean="0"/>
              <a:t>15-07-07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C2476-2C1A-F645-A297-36D451E86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5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Hero With A Thousand Faces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Joseph Campbell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67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Hero?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The </a:t>
            </a:r>
            <a:r>
              <a:rPr lang="en-US" dirty="0"/>
              <a:t>hero is the man of self-achieved </a:t>
            </a:r>
            <a:r>
              <a:rPr lang="en-US" dirty="0" smtClean="0"/>
              <a:t>	submission</a:t>
            </a:r>
            <a:r>
              <a:rPr lang="en-US" dirty="0"/>
              <a:t>. But submission to what? That </a:t>
            </a:r>
            <a:r>
              <a:rPr lang="en-US" dirty="0" smtClean="0"/>
              <a:t>	precisely </a:t>
            </a:r>
            <a:r>
              <a:rPr lang="en-US" dirty="0"/>
              <a:t>is the riddle that today we have to </a:t>
            </a:r>
            <a:r>
              <a:rPr lang="en-US" dirty="0" smtClean="0"/>
              <a:t>	ask </a:t>
            </a:r>
            <a:r>
              <a:rPr lang="en-US" dirty="0"/>
              <a:t>ourselves and that it is everywhere the </a:t>
            </a:r>
            <a:r>
              <a:rPr lang="en-US" dirty="0" smtClean="0"/>
              <a:t>	primary </a:t>
            </a:r>
            <a:r>
              <a:rPr lang="en-US" dirty="0"/>
              <a:t>virtue and historic deed of the hero </a:t>
            </a:r>
            <a:r>
              <a:rPr lang="en-US" dirty="0" smtClean="0"/>
              <a:t>	to </a:t>
            </a:r>
            <a:r>
              <a:rPr lang="en-US" dirty="0"/>
              <a:t>have solved. (16)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276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Hero?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	The </a:t>
            </a:r>
            <a:r>
              <a:rPr lang="en-US" dirty="0"/>
              <a:t>hero, therefore, is the man or woman who has </a:t>
            </a:r>
            <a:r>
              <a:rPr lang="en-US" dirty="0" smtClean="0"/>
              <a:t>been </a:t>
            </a:r>
            <a:r>
              <a:rPr lang="en-US" dirty="0"/>
              <a:t>able to battle past his personal and local </a:t>
            </a:r>
            <a:r>
              <a:rPr lang="en-US" dirty="0" smtClean="0"/>
              <a:t>historical </a:t>
            </a:r>
            <a:r>
              <a:rPr lang="en-US" dirty="0"/>
              <a:t>limitations to the generally valid, normally </a:t>
            </a:r>
            <a:r>
              <a:rPr lang="en-US" dirty="0" smtClean="0"/>
              <a:t>human </a:t>
            </a:r>
            <a:r>
              <a:rPr lang="en-US" dirty="0"/>
              <a:t>forms. Such a one's visions, ideas, and </a:t>
            </a:r>
            <a:r>
              <a:rPr lang="en-US" dirty="0" smtClean="0"/>
              <a:t>inspirations </a:t>
            </a:r>
            <a:r>
              <a:rPr lang="en-US" dirty="0"/>
              <a:t>come pristine from the primary springs of </a:t>
            </a:r>
            <a:r>
              <a:rPr lang="en-US" dirty="0" smtClean="0"/>
              <a:t>human </a:t>
            </a:r>
            <a:r>
              <a:rPr lang="en-US" dirty="0"/>
              <a:t>life and thought. Hence they are eloquent, not </a:t>
            </a:r>
            <a:r>
              <a:rPr lang="en-US" dirty="0" smtClean="0"/>
              <a:t>of </a:t>
            </a:r>
            <a:r>
              <a:rPr lang="en-US" dirty="0"/>
              <a:t>the present, disintegrating society and psyche, but </a:t>
            </a:r>
            <a:r>
              <a:rPr lang="en-US" dirty="0" smtClean="0"/>
              <a:t>of </a:t>
            </a:r>
            <a:r>
              <a:rPr lang="en-US" dirty="0"/>
              <a:t>the unquenched source </a:t>
            </a:r>
            <a:r>
              <a:rPr lang="en-US" dirty="0" smtClean="0"/>
              <a:t>through </a:t>
            </a:r>
            <a:r>
              <a:rPr lang="en-US" dirty="0"/>
              <a:t>which society is </a:t>
            </a:r>
            <a:r>
              <a:rPr lang="en-US" dirty="0" smtClean="0"/>
              <a:t>reborn</a:t>
            </a:r>
            <a:r>
              <a:rPr lang="en-US" dirty="0"/>
              <a:t>. The hero has died as a modern man; but as </a:t>
            </a:r>
            <a:r>
              <a:rPr lang="en-US" dirty="0" smtClean="0"/>
              <a:t>eternal </a:t>
            </a:r>
            <a:r>
              <a:rPr lang="en-US" dirty="0"/>
              <a:t>man – perfected, unspecific, universal man – </a:t>
            </a:r>
            <a:r>
              <a:rPr lang="en-US" dirty="0" smtClean="0"/>
              <a:t>has  </a:t>
            </a:r>
            <a:r>
              <a:rPr lang="en-US" dirty="0"/>
              <a:t>been reborn. His second solemn task and deed </a:t>
            </a:r>
            <a:r>
              <a:rPr lang="en-US" dirty="0" smtClean="0"/>
              <a:t>	therefore </a:t>
            </a:r>
            <a:r>
              <a:rPr lang="en-US" dirty="0"/>
              <a:t>… is to return then to us, transfigured, and </a:t>
            </a:r>
            <a:r>
              <a:rPr lang="en-US" dirty="0" smtClean="0"/>
              <a:t>teach </a:t>
            </a:r>
            <a:r>
              <a:rPr lang="en-US" dirty="0"/>
              <a:t>the lesson he has learned of life renewed. (19-20) </a:t>
            </a:r>
          </a:p>
        </p:txBody>
      </p:sp>
    </p:spTree>
    <p:extLst>
      <p:ext uri="{BB962C8B-B14F-4D97-AF65-F5344CB8AC3E}">
        <p14:creationId xmlns:p14="http://schemas.microsoft.com/office/powerpoint/2010/main" val="1578105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Hero’s Adventure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hero must face a series of trials to achieve his/her quest. </a:t>
            </a:r>
          </a:p>
          <a:p>
            <a:endParaRPr lang="en-US" dirty="0"/>
          </a:p>
          <a:p>
            <a:r>
              <a:rPr lang="en-US" dirty="0" smtClean="0"/>
              <a:t>This adventure features many of the same elements that you will see throughout the novels. </a:t>
            </a:r>
          </a:p>
          <a:p>
            <a:endParaRPr lang="en-US" dirty="0"/>
          </a:p>
          <a:p>
            <a:r>
              <a:rPr lang="en-US" dirty="0" smtClean="0"/>
              <a:t>The adventure mimics the rites of passage in many cultures, featuring three </a:t>
            </a:r>
            <a:r>
              <a:rPr lang="en-US" dirty="0" smtClean="0"/>
              <a:t>stages.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923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Stage One: Separation or Departure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1) “</a:t>
            </a:r>
            <a:r>
              <a:rPr lang="en-US" dirty="0"/>
              <a:t>The Call to Adventure</a:t>
            </a:r>
            <a:r>
              <a:rPr lang="en-US" dirty="0" smtClean="0"/>
              <a:t>,“ </a:t>
            </a:r>
            <a:r>
              <a:rPr lang="en-US" dirty="0"/>
              <a:t>or the hero’s destiny becomes </a:t>
            </a:r>
            <a:r>
              <a:rPr lang="en-US" dirty="0" smtClean="0"/>
              <a:t>apparent: </a:t>
            </a:r>
            <a:r>
              <a:rPr lang="en-US" dirty="0"/>
              <a:t>the hero finds out s/he is more important than previously believed.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</a:t>
            </a:r>
            <a:r>
              <a:rPr lang="en-US" dirty="0"/>
              <a:t>) “Refusal of the Call”: the hero refuses his destiny; the hero is afraid or disbelieves his/her newfound importance.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3) “</a:t>
            </a:r>
            <a:r>
              <a:rPr lang="en-US" dirty="0"/>
              <a:t>Supernatural Aid”: unexpected aid once the hero undertakes the adventure; this can come in many forms, friends, protectors, animals, etc.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4</a:t>
            </a:r>
            <a:r>
              <a:rPr lang="en-US" dirty="0"/>
              <a:t>) “The Crossing of the First Threshold”: the beginning of the adventure; the hero crosses from his/her own world into another.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5</a:t>
            </a:r>
            <a:r>
              <a:rPr lang="en-US" dirty="0"/>
              <a:t>) “The Belly of the Whale”: the hero enters the unknown adventure; the hero accepts his/her destiny.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553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Two: Trials and Victories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1)”The Road of Trials”: the hero’s virtue is tested by a series of difficult tasks or choices.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2) “Meeting with the Goddess”: connecting with a protective motherly figure.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</a:t>
            </a:r>
            <a:r>
              <a:rPr lang="en-US" dirty="0"/>
              <a:t>) “Woman as Temptress”: this figure can be either a man or a woman; the hero is tempted to abandon his/ her path for love/ lust and the promise of a normal life.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4</a:t>
            </a:r>
            <a:r>
              <a:rPr lang="en-US" dirty="0"/>
              <a:t>) “Atonement with the Father”: the hero must come to terms with the flaws of his father or some other father-like figure.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5</a:t>
            </a:r>
            <a:r>
              <a:rPr lang="en-US" dirty="0"/>
              <a:t>) “Apotheosis”: the culmination of the hero’s quest.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6</a:t>
            </a:r>
            <a:r>
              <a:rPr lang="en-US" dirty="0"/>
              <a:t>) “The Ultimate Boon”: the hero’s victory.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056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Stage Three: Return and Reintegration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1) “Refusal of Return”: the hero does not want to return to normal life, which ultimately completes his/ her quest; this may not be an all out rejection, but simply a hesitation.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</a:t>
            </a:r>
            <a:r>
              <a:rPr lang="en-US" dirty="0"/>
              <a:t>) “The Magic Flight”: the hero’s return to the ordinary world.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</a:t>
            </a:r>
            <a:r>
              <a:rPr lang="en-US" dirty="0"/>
              <a:t>) “Rescue from Without”: despite the hero’s best efforts, s/he requires aid to return to the ordinary world or to complete the quest.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4</a:t>
            </a:r>
            <a:r>
              <a:rPr lang="en-US" dirty="0"/>
              <a:t>) “The Crossing from the Return Threshold”: the hero returns to the ordinary world in order to save or renew it.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5</a:t>
            </a:r>
            <a:r>
              <a:rPr lang="en-US" dirty="0"/>
              <a:t>) “Master of the Two Worlds”: the hero is able to cross between the ordinary world and then sometimes supernatural world in which he has completed his quest;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6</a:t>
            </a:r>
            <a:r>
              <a:rPr lang="en-US" dirty="0"/>
              <a:t>) “Freedom to Live”: once the hero’s quest has been achieved, s/he is free to live a normal life.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798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 these elements appear so much?</a:t>
            </a:r>
          </a:p>
          <a:p>
            <a:endParaRPr lang="en-US" dirty="0"/>
          </a:p>
          <a:p>
            <a:r>
              <a:rPr lang="en-US" dirty="0" smtClean="0"/>
              <a:t>How does each author use these elements?</a:t>
            </a:r>
          </a:p>
          <a:p>
            <a:endParaRPr lang="en-US" dirty="0"/>
          </a:p>
          <a:p>
            <a:r>
              <a:rPr lang="en-US" dirty="0" smtClean="0"/>
              <a:t>What is the significance of these elements to the stories?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057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455</Words>
  <Application>Microsoft Macintosh PowerPoint</Application>
  <PresentationFormat>On-screen Show (4:3)</PresentationFormat>
  <Paragraphs>53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The Hero With A Thousand Faces</vt:lpstr>
      <vt:lpstr>What is a Hero? </vt:lpstr>
      <vt:lpstr>What is a Hero? </vt:lpstr>
      <vt:lpstr>The Hero’s Adventure</vt:lpstr>
      <vt:lpstr>Stage One: Separation or Departure</vt:lpstr>
      <vt:lpstr>Stage Two: Trials and Victories</vt:lpstr>
      <vt:lpstr>Stage Three: Return and Reintegration</vt:lpstr>
      <vt:lpstr>So What?</vt:lpstr>
    </vt:vector>
  </TitlesOfParts>
  <Company>Campion/Luther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Hero With A Thousand Faces</dc:title>
  <dc:creator>Kathryn MacLennan</dc:creator>
  <cp:lastModifiedBy>Kathryn MacLennan</cp:lastModifiedBy>
  <cp:revision>4</cp:revision>
  <dcterms:created xsi:type="dcterms:W3CDTF">2013-01-08T02:36:59Z</dcterms:created>
  <dcterms:modified xsi:type="dcterms:W3CDTF">2015-07-07T14:27:05Z</dcterms:modified>
</cp:coreProperties>
</file>