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  <p:sldId id="264" r:id="rId9"/>
    <p:sldId id="263" r:id="rId10"/>
    <p:sldId id="265" r:id="rId11"/>
    <p:sldId id="268" r:id="rId12"/>
    <p:sldId id="269" r:id="rId13"/>
    <p:sldId id="272" r:id="rId14"/>
    <p:sldId id="273" r:id="rId15"/>
    <p:sldId id="274" r:id="rId16"/>
    <p:sldId id="267" r:id="rId17"/>
    <p:sldId id="275" r:id="rId18"/>
    <p:sldId id="276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1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96E2E-DCAF-5C4A-AF60-0A9BD54763A7}" type="datetimeFigureOut">
              <a:rPr lang="en-US" smtClean="0"/>
              <a:t>17-07-03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47108-BE86-CA47-BEAD-D64ED6714B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6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47108-BE86-CA47-BEAD-D64ED6714B5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9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B1EF-DBA5-7045-B9CE-5950E8552A37}" type="datetimeFigureOut">
              <a:rPr lang="en-US" smtClean="0"/>
              <a:t>17-07-03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9C6E-E303-3942-97B8-38DC8B9FC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8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B1EF-DBA5-7045-B9CE-5950E8552A37}" type="datetimeFigureOut">
              <a:rPr lang="en-US" smtClean="0"/>
              <a:t>17-07-03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9C6E-E303-3942-97B8-38DC8B9FC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2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B1EF-DBA5-7045-B9CE-5950E8552A37}" type="datetimeFigureOut">
              <a:rPr lang="en-US" smtClean="0"/>
              <a:t>17-07-03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9C6E-E303-3942-97B8-38DC8B9FC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5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B1EF-DBA5-7045-B9CE-5950E8552A37}" type="datetimeFigureOut">
              <a:rPr lang="en-US" smtClean="0"/>
              <a:t>17-07-03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9C6E-E303-3942-97B8-38DC8B9FC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2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B1EF-DBA5-7045-B9CE-5950E8552A37}" type="datetimeFigureOut">
              <a:rPr lang="en-US" smtClean="0"/>
              <a:t>17-07-03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9C6E-E303-3942-97B8-38DC8B9FC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9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B1EF-DBA5-7045-B9CE-5950E8552A37}" type="datetimeFigureOut">
              <a:rPr lang="en-US" smtClean="0"/>
              <a:t>17-07-03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9C6E-E303-3942-97B8-38DC8B9FC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8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B1EF-DBA5-7045-B9CE-5950E8552A37}" type="datetimeFigureOut">
              <a:rPr lang="en-US" smtClean="0"/>
              <a:t>17-07-03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9C6E-E303-3942-97B8-38DC8B9FC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6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B1EF-DBA5-7045-B9CE-5950E8552A37}" type="datetimeFigureOut">
              <a:rPr lang="en-US" smtClean="0"/>
              <a:t>17-07-03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9C6E-E303-3942-97B8-38DC8B9FC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7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B1EF-DBA5-7045-B9CE-5950E8552A37}" type="datetimeFigureOut">
              <a:rPr lang="en-US" smtClean="0"/>
              <a:t>17-07-03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9C6E-E303-3942-97B8-38DC8B9FC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4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B1EF-DBA5-7045-B9CE-5950E8552A37}" type="datetimeFigureOut">
              <a:rPr lang="en-US" smtClean="0"/>
              <a:t>17-07-03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9C6E-E303-3942-97B8-38DC8B9FC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5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B1EF-DBA5-7045-B9CE-5950E8552A37}" type="datetimeFigureOut">
              <a:rPr lang="en-US" smtClean="0"/>
              <a:t>17-07-03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9C6E-E303-3942-97B8-38DC8B9FC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9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6B1EF-DBA5-7045-B9CE-5950E8552A37}" type="datetimeFigureOut">
              <a:rPr lang="en-US" smtClean="0"/>
              <a:t>17-07-03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A9C6E-E303-3942-97B8-38DC8B9FC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2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Succeed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In ENGL 110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74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 ask the class a question, </a:t>
            </a:r>
            <a:r>
              <a:rPr lang="en-US" i="1" dirty="0" smtClean="0"/>
              <a:t>I want </a:t>
            </a:r>
            <a:r>
              <a:rPr lang="en-US" dirty="0" smtClean="0"/>
              <a:t>someone to answer it!</a:t>
            </a:r>
          </a:p>
          <a:p>
            <a:r>
              <a:rPr lang="en-US" dirty="0" smtClean="0"/>
              <a:t>You don’t even need to put up your hand! </a:t>
            </a:r>
          </a:p>
          <a:p>
            <a:r>
              <a:rPr lang="en-US" dirty="0" smtClean="0"/>
              <a:t>If you have a question, ask it. Other people are probably wondering the same thing. </a:t>
            </a:r>
          </a:p>
          <a:p>
            <a:r>
              <a:rPr lang="en-US" dirty="0" smtClean="0"/>
              <a:t>If you are given a group activity, do it! It will help you understand the concept better.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2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Seven: Hand Things In!</a:t>
            </a:r>
            <a:endParaRPr lang="en-US" dirty="0"/>
          </a:p>
        </p:txBody>
      </p:sp>
      <p:pic>
        <p:nvPicPr>
          <p:cNvPr id="4" name="Content Placeholder 3" descr="Harry-Potter-and-the-Goblet-of-Fire-BluRay-severus-snape-27571145-1920-80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9" r="121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6629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take-home assignments are required elements of the course, meaning if you do not hand one in, you automatically fail the course! </a:t>
            </a:r>
          </a:p>
          <a:p>
            <a:endParaRPr lang="en-US" dirty="0"/>
          </a:p>
          <a:p>
            <a:r>
              <a:rPr lang="en-US" dirty="0" smtClean="0"/>
              <a:t>Also, hand things in on time: you lose 5% off your mark for everyday your paper is late.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58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Eight: Follow the Directions</a:t>
            </a:r>
            <a:endParaRPr lang="en-US" dirty="0"/>
          </a:p>
        </p:txBody>
      </p:sp>
      <p:pic>
        <p:nvPicPr>
          <p:cNvPr id="4" name="Content Placeholder 3" descr="hp1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1600200"/>
            <a:ext cx="129698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 must tell you that this year, the third floor</a:t>
            </a:r>
          </a:p>
          <a:p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  <a:p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sz="3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corridor on the right-hand side is out of bounds </a:t>
            </a:r>
          </a:p>
          <a:p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 everyone who does not wish to die a very </a:t>
            </a:r>
          </a:p>
          <a:p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painful death. 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807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so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all directions for assignments </a:t>
            </a:r>
            <a:r>
              <a:rPr lang="en-US" b="1" dirty="0" smtClean="0"/>
              <a:t>carefully!</a:t>
            </a:r>
          </a:p>
          <a:p>
            <a:endParaRPr lang="en-US" dirty="0"/>
          </a:p>
          <a:p>
            <a:r>
              <a:rPr lang="en-US" dirty="0" smtClean="0"/>
              <a:t>If you were asked to do something different in high school or another class, don’t do that! </a:t>
            </a:r>
          </a:p>
          <a:p>
            <a:endParaRPr lang="en-US" dirty="0"/>
          </a:p>
          <a:p>
            <a:r>
              <a:rPr lang="en-US" dirty="0" smtClean="0"/>
              <a:t>You will lose lots of marks if you don’t follow the directions. </a:t>
            </a:r>
          </a:p>
        </p:txBody>
      </p:sp>
    </p:spTree>
    <p:extLst>
      <p:ext uri="{BB962C8B-B14F-4D97-AF65-F5344CB8AC3E}">
        <p14:creationId xmlns:p14="http://schemas.microsoft.com/office/powerpoint/2010/main" val="571180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Nine: Don’t Cheat!</a:t>
            </a:r>
            <a:endParaRPr lang="en-US" dirty="0"/>
          </a:p>
        </p:txBody>
      </p:sp>
      <p:pic>
        <p:nvPicPr>
          <p:cNvPr id="4" name="Content Placeholder 3" descr="imag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1" b="628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4900316"/>
            <a:ext cx="8925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All cheaters will be fed </a:t>
            </a:r>
          </a:p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 Aragog’s children!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0233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Penalties for academic misconduct are severe, ranging from a grade of zero on an assignment to a grade of zero in the class to expulsion from the university. 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cannot</a:t>
            </a:r>
            <a:r>
              <a:rPr lang="en-US" dirty="0" smtClean="0"/>
              <a:t> redo an assignment on which you were caught cheating. </a:t>
            </a:r>
          </a:p>
          <a:p>
            <a:r>
              <a:rPr lang="en-US" dirty="0" smtClean="0"/>
              <a:t>If you just get a bad mark, you can rewrite that assignment. </a:t>
            </a:r>
          </a:p>
          <a:p>
            <a:r>
              <a:rPr lang="en-US" dirty="0" smtClean="0"/>
              <a:t>It goes on your permanent record!</a:t>
            </a:r>
          </a:p>
        </p:txBody>
      </p:sp>
    </p:spTree>
    <p:extLst>
      <p:ext uri="{BB962C8B-B14F-4D97-AF65-F5344CB8AC3E}">
        <p14:creationId xmlns:p14="http://schemas.microsoft.com/office/powerpoint/2010/main" val="238234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Ten: Get Help! </a:t>
            </a:r>
            <a:endParaRPr lang="en-US" dirty="0"/>
          </a:p>
        </p:txBody>
      </p:sp>
      <p:pic>
        <p:nvPicPr>
          <p:cNvPr id="6" name="Content Placeholder 5" descr="giphy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1" r="54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36477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struggling, ask for help!</a:t>
            </a:r>
          </a:p>
          <a:p>
            <a:endParaRPr lang="en-US" dirty="0"/>
          </a:p>
          <a:p>
            <a:r>
              <a:rPr lang="en-US" dirty="0" smtClean="0"/>
              <a:t>Ask for help early on in the course. </a:t>
            </a:r>
          </a:p>
          <a:p>
            <a:endParaRPr lang="en-US" dirty="0"/>
          </a:p>
          <a:p>
            <a:r>
              <a:rPr lang="en-US" dirty="0" smtClean="0"/>
              <a:t>Don’t wait until the last week of class to get help you’ve needed all along.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99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Eleven: </a:t>
            </a:r>
            <a:r>
              <a:rPr lang="en-US" dirty="0" smtClean="0"/>
              <a:t>Think for Yourself!</a:t>
            </a:r>
            <a:endParaRPr lang="en-US" dirty="0"/>
          </a:p>
        </p:txBody>
      </p:sp>
      <p:pic>
        <p:nvPicPr>
          <p:cNvPr id="6" name="Content Placeholder 5" descr="tumblr_msy1lbVt9e1rjfyp5o1_500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r="34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4922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</a:t>
            </a:r>
            <a:endParaRPr lang="en-US" dirty="0"/>
          </a:p>
        </p:txBody>
      </p:sp>
      <p:pic>
        <p:nvPicPr>
          <p:cNvPr id="6" name="Content Placeholder 5" descr="2497418_1331304412145.52res_435_29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0" b="9860"/>
          <a:stretch>
            <a:fillRect/>
          </a:stretch>
        </p:blipFill>
        <p:spPr>
          <a:xfrm>
            <a:off x="364873" y="1417638"/>
            <a:ext cx="8229600" cy="4525963"/>
          </a:xfrm>
        </p:spPr>
      </p:pic>
      <p:sp>
        <p:nvSpPr>
          <p:cNvPr id="9" name="TextBox 8"/>
          <p:cNvSpPr txBox="1"/>
          <p:nvPr/>
        </p:nvSpPr>
        <p:spPr>
          <a:xfrm>
            <a:off x="1868379" y="3696591"/>
            <a:ext cx="50079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 the readings!!!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57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Brainy is the New Sexy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don’t have to agree with my analysis!</a:t>
            </a:r>
          </a:p>
          <a:p>
            <a:r>
              <a:rPr lang="en-US" dirty="0" smtClean="0"/>
              <a:t>You can have your own analysis!</a:t>
            </a:r>
          </a:p>
          <a:p>
            <a:r>
              <a:rPr lang="en-US" i="1" dirty="0" smtClean="0"/>
              <a:t>I want </a:t>
            </a:r>
            <a:r>
              <a:rPr lang="en-US" dirty="0" smtClean="0"/>
              <a:t>you to have your own analysis and ideas!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8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Step Two</a:t>
            </a:r>
            <a:endParaRPr lang="en-US" sz="4800" dirty="0"/>
          </a:p>
        </p:txBody>
      </p:sp>
      <p:pic>
        <p:nvPicPr>
          <p:cNvPr id="4" name="Content Placeholder 3" descr="Photo on 13-07-02 at 10.41 AM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8" b="8688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740934" y="2967335"/>
            <a:ext cx="76621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Seriously, </a:t>
            </a:r>
            <a:r>
              <a:rPr lang="en-CA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</a:t>
            </a:r>
            <a:r>
              <a:rPr lang="en-CA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ead the books!</a:t>
            </a:r>
            <a:endParaRPr lang="en-CA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2028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Three: Come to Class</a:t>
            </a:r>
            <a:endParaRPr lang="en-US" dirty="0"/>
          </a:p>
        </p:txBody>
      </p:sp>
      <p:pic>
        <p:nvPicPr>
          <p:cNvPr id="6" name="Content Placeholder 5" descr="Charms_class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4" r="121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227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Four: Pay Attention!</a:t>
            </a:r>
            <a:endParaRPr lang="en-US" dirty="0"/>
          </a:p>
        </p:txBody>
      </p:sp>
      <p:pic>
        <p:nvPicPr>
          <p:cNvPr id="4" name="Content Placeholder 3" descr="school_1874367c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6" b="5926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2898076" y="4297951"/>
            <a:ext cx="24679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Don’t do this!</a:t>
            </a:r>
          </a:p>
          <a:p>
            <a:r>
              <a:rPr lang="en-US" sz="3200" dirty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</a:t>
            </a:r>
            <a:r>
              <a:rPr lang="en-US" sz="3200" dirty="0">
                <a:solidFill>
                  <a:schemeClr val="bg1"/>
                </a:solidFill>
                <a:sym typeface="Wingdings"/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sym typeface="Wingdings"/>
              </a:rPr>
              <a:t>		</a:t>
            </a:r>
            <a:r>
              <a:rPr lang="en-US" sz="3200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You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Multitasking impairs memory, causing up to an 11 percent decrease in a student’s grade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Seeing someone else multitask impairs a person’s memory, also resulting in a decreased grade.  (Sana and Weston 2013)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8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Five: Take Notes!</a:t>
            </a:r>
            <a:endParaRPr lang="en-US" dirty="0"/>
          </a:p>
        </p:txBody>
      </p:sp>
      <p:pic>
        <p:nvPicPr>
          <p:cNvPr id="6" name="Content Placeholder 5" descr="the-biggest-lie-i-tell-myself-i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66" b="-41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7819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You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notes not only helps you remember material, but helps you better understand it!</a:t>
            </a:r>
          </a:p>
          <a:p>
            <a:r>
              <a:rPr lang="en-US" dirty="0" smtClean="0"/>
              <a:t>Taking notes by hand is more helpful than using a computer: students grades dropped by 17% when using a computer to take notes (Mueller and Oppenheimer 2014; Sana and Weston 2013).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4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Six: Participate!</a:t>
            </a:r>
            <a:endParaRPr lang="en-US" dirty="0"/>
          </a:p>
        </p:txBody>
      </p:sp>
      <p:pic>
        <p:nvPicPr>
          <p:cNvPr id="6" name="Content Placeholder 5" descr="hermione-grainger-raised-hand.jpe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5" b="5315"/>
          <a:stretch>
            <a:fillRect/>
          </a:stretch>
        </p:blipFill>
        <p:spPr/>
      </p:pic>
      <p:pic>
        <p:nvPicPr>
          <p:cNvPr id="7" name="Content Placeholder 6" descr="imgres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2" r="85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558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523</Words>
  <Application>Microsoft Macintosh PowerPoint</Application>
  <PresentationFormat>On-screen Show (4:3)</PresentationFormat>
  <Paragraphs>65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How To Succeed </vt:lpstr>
      <vt:lpstr>Step One</vt:lpstr>
      <vt:lpstr>Step Two</vt:lpstr>
      <vt:lpstr>Step Three: Come to Class</vt:lpstr>
      <vt:lpstr>Step Four: Pay Attention!</vt:lpstr>
      <vt:lpstr>Did You Know?</vt:lpstr>
      <vt:lpstr>Step Five: Take Notes!</vt:lpstr>
      <vt:lpstr>Did You Know?</vt:lpstr>
      <vt:lpstr>Step Six: Participate!</vt:lpstr>
      <vt:lpstr>Participation</vt:lpstr>
      <vt:lpstr>Step Seven: Hand Things In!</vt:lpstr>
      <vt:lpstr>Hand Things In</vt:lpstr>
      <vt:lpstr>Step Eight: Follow the Directions</vt:lpstr>
      <vt:lpstr>Why is this so hard?</vt:lpstr>
      <vt:lpstr>Step Nine: Don’t Cheat!</vt:lpstr>
      <vt:lpstr>Why Not?</vt:lpstr>
      <vt:lpstr>Step Ten: Get Help! </vt:lpstr>
      <vt:lpstr>Get Help!</vt:lpstr>
      <vt:lpstr>Step Eleven: Think for Yourself!</vt:lpstr>
      <vt:lpstr>Brainy is the New Sexy</vt:lpstr>
    </vt:vector>
  </TitlesOfParts>
  <Company>Campion/Luther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Succeed </dc:title>
  <dc:creator>Kathryn MacLennan</dc:creator>
  <cp:lastModifiedBy>Kathryn MacLennan</cp:lastModifiedBy>
  <cp:revision>25</cp:revision>
  <dcterms:created xsi:type="dcterms:W3CDTF">2014-06-28T19:45:58Z</dcterms:created>
  <dcterms:modified xsi:type="dcterms:W3CDTF">2017-07-03T16:53:52Z</dcterms:modified>
</cp:coreProperties>
</file>