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2" r:id="rId6"/>
    <p:sldId id="263" r:id="rId7"/>
    <p:sldId id="264" r:id="rId8"/>
    <p:sldId id="265" r:id="rId9"/>
    <p:sldId id="266"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39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6AF0B44B-3BA2-9944-A101-0E29E240A42B}" type="datetimeFigureOut">
              <a:rPr lang="en-US" smtClean="0"/>
              <a:t>16-01-21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171365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AF0B44B-3BA2-9944-A101-0E29E240A42B}" type="datetimeFigureOut">
              <a:rPr lang="en-US" smtClean="0"/>
              <a:t>16-01-21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369169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AF0B44B-3BA2-9944-A101-0E29E240A42B}" type="datetimeFigureOut">
              <a:rPr lang="en-US" smtClean="0"/>
              <a:t>16-01-21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18935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6AF0B44B-3BA2-9944-A101-0E29E240A42B}" type="datetimeFigureOut">
              <a:rPr lang="en-US" smtClean="0"/>
              <a:t>16-01-21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322968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6AF0B44B-3BA2-9944-A101-0E29E240A42B}" type="datetimeFigureOut">
              <a:rPr lang="en-US" smtClean="0"/>
              <a:t>16-01-21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40950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6AF0B44B-3BA2-9944-A101-0E29E240A42B}" type="datetimeFigureOut">
              <a:rPr lang="en-US" smtClean="0"/>
              <a:t>16-01-21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159982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6AF0B44B-3BA2-9944-A101-0E29E240A42B}" type="datetimeFigureOut">
              <a:rPr lang="en-US" smtClean="0"/>
              <a:t>16-01-21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2742573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6AF0B44B-3BA2-9944-A101-0E29E240A42B}" type="datetimeFigureOut">
              <a:rPr lang="en-US" smtClean="0"/>
              <a:t>16-01-21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310114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0B44B-3BA2-9944-A101-0E29E240A42B}" type="datetimeFigureOut">
              <a:rPr lang="en-US" smtClean="0"/>
              <a:t>16-01-21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317515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AF0B44B-3BA2-9944-A101-0E29E240A42B}" type="datetimeFigureOut">
              <a:rPr lang="en-US" smtClean="0"/>
              <a:t>16-01-21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97636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6AF0B44B-3BA2-9944-A101-0E29E240A42B}" type="datetimeFigureOut">
              <a:rPr lang="en-US" smtClean="0"/>
              <a:t>16-01-21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EEC73-CD48-E945-9E8B-E4F732B943E2}" type="slidenum">
              <a:rPr lang="en-US" smtClean="0"/>
              <a:t>‹#›</a:t>
            </a:fld>
            <a:endParaRPr lang="en-US"/>
          </a:p>
        </p:txBody>
      </p:sp>
    </p:spTree>
    <p:extLst>
      <p:ext uri="{BB962C8B-B14F-4D97-AF65-F5344CB8AC3E}">
        <p14:creationId xmlns:p14="http://schemas.microsoft.com/office/powerpoint/2010/main" val="6999578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0B44B-3BA2-9944-A101-0E29E240A42B}" type="datetimeFigureOut">
              <a:rPr lang="en-US" smtClean="0"/>
              <a:t>16-01-21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EEC73-CD48-E945-9E8B-E4F732B943E2}" type="slidenum">
              <a:rPr lang="en-US" smtClean="0"/>
              <a:t>‹#›</a:t>
            </a:fld>
            <a:endParaRPr lang="en-US"/>
          </a:p>
        </p:txBody>
      </p:sp>
    </p:spTree>
    <p:extLst>
      <p:ext uri="{BB962C8B-B14F-4D97-AF65-F5344CB8AC3E}">
        <p14:creationId xmlns:p14="http://schemas.microsoft.com/office/powerpoint/2010/main" val="2433939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Integrating Quotations</a:t>
            </a:r>
            <a:endParaRPr lang="en-US" dirty="0"/>
          </a:p>
        </p:txBody>
      </p:sp>
      <p:sp>
        <p:nvSpPr>
          <p:cNvPr id="3" name="Subtitle 2"/>
          <p:cNvSpPr>
            <a:spLocks noGrp="1"/>
          </p:cNvSpPr>
          <p:nvPr>
            <p:ph type="subTitle" idx="1"/>
          </p:nvPr>
        </p:nvSpPr>
        <p:spPr/>
        <p:txBody>
          <a:bodyPr/>
          <a:lstStyle/>
          <a:p>
            <a:r>
              <a:rPr lang="en-US" dirty="0" smtClean="0"/>
              <a:t>Into Your Essay </a:t>
            </a:r>
            <a:endParaRPr lang="en-US" dirty="0"/>
          </a:p>
        </p:txBody>
      </p:sp>
    </p:spTree>
    <p:extLst>
      <p:ext uri="{BB962C8B-B14F-4D97-AF65-F5344CB8AC3E}">
        <p14:creationId xmlns:p14="http://schemas.microsoft.com/office/powerpoint/2010/main" val="384388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Quotation Sandwich</a:t>
            </a:r>
            <a:endParaRPr lang="en-US" dirty="0"/>
          </a:p>
        </p:txBody>
      </p:sp>
      <p:sp>
        <p:nvSpPr>
          <p:cNvPr id="5" name="TextBox 4"/>
          <p:cNvSpPr txBox="1"/>
          <p:nvPr/>
        </p:nvSpPr>
        <p:spPr>
          <a:xfrm>
            <a:off x="3125302" y="2913794"/>
            <a:ext cx="1355397" cy="369332"/>
          </a:xfrm>
          <a:prstGeom prst="rect">
            <a:avLst/>
          </a:prstGeom>
          <a:noFill/>
        </p:spPr>
        <p:txBody>
          <a:bodyPr wrap="none" rtlCol="0">
            <a:spAutoFit/>
          </a:bodyPr>
          <a:lstStyle/>
          <a:p>
            <a:r>
              <a:rPr lang="en-US" dirty="0" smtClean="0"/>
              <a:t>Introduction</a:t>
            </a:r>
            <a:endParaRPr lang="en-US" dirty="0"/>
          </a:p>
        </p:txBody>
      </p:sp>
      <p:pic>
        <p:nvPicPr>
          <p:cNvPr id="21" name="Content Placeholder 20"/>
          <p:cNvPicPr>
            <a:picLocks noGrp="1" noChangeAspect="1"/>
          </p:cNvPicPr>
          <p:nvPr>
            <p:ph idx="1"/>
          </p:nvPr>
        </p:nvPicPr>
        <p:blipFill>
          <a:blip r:embed="rId2"/>
          <a:srcRect l="-9193" r="-9193"/>
          <a:stretch>
            <a:fillRect/>
          </a:stretch>
        </p:blipFill>
        <p:spPr>
          <a:xfrm>
            <a:off x="544360" y="1600200"/>
            <a:ext cx="8229600" cy="4525963"/>
          </a:xfrm>
        </p:spPr>
      </p:pic>
      <p:sp>
        <p:nvSpPr>
          <p:cNvPr id="22" name="TextBox 21"/>
          <p:cNvSpPr txBox="1"/>
          <p:nvPr/>
        </p:nvSpPr>
        <p:spPr>
          <a:xfrm>
            <a:off x="2901177" y="2415709"/>
            <a:ext cx="3859936" cy="523220"/>
          </a:xfrm>
          <a:prstGeom prst="rect">
            <a:avLst/>
          </a:prstGeom>
          <a:noFill/>
        </p:spPr>
        <p:txBody>
          <a:bodyPr wrap="square" rtlCol="0">
            <a:spAutoFit/>
          </a:bodyPr>
          <a:lstStyle/>
          <a:p>
            <a:r>
              <a:rPr lang="en-US" sz="2800" dirty="0" smtClean="0"/>
              <a:t>Introduction</a:t>
            </a:r>
            <a:endParaRPr lang="en-US" sz="2800" dirty="0"/>
          </a:p>
        </p:txBody>
      </p:sp>
      <p:sp>
        <p:nvSpPr>
          <p:cNvPr id="23" name="TextBox 22"/>
          <p:cNvSpPr txBox="1"/>
          <p:nvPr/>
        </p:nvSpPr>
        <p:spPr>
          <a:xfrm>
            <a:off x="2365767" y="3648468"/>
            <a:ext cx="1992224" cy="523220"/>
          </a:xfrm>
          <a:prstGeom prst="rect">
            <a:avLst/>
          </a:prstGeom>
          <a:noFill/>
        </p:spPr>
        <p:txBody>
          <a:bodyPr wrap="square" rtlCol="0">
            <a:spAutoFit/>
          </a:bodyPr>
          <a:lstStyle/>
          <a:p>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Quotation</a:t>
            </a:r>
            <a:endParaRPr lang="en-US" sz="2800" dirty="0"/>
          </a:p>
        </p:txBody>
      </p:sp>
      <p:sp>
        <p:nvSpPr>
          <p:cNvPr id="24" name="TextBox 23"/>
          <p:cNvSpPr txBox="1"/>
          <p:nvPr/>
        </p:nvSpPr>
        <p:spPr>
          <a:xfrm>
            <a:off x="3947095" y="4783726"/>
            <a:ext cx="1897274" cy="523220"/>
          </a:xfrm>
          <a:prstGeom prst="rect">
            <a:avLst/>
          </a:prstGeom>
          <a:noFill/>
        </p:spPr>
        <p:txBody>
          <a:bodyPr wrap="none" rtlCol="0">
            <a:spAutoFit/>
          </a:bodyPr>
          <a:lstStyle/>
          <a:p>
            <a:r>
              <a:rPr lang="en-US" sz="2800" dirty="0" smtClean="0"/>
              <a:t>Explanation</a:t>
            </a:r>
            <a:endParaRPr lang="en-US" sz="2800" dirty="0"/>
          </a:p>
        </p:txBody>
      </p:sp>
    </p:spTree>
    <p:extLst>
      <p:ext uri="{BB962C8B-B14F-4D97-AF65-F5344CB8AC3E}">
        <p14:creationId xmlns:p14="http://schemas.microsoft.com/office/powerpoint/2010/main" val="175257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 Quotations as Evidence </a:t>
            </a:r>
            <a:endParaRPr lang="en-US" dirty="0"/>
          </a:p>
        </p:txBody>
      </p:sp>
      <p:sp>
        <p:nvSpPr>
          <p:cNvPr id="3" name="Content Placeholder 2"/>
          <p:cNvSpPr>
            <a:spLocks noGrp="1"/>
          </p:cNvSpPr>
          <p:nvPr>
            <p:ph idx="1"/>
          </p:nvPr>
        </p:nvSpPr>
        <p:spPr/>
        <p:txBody>
          <a:bodyPr>
            <a:normAutofit/>
          </a:bodyPr>
          <a:lstStyle/>
          <a:p>
            <a:r>
              <a:rPr lang="en-US" dirty="0" smtClean="0"/>
              <a:t>Quotations </a:t>
            </a:r>
            <a:r>
              <a:rPr lang="en-US" dirty="0"/>
              <a:t>should only be used to support your argument in an </a:t>
            </a:r>
            <a:r>
              <a:rPr lang="en-US" dirty="0" smtClean="0"/>
              <a:t>essay.</a:t>
            </a:r>
          </a:p>
          <a:p>
            <a:r>
              <a:rPr lang="en-US" dirty="0"/>
              <a:t>D</a:t>
            </a:r>
            <a:r>
              <a:rPr lang="en-US" dirty="0" smtClean="0"/>
              <a:t>o </a:t>
            </a:r>
            <a:r>
              <a:rPr lang="en-US" dirty="0"/>
              <a:t>not simply put them in a paragraph assuming that the meaning is clear. </a:t>
            </a:r>
            <a:endParaRPr lang="en-US" dirty="0" smtClean="0"/>
          </a:p>
          <a:p>
            <a:r>
              <a:rPr lang="en-US" dirty="0" smtClean="0"/>
              <a:t>Quotations </a:t>
            </a:r>
            <a:r>
              <a:rPr lang="en-US" dirty="0"/>
              <a:t>should </a:t>
            </a:r>
            <a:r>
              <a:rPr lang="en-US" dirty="0" smtClean="0"/>
              <a:t>be </a:t>
            </a:r>
            <a:r>
              <a:rPr lang="en-US" dirty="0"/>
              <a:t>introduced and explained in order for the reader to understand your intent. </a:t>
            </a:r>
            <a:endParaRPr lang="en-US" dirty="0" smtClean="0"/>
          </a:p>
          <a:p>
            <a:endParaRPr lang="en-US" dirty="0"/>
          </a:p>
        </p:txBody>
      </p:sp>
    </p:spTree>
    <p:extLst>
      <p:ext uri="{BB962C8B-B14F-4D97-AF65-F5344CB8AC3E}">
        <p14:creationId xmlns:p14="http://schemas.microsoft.com/office/powerpoint/2010/main" val="217482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Quotations in Context</a:t>
            </a:r>
            <a:endParaRPr lang="en-US" dirty="0"/>
          </a:p>
        </p:txBody>
      </p:sp>
      <p:sp>
        <p:nvSpPr>
          <p:cNvPr id="3" name="Content Placeholder 2"/>
          <p:cNvSpPr>
            <a:spLocks noGrp="1"/>
          </p:cNvSpPr>
          <p:nvPr>
            <p:ph idx="1"/>
          </p:nvPr>
        </p:nvSpPr>
        <p:spPr/>
        <p:txBody>
          <a:bodyPr/>
          <a:lstStyle/>
          <a:p>
            <a:r>
              <a:rPr lang="en-US" dirty="0" smtClean="0"/>
              <a:t>Provide some context for the quotation. </a:t>
            </a:r>
          </a:p>
          <a:p>
            <a:r>
              <a:rPr lang="en-US" dirty="0"/>
              <a:t>When introducing the quotation, identify the source, the speaker, </a:t>
            </a:r>
            <a:r>
              <a:rPr lang="en-US" dirty="0" smtClean="0"/>
              <a:t>etc. </a:t>
            </a:r>
          </a:p>
          <a:p>
            <a:r>
              <a:rPr lang="en-US" dirty="0" smtClean="0"/>
              <a:t>This will give the reader an idea of what happens around the quotation, which can change its meaning significantly. </a:t>
            </a:r>
            <a:endParaRPr lang="en-US" dirty="0"/>
          </a:p>
        </p:txBody>
      </p:sp>
    </p:spTree>
    <p:extLst>
      <p:ext uri="{BB962C8B-B14F-4D97-AF65-F5344CB8AC3E}">
        <p14:creationId xmlns:p14="http://schemas.microsoft.com/office/powerpoint/2010/main" val="378572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Introducing and Integrating Quotations </a:t>
            </a:r>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b="1" dirty="0" smtClean="0"/>
              <a:t>Work </a:t>
            </a:r>
            <a:r>
              <a:rPr lang="en-US" b="1" dirty="0"/>
              <a:t>the quotation into a sentence. </a:t>
            </a:r>
            <a:r>
              <a:rPr lang="en-US" b="1" dirty="0" smtClean="0"/>
              <a:t>This is also known as embedding a quotation in a sentence. </a:t>
            </a:r>
          </a:p>
          <a:p>
            <a:pPr marL="0" indent="0">
              <a:buNone/>
            </a:pPr>
            <a:r>
              <a:rPr lang="en-US" dirty="0" smtClean="0"/>
              <a:t>It is clear that others’ fear has an effect on Harry when he starts “to get a prickle of fear every time You-Know-Who was mentioned” (80). </a:t>
            </a:r>
            <a:endParaRPr lang="en-US" dirty="0"/>
          </a:p>
          <a:p>
            <a:pPr marL="0" indent="0">
              <a:buNone/>
            </a:pPr>
            <a:endParaRPr lang="en-US" dirty="0" smtClean="0"/>
          </a:p>
          <a:p>
            <a:pPr marL="0" indent="0">
              <a:buNone/>
            </a:pPr>
            <a:r>
              <a:rPr lang="en-US" dirty="0" smtClean="0"/>
              <a:t>Although McGonagall states that the houses “each have their own noble history,” the children and teachers clearly rank the houses according to their personal biases (85). </a:t>
            </a:r>
            <a:endParaRPr lang="en-US" dirty="0" smtClean="0"/>
          </a:p>
          <a:p>
            <a:pPr marL="0" indent="0">
              <a:buNone/>
            </a:pPr>
            <a:endParaRPr lang="en-US" dirty="0" smtClean="0"/>
          </a:p>
        </p:txBody>
      </p:sp>
    </p:spTree>
    <p:extLst>
      <p:ext uri="{BB962C8B-B14F-4D97-AF65-F5344CB8AC3E}">
        <p14:creationId xmlns:p14="http://schemas.microsoft.com/office/powerpoint/2010/main" val="314565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and Integrating Quotations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2. Introduce the quotation with a form of she/he says, the text states, he claims, she maintains, etc</a:t>
            </a:r>
            <a:r>
              <a:rPr lang="en-US" b="1" dirty="0" smtClean="0"/>
              <a:t>.</a:t>
            </a:r>
          </a:p>
          <a:p>
            <a:pPr marL="0" indent="0">
              <a:buNone/>
            </a:pPr>
            <a:r>
              <a:rPr lang="en-US" b="1" dirty="0" smtClean="0"/>
              <a:t> </a:t>
            </a:r>
            <a:endParaRPr lang="en-US" dirty="0"/>
          </a:p>
          <a:p>
            <a:pPr marL="0" indent="0">
              <a:buNone/>
            </a:pPr>
            <a:r>
              <a:rPr lang="en-US" dirty="0" smtClean="0"/>
              <a:t>Malfoy states that “[he thinks] they should keep it in the old wizarding families” (61). </a:t>
            </a:r>
            <a:endParaRPr lang="en-US" dirty="0" smtClean="0"/>
          </a:p>
          <a:p>
            <a:pPr marL="0" indent="0">
              <a:buNone/>
            </a:pPr>
            <a:endParaRPr lang="en-US" dirty="0" smtClean="0"/>
          </a:p>
          <a:p>
            <a:pPr marL="0" indent="0">
              <a:buNone/>
            </a:pPr>
            <a:r>
              <a:rPr lang="en-US" dirty="0" smtClean="0"/>
              <a:t>In response, Harry says “I don’t think I can be a wizard” (47). </a:t>
            </a:r>
            <a:endParaRPr lang="en-US" dirty="0" smtClean="0"/>
          </a:p>
          <a:p>
            <a:endParaRPr lang="en-US" dirty="0"/>
          </a:p>
        </p:txBody>
      </p:sp>
    </p:spTree>
    <p:extLst>
      <p:ext uri="{BB962C8B-B14F-4D97-AF65-F5344CB8AC3E}">
        <p14:creationId xmlns:p14="http://schemas.microsoft.com/office/powerpoint/2010/main" val="291752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and Integrating Quotations</a:t>
            </a:r>
            <a:endParaRPr lang="en-US" dirty="0"/>
          </a:p>
        </p:txBody>
      </p:sp>
      <p:sp>
        <p:nvSpPr>
          <p:cNvPr id="3" name="Content Placeholder 2"/>
          <p:cNvSpPr>
            <a:spLocks noGrp="1"/>
          </p:cNvSpPr>
          <p:nvPr>
            <p:ph idx="1"/>
          </p:nvPr>
        </p:nvSpPr>
        <p:spPr/>
        <p:txBody>
          <a:bodyPr>
            <a:normAutofit/>
          </a:bodyPr>
          <a:lstStyle/>
          <a:p>
            <a:pPr marL="0" indent="0">
              <a:buNone/>
            </a:pPr>
            <a:r>
              <a:rPr lang="en-US" b="1" dirty="0"/>
              <a:t>3. Introduce the quotation with a complete sentence. </a:t>
            </a:r>
            <a:endParaRPr lang="en-US" dirty="0" smtClean="0"/>
          </a:p>
          <a:p>
            <a:pPr marL="0" indent="0">
              <a:buNone/>
            </a:pPr>
            <a:r>
              <a:rPr lang="en-US" dirty="0"/>
              <a:t>When Harry first meets Draco while buying his school robes, Draco repeats his parents' prejudicial views: "I really don't think they should let the other sort in, do you? They're just not the same, they've never been brought up to know our </a:t>
            </a:r>
            <a:r>
              <a:rPr lang="en-US" dirty="0" smtClean="0"/>
              <a:t>ways" </a:t>
            </a:r>
            <a:r>
              <a:rPr lang="en-US" dirty="0"/>
              <a:t>(60-61). </a:t>
            </a:r>
            <a:endParaRPr lang="en-US" dirty="0"/>
          </a:p>
        </p:txBody>
      </p:sp>
    </p:spTree>
    <p:extLst>
      <p:ext uri="{BB962C8B-B14F-4D97-AF65-F5344CB8AC3E}">
        <p14:creationId xmlns:p14="http://schemas.microsoft.com/office/powerpoint/2010/main" val="38770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Quotations</a:t>
            </a:r>
            <a:endParaRPr lang="en-US" dirty="0"/>
          </a:p>
        </p:txBody>
      </p:sp>
      <p:sp>
        <p:nvSpPr>
          <p:cNvPr id="3" name="Content Placeholder 2"/>
          <p:cNvSpPr>
            <a:spLocks noGrp="1"/>
          </p:cNvSpPr>
          <p:nvPr>
            <p:ph idx="1"/>
          </p:nvPr>
        </p:nvSpPr>
        <p:spPr/>
        <p:txBody>
          <a:bodyPr>
            <a:normAutofit fontScale="92500"/>
          </a:bodyPr>
          <a:lstStyle/>
          <a:p>
            <a:r>
              <a:rPr lang="en-US" b="1" dirty="0" smtClean="0"/>
              <a:t>You should always provide your own analysis of the quotation provided in order to show how it relates to and supports your argument. </a:t>
            </a:r>
          </a:p>
          <a:p>
            <a:pPr marL="0" indent="0">
              <a:buNone/>
            </a:pPr>
            <a:r>
              <a:rPr lang="en-US" dirty="0"/>
              <a:t>Rowling describes the Dursleys as "the last people you'd expect to be involved in anything strange or mysterious, because they just didn't hold with such nonsense" (8). This mindset leads them to reject anything new as a possible threat to their way of life. </a:t>
            </a:r>
          </a:p>
        </p:txBody>
      </p:sp>
    </p:spTree>
    <p:extLst>
      <p:ext uri="{BB962C8B-B14F-4D97-AF65-F5344CB8AC3E}">
        <p14:creationId xmlns:p14="http://schemas.microsoft.com/office/powerpoint/2010/main" val="128617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Quotations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a:t>
            </a:r>
            <a:r>
              <a:rPr lang="en-US" dirty="0" smtClean="0"/>
              <a:t>efore the train reaches the school itself, Hermione has already judged the houses based on others’ opinions: “I’ve been asking around and I hope I’m in Gryffindor, it sounds by far the best, I hear Dumbledore himself was one, but I suppose </a:t>
            </a:r>
            <a:r>
              <a:rPr lang="en-US" dirty="0" err="1" smtClean="0"/>
              <a:t>Ravenclaw</a:t>
            </a:r>
            <a:r>
              <a:rPr lang="en-US" dirty="0" smtClean="0"/>
              <a:t> wouldn’t be too bad” (80). The fact that Hermione is able to come to this conclusion by talking to other students before even reaching the school itself shows that the students do not perceive the houses as equal. </a:t>
            </a:r>
            <a:endParaRPr lang="en-US" dirty="0"/>
          </a:p>
        </p:txBody>
      </p:sp>
    </p:spTree>
    <p:extLst>
      <p:ext uri="{BB962C8B-B14F-4D97-AF65-F5344CB8AC3E}">
        <p14:creationId xmlns:p14="http://schemas.microsoft.com/office/powerpoint/2010/main" val="95006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Explaining Quotations</a:t>
            </a:r>
            <a:endParaRPr lang="en-US" dirty="0"/>
          </a:p>
        </p:txBody>
      </p:sp>
      <p:sp>
        <p:nvSpPr>
          <p:cNvPr id="3" name="Content Placeholder 2"/>
          <p:cNvSpPr>
            <a:spLocks noGrp="1"/>
          </p:cNvSpPr>
          <p:nvPr>
            <p:ph idx="1"/>
          </p:nvPr>
        </p:nvSpPr>
        <p:spPr/>
        <p:txBody>
          <a:bodyPr/>
          <a:lstStyle/>
          <a:p>
            <a:r>
              <a:rPr lang="en-US" dirty="0" smtClean="0"/>
              <a:t>However, Harry reminds Ron not to be too proud of their victory over the troll since the situation was their fault to begin with: “She might not have needed saving if we hadn’t locked the think in with her” (132). The fact that Harry acknowledges this fact shows that he is able to recognize his mistakes and take responsibility </a:t>
            </a:r>
            <a:r>
              <a:rPr lang="en-US" smtClean="0"/>
              <a:t>for them. </a:t>
            </a:r>
            <a:endParaRPr lang="en-US" dirty="0"/>
          </a:p>
        </p:txBody>
      </p:sp>
    </p:spTree>
    <p:extLst>
      <p:ext uri="{BB962C8B-B14F-4D97-AF65-F5344CB8AC3E}">
        <p14:creationId xmlns:p14="http://schemas.microsoft.com/office/powerpoint/2010/main" val="3945468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TotalTime>
  <Words>584</Words>
  <Application>Microsoft Macintosh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Integrating Quotations</vt:lpstr>
      <vt:lpstr>I. Quotations as Evidence </vt:lpstr>
      <vt:lpstr>Quotations in Context</vt:lpstr>
      <vt:lpstr> Introducing and Integrating Quotations </vt:lpstr>
      <vt:lpstr>Introducing and Integrating Quotations</vt:lpstr>
      <vt:lpstr>Introducing and Integrating Quotations</vt:lpstr>
      <vt:lpstr>Explaining Quotations</vt:lpstr>
      <vt:lpstr>Explaining Quotations</vt:lpstr>
      <vt:lpstr>Explaining Quotations</vt:lpstr>
      <vt:lpstr>The Quotation Sandwich</vt:lpstr>
    </vt:vector>
  </TitlesOfParts>
  <Company>Campion/Luther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Quotations</dc:title>
  <dc:creator>Kathryn MacLennan</dc:creator>
  <cp:lastModifiedBy>Kathryn MacLennan</cp:lastModifiedBy>
  <cp:revision>3</cp:revision>
  <dcterms:created xsi:type="dcterms:W3CDTF">2016-01-21T21:21:51Z</dcterms:created>
  <dcterms:modified xsi:type="dcterms:W3CDTF">2016-01-21T21:49:17Z</dcterms:modified>
</cp:coreProperties>
</file>