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5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2203-EEFA-0F4E-AF3A-E77CD68514AC}" type="datetimeFigureOut">
              <a:rPr lang="en-US" smtClean="0"/>
              <a:t>15-10-15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86AA-5E38-F047-80E3-7748A50764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76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2203-EEFA-0F4E-AF3A-E77CD68514AC}" type="datetimeFigureOut">
              <a:rPr lang="en-US" smtClean="0"/>
              <a:t>15-10-15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86AA-5E38-F047-80E3-7748A50764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1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2203-EEFA-0F4E-AF3A-E77CD68514AC}" type="datetimeFigureOut">
              <a:rPr lang="en-US" smtClean="0"/>
              <a:t>15-10-15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86AA-5E38-F047-80E3-7748A50764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14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2203-EEFA-0F4E-AF3A-E77CD68514AC}" type="datetimeFigureOut">
              <a:rPr lang="en-US" smtClean="0"/>
              <a:t>15-10-15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86AA-5E38-F047-80E3-7748A50764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7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2203-EEFA-0F4E-AF3A-E77CD68514AC}" type="datetimeFigureOut">
              <a:rPr lang="en-US" smtClean="0"/>
              <a:t>15-10-15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86AA-5E38-F047-80E3-7748A50764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113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2203-EEFA-0F4E-AF3A-E77CD68514AC}" type="datetimeFigureOut">
              <a:rPr lang="en-US" smtClean="0"/>
              <a:t>15-10-15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86AA-5E38-F047-80E3-7748A50764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8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2203-EEFA-0F4E-AF3A-E77CD68514AC}" type="datetimeFigureOut">
              <a:rPr lang="en-US" smtClean="0"/>
              <a:t>15-10-15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86AA-5E38-F047-80E3-7748A50764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5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2203-EEFA-0F4E-AF3A-E77CD68514AC}" type="datetimeFigureOut">
              <a:rPr lang="en-US" smtClean="0"/>
              <a:t>15-10-15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86AA-5E38-F047-80E3-7748A50764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4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2203-EEFA-0F4E-AF3A-E77CD68514AC}" type="datetimeFigureOut">
              <a:rPr lang="en-US" smtClean="0"/>
              <a:t>15-10-15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86AA-5E38-F047-80E3-7748A50764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31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2203-EEFA-0F4E-AF3A-E77CD68514AC}" type="datetimeFigureOut">
              <a:rPr lang="en-US" smtClean="0"/>
              <a:t>15-10-15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86AA-5E38-F047-80E3-7748A50764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80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2203-EEFA-0F4E-AF3A-E77CD68514AC}" type="datetimeFigureOut">
              <a:rPr lang="en-US" smtClean="0"/>
              <a:t>15-10-15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A86AA-5E38-F047-80E3-7748A50764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22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42203-EEFA-0F4E-AF3A-E77CD68514AC}" type="datetimeFigureOut">
              <a:rPr lang="en-US" smtClean="0"/>
              <a:t>15-10-15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A86AA-5E38-F047-80E3-7748A50764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3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Welsh Mythology </a:t>
            </a:r>
            <a:br>
              <a:rPr lang="en-US" dirty="0" smtClean="0"/>
            </a:br>
            <a:r>
              <a:rPr lang="en-US" dirty="0" smtClean="0"/>
              <a:t>in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i="1" dirty="0" smtClean="0">
                <a:solidFill>
                  <a:schemeClr val="tx1"/>
                </a:solidFill>
              </a:rPr>
              <a:t>The Book of Three</a:t>
            </a:r>
            <a:endParaRPr lang="en-US" sz="4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76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</a:t>
            </a:r>
            <a:r>
              <a:rPr lang="en-US" i="1" dirty="0" smtClean="0"/>
              <a:t>Mabinogian</a:t>
            </a:r>
            <a:endParaRPr lang="en-US" i="1" dirty="0" smtClean="0"/>
          </a:p>
          <a:p>
            <a:endParaRPr lang="en-US" dirty="0"/>
          </a:p>
          <a:p>
            <a:r>
              <a:rPr lang="en-US" dirty="0" smtClean="0"/>
              <a:t>A collection of Welsh stories based on pre-Christian Celtic mythology. </a:t>
            </a:r>
          </a:p>
          <a:p>
            <a:endParaRPr lang="en-US" dirty="0"/>
          </a:p>
          <a:p>
            <a:r>
              <a:rPr lang="en-US" dirty="0" smtClean="0"/>
              <a:t>The stories can be dated to the early middle ages (11</a:t>
            </a:r>
            <a:r>
              <a:rPr lang="en-US" baseline="30000" dirty="0" smtClean="0"/>
              <a:t>th</a:t>
            </a:r>
            <a:r>
              <a:rPr lang="en-US" dirty="0" smtClean="0"/>
              <a:t> and 12</a:t>
            </a:r>
            <a:r>
              <a:rPr lang="en-US" baseline="30000" dirty="0" smtClean="0"/>
              <a:t>th</a:t>
            </a:r>
            <a:r>
              <a:rPr lang="en-US" dirty="0" smtClean="0"/>
              <a:t> centuries), but are thought to derive from earlier sources.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20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Gwydion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a kind of trickster </a:t>
            </a:r>
            <a:r>
              <a:rPr lang="en-US" dirty="0" smtClean="0"/>
              <a:t>figure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Possesses great power but does not always use it for good. </a:t>
            </a:r>
          </a:p>
          <a:p>
            <a:endParaRPr lang="en-US" dirty="0" smtClean="0"/>
          </a:p>
          <a:p>
            <a:r>
              <a:rPr lang="en-US" dirty="0" smtClean="0"/>
              <a:t>He is able to disguise himself and shape shift.</a:t>
            </a:r>
          </a:p>
          <a:p>
            <a:endParaRPr lang="en-US" dirty="0" smtClean="0"/>
          </a:p>
          <a:p>
            <a:r>
              <a:rPr lang="en-US" dirty="0" smtClean="0"/>
              <a:t>He is often ruthless and self-serving.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5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Arawn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King of the Underworld/Land of the Dead (</a:t>
            </a:r>
            <a:r>
              <a:rPr lang="en-US" dirty="0" smtClean="0"/>
              <a:t>Annwn</a:t>
            </a:r>
            <a:r>
              <a:rPr lang="en-US" dirty="0" smtClean="0"/>
              <a:t>). </a:t>
            </a:r>
          </a:p>
          <a:p>
            <a:endParaRPr lang="en-US" dirty="0"/>
          </a:p>
          <a:p>
            <a:r>
              <a:rPr lang="en-US" dirty="0" smtClean="0"/>
              <a:t>He is a largely benevolent figure, who often helps people. </a:t>
            </a:r>
          </a:p>
          <a:p>
            <a:endParaRPr lang="en-US" dirty="0"/>
          </a:p>
          <a:p>
            <a:r>
              <a:rPr lang="en-US" dirty="0" smtClean="0"/>
              <a:t>While he is often helpful, he should not be crossed.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490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Dallben, Coll, and Hen Wen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are briefly mentioned in the tale “</a:t>
            </a:r>
            <a:r>
              <a:rPr lang="en-US" dirty="0" smtClean="0"/>
              <a:t>Culhwch</a:t>
            </a:r>
            <a:r>
              <a:rPr lang="en-US" dirty="0" smtClean="0"/>
              <a:t> and </a:t>
            </a:r>
            <a:r>
              <a:rPr lang="en-US" dirty="0" smtClean="0"/>
              <a:t>Olwen</a:t>
            </a:r>
            <a:r>
              <a:rPr lang="en-US" dirty="0" smtClean="0"/>
              <a:t>,” found in </a:t>
            </a:r>
            <a:r>
              <a:rPr lang="en-US" i="1" dirty="0" smtClean="0"/>
              <a:t>The </a:t>
            </a:r>
            <a:r>
              <a:rPr lang="en-US" i="1" dirty="0" smtClean="0"/>
              <a:t>Mabinogian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14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Figures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Horned King: associated with god </a:t>
            </a:r>
            <a:r>
              <a:rPr lang="en-US" dirty="0" smtClean="0"/>
              <a:t>Cernunnos</a:t>
            </a:r>
            <a:r>
              <a:rPr lang="en-US" dirty="0" smtClean="0"/>
              <a:t>, lord of animals, fertility, life and wealth.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Gwyn the Hunter (Gwyn </a:t>
            </a:r>
            <a:r>
              <a:rPr lang="en-US" dirty="0" smtClean="0"/>
              <a:t>ap</a:t>
            </a:r>
            <a:r>
              <a:rPr lang="en-US" dirty="0" smtClean="0"/>
              <a:t> </a:t>
            </a:r>
            <a:r>
              <a:rPr lang="en-US" dirty="0" smtClean="0"/>
              <a:t>Nudd</a:t>
            </a:r>
            <a:r>
              <a:rPr lang="en-US" dirty="0" smtClean="0"/>
              <a:t>): king of the fairies or the otherworld. </a:t>
            </a:r>
          </a:p>
          <a:p>
            <a:endParaRPr lang="en-US" dirty="0"/>
          </a:p>
          <a:p>
            <a:r>
              <a:rPr lang="en-US" dirty="0" smtClean="0"/>
              <a:t>Hounds of </a:t>
            </a:r>
            <a:r>
              <a:rPr lang="en-US" dirty="0" smtClean="0"/>
              <a:t>Annwn</a:t>
            </a:r>
            <a:r>
              <a:rPr lang="en-US" dirty="0" smtClean="0"/>
              <a:t> (</a:t>
            </a:r>
            <a:r>
              <a:rPr lang="en-US" dirty="0" smtClean="0"/>
              <a:t>Cwn</a:t>
            </a:r>
            <a:r>
              <a:rPr lang="en-US" dirty="0" smtClean="0"/>
              <a:t> </a:t>
            </a:r>
            <a:r>
              <a:rPr lang="en-US" dirty="0" smtClean="0"/>
              <a:t>Annwn</a:t>
            </a:r>
            <a:r>
              <a:rPr lang="en-US" dirty="0" smtClean="0"/>
              <a:t>): follow Gwyn the Hunter; said to foretell death and destruction.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408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208</Words>
  <Application>Microsoft Macintosh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Welsh Mythology  in </vt:lpstr>
      <vt:lpstr>The Source</vt:lpstr>
      <vt:lpstr>Gwydion</vt:lpstr>
      <vt:lpstr>Arawn</vt:lpstr>
      <vt:lpstr>Dallben, Coll, and Hen Wen</vt:lpstr>
      <vt:lpstr>Other Figures</vt:lpstr>
    </vt:vector>
  </TitlesOfParts>
  <Company>Campion/Luther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Kathryn MacLennan</dc:creator>
  <cp:lastModifiedBy>Kathryn MacLennan</cp:lastModifiedBy>
  <cp:revision>5</cp:revision>
  <dcterms:created xsi:type="dcterms:W3CDTF">2013-02-04T01:18:36Z</dcterms:created>
  <dcterms:modified xsi:type="dcterms:W3CDTF">2015-10-16T01:28:45Z</dcterms:modified>
</cp:coreProperties>
</file>