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9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4635-1D8D-4740-AF67-C7E86639C62B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BA48-E542-C247-A525-25DFCCB38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Create a 		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Convincing Argument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2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you cannot simply state your side, your must give a reason for the opinion. </a:t>
            </a:r>
          </a:p>
          <a:p>
            <a:r>
              <a:rPr lang="en-US" dirty="0" smtClean="0"/>
              <a:t>Why do you hold that opinion?</a:t>
            </a:r>
          </a:p>
          <a:p>
            <a:r>
              <a:rPr lang="en-US" dirty="0" smtClean="0"/>
              <a:t>You would then have to provide evidence to support that opinion, and explain how that evidence supports your opinion.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1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Recreational Drugs Should Be Legal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Argument # 1: Recreational drugs should be legalized because it does not stop people from using them. </a:t>
            </a:r>
          </a:p>
          <a:p>
            <a:r>
              <a:rPr lang="en-US" dirty="0" smtClean="0"/>
              <a:t>Argument # 2: Recreational drugs should be legalized, so that they can be better regulated, making them safer for those who do choose to use them. </a:t>
            </a:r>
          </a:p>
          <a:p>
            <a:r>
              <a:rPr lang="en-US" dirty="0" smtClean="0"/>
              <a:t>Argument # 3: Recreational drugs should be legalized so that addicts are given treatment rather than put in prison.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7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Recreational Drugs Should Remain Illegal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Argument # 1: Recreational drugs should remain illegal because society needs to send a message that drug use is wrong. </a:t>
            </a:r>
          </a:p>
          <a:p>
            <a:r>
              <a:rPr lang="en-US" dirty="0" smtClean="0"/>
              <a:t>Argument # 2: Recreational drugs should remain illegal because legalization would lead to increased drug use. </a:t>
            </a:r>
          </a:p>
          <a:p>
            <a:r>
              <a:rPr lang="en-US" dirty="0" smtClean="0"/>
              <a:t>Argument # 3: Recreational drugs should remain illegal because legalization would cause a rise in dangerous, drug-induced behaviors.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Capital Punishment Should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 # 1: Capital punishment should be implemented in order to act as a deterrent. </a:t>
            </a:r>
          </a:p>
          <a:p>
            <a:r>
              <a:rPr lang="en-US" dirty="0" smtClean="0"/>
              <a:t>Argument # 2: Capital punishment should be used because some crimes are so heinous that the criminal no longer deserves to live. </a:t>
            </a:r>
          </a:p>
          <a:p>
            <a:r>
              <a:rPr lang="en-US" dirty="0" smtClean="0"/>
              <a:t>Argument # 3: Capital punishment should be used so that taxpayers are not paying to keep violent criminals alive.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4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Capital Punishment Should Be Banned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Argument # 1: Capital punishment should be banned because it does not act as a deterrent for criminals. </a:t>
            </a:r>
          </a:p>
          <a:p>
            <a:r>
              <a:rPr lang="en-US" dirty="0" smtClean="0"/>
              <a:t>Argument # 2: Capital punishment should be banned because innocent people might be executed. </a:t>
            </a:r>
          </a:p>
          <a:p>
            <a:r>
              <a:rPr lang="en-US" dirty="0" smtClean="0"/>
              <a:t>Assignment # 3: Capital punishment should be banned because it ends up costing taxpayers more money than long-term imprisonment.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2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Harry’s Fame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Topic: </a:t>
            </a:r>
            <a:r>
              <a:rPr lang="en-US" dirty="0"/>
              <a:t>Look at Harry’s reluctance to accept his fame and his status as a hero.  Why is Harry so modest and humble in the face of so much praise?  Is he right or wrong to reject this praise? What does this modesty say about Harry?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Reason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Harry rejects others’ praise because he is humble. </a:t>
            </a:r>
          </a:p>
          <a:p>
            <a:r>
              <a:rPr lang="en-US" dirty="0" smtClean="0"/>
              <a:t>2. Harry rejects others’ praise because he realizes that fame may put him at risk. </a:t>
            </a:r>
          </a:p>
          <a:p>
            <a:r>
              <a:rPr lang="en-US" dirty="0" smtClean="0"/>
              <a:t>3. Harry rejects others’ praise because he just wants to be normal. </a:t>
            </a:r>
          </a:p>
          <a:p>
            <a:r>
              <a:rPr lang="en-US" dirty="0" smtClean="0"/>
              <a:t>4. Harry rejects others’ praise because their expectations put too much pressure on him. </a:t>
            </a:r>
          </a:p>
        </p:txBody>
      </p:sp>
    </p:spTree>
    <p:extLst>
      <p:ext uri="{BB962C8B-B14F-4D97-AF65-F5344CB8AC3E}">
        <p14:creationId xmlns:p14="http://schemas.microsoft.com/office/powerpoint/2010/main" val="2550674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Humility</a:t>
            </a:r>
          </a:p>
          <a:p>
            <a:pPr lvl="1"/>
            <a:r>
              <a:rPr lang="en-US" dirty="0" smtClean="0"/>
              <a:t>Why is it important for Harry to be humble?</a:t>
            </a:r>
            <a:endParaRPr lang="en-US" dirty="0"/>
          </a:p>
          <a:p>
            <a:pPr lvl="2"/>
            <a:r>
              <a:rPr lang="en-US" dirty="0" smtClean="0"/>
              <a:t>A hero must be humble in order to care more for others than himself. </a:t>
            </a:r>
          </a:p>
          <a:p>
            <a:pPr lvl="2"/>
            <a:r>
              <a:rPr lang="en-US" dirty="0" smtClean="0"/>
              <a:t>He is not interested in the fame that goes along with the role.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06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Harry </a:t>
            </a:r>
            <a:r>
              <a:rPr lang="en-US" dirty="0"/>
              <a:t>rejects others’ praise because he is </a:t>
            </a:r>
            <a:r>
              <a:rPr lang="en-US" dirty="0" smtClean="0"/>
              <a:t>humble, which is important because heroes must care more about others. </a:t>
            </a:r>
          </a:p>
          <a:p>
            <a:r>
              <a:rPr lang="en-US" dirty="0" smtClean="0"/>
              <a:t>Harry rejects others’ praise because he is humble, which shows that he does not care about the fame that comes with the role.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•</a:t>
            </a:r>
            <a:r>
              <a:rPr lang="en-US" dirty="0" smtClean="0"/>
              <a:t> You should provide a reason for your claim.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•</a:t>
            </a:r>
            <a:r>
              <a:rPr lang="en-US" dirty="0" smtClean="0"/>
              <a:t> It is not enough to simply make the claim.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•</a:t>
            </a:r>
            <a:r>
              <a:rPr lang="en-US" dirty="0" smtClean="0"/>
              <a:t> You must also tell me why it is important.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Argument?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assertion based on logic and proof</a:t>
            </a:r>
          </a:p>
          <a:p>
            <a:endParaRPr lang="en-US" dirty="0" smtClean="0"/>
          </a:p>
          <a:p>
            <a:r>
              <a:rPr lang="en-US" dirty="0" smtClean="0"/>
              <a:t>An appeal to the rational intellect</a:t>
            </a:r>
          </a:p>
          <a:p>
            <a:endParaRPr lang="en-US" dirty="0" smtClean="0"/>
          </a:p>
          <a:p>
            <a:r>
              <a:rPr lang="en-US" dirty="0" smtClean="0"/>
              <a:t>An Argument should rely on evidence: established facts, statistics, expert opinion, quotations,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Obligations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• An argument should not be based on logic alone: the writer has a moral obligation to the reader. </a:t>
            </a:r>
          </a:p>
          <a:p>
            <a:pPr marL="0" indent="0">
              <a:buNone/>
            </a:pPr>
            <a:r>
              <a:rPr lang="en-US" dirty="0" smtClean="0"/>
              <a:t>• A good argument should be objective.</a:t>
            </a:r>
          </a:p>
          <a:p>
            <a:pPr marL="0" indent="0">
              <a:buNone/>
            </a:pPr>
            <a:r>
              <a:rPr lang="en-US" dirty="0" smtClean="0"/>
              <a:t>• Arguments should be balanced (look at both sides of an issue)</a:t>
            </a:r>
          </a:p>
          <a:p>
            <a:pPr marL="0" indent="0">
              <a:buNone/>
            </a:pPr>
            <a:r>
              <a:rPr lang="en-US" dirty="0" smtClean="0"/>
              <a:t>• The writer must provide the reader with all the necessary information. </a:t>
            </a:r>
          </a:p>
          <a:p>
            <a:pPr marL="0" indent="0">
              <a:buNone/>
            </a:pPr>
            <a:r>
              <a:rPr lang="en-US" dirty="0" smtClean="0"/>
              <a:t>• The writer should not hide information that does not support his/her argument from the reader.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7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not use emotional appeals in your essays. </a:t>
            </a:r>
          </a:p>
          <a:p>
            <a:r>
              <a:rPr lang="en-US" dirty="0" smtClean="0"/>
              <a:t>Appealing to a reader’s emotions is often used to distract him/her from the facts. </a:t>
            </a:r>
          </a:p>
          <a:p>
            <a:r>
              <a:rPr lang="en-US" dirty="0" smtClean="0"/>
              <a:t>You should try to let your own emotions/personal feelings color your argument.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Strong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Claim of Judgment: what you are going to argue; a debatable point. </a:t>
            </a:r>
          </a:p>
          <a:p>
            <a:r>
              <a:rPr lang="en-US" dirty="0" smtClean="0"/>
              <a:t>Claim of Fact: there is evidence to adequately support your thesis. </a:t>
            </a:r>
          </a:p>
          <a:p>
            <a:r>
              <a:rPr lang="en-US" dirty="0" smtClean="0"/>
              <a:t>Claim of Interpretation: You explain how and why the evidence supports your claim. </a:t>
            </a:r>
          </a:p>
          <a:p>
            <a:r>
              <a:rPr lang="en-US" dirty="0" smtClean="0"/>
              <a:t>Claim of Cause: why your argument is important. </a:t>
            </a:r>
          </a:p>
          <a:p>
            <a:r>
              <a:rPr lang="en-US" dirty="0" smtClean="0"/>
              <a:t>Conclusion: a summary of your </a:t>
            </a:r>
            <a:r>
              <a:rPr lang="en-US" dirty="0" smtClean="0"/>
              <a:t>argument’s </a:t>
            </a:r>
            <a:r>
              <a:rPr lang="en-US" dirty="0" smtClean="0"/>
              <a:t>main points. </a:t>
            </a:r>
          </a:p>
        </p:txBody>
      </p:sp>
    </p:spTree>
    <p:extLst>
      <p:ext uri="{BB962C8B-B14F-4D97-AF65-F5344CB8AC3E}">
        <p14:creationId xmlns:p14="http://schemas.microsoft.com/office/powerpoint/2010/main" val="98802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information. </a:t>
            </a:r>
          </a:p>
          <a:p>
            <a:r>
              <a:rPr lang="en-US" dirty="0" smtClean="0"/>
              <a:t>Ask yourself a question: Why does something happen? Why is something important?</a:t>
            </a:r>
          </a:p>
          <a:p>
            <a:r>
              <a:rPr lang="en-US" dirty="0" smtClean="0"/>
              <a:t>Evaluate the importance of the information gathered to your argument.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4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Inductive vs. Deductive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Inductive Reasoning: look at the evidence first and then formulate a thesis. </a:t>
            </a:r>
          </a:p>
          <a:p>
            <a:endParaRPr lang="en-US" dirty="0"/>
          </a:p>
          <a:p>
            <a:r>
              <a:rPr lang="en-US" dirty="0" smtClean="0"/>
              <a:t>Deductive Reasoning: formulate a thesis and then look for evidence to support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Sometimes, it is helpful to think of an essay in terms of a debate. </a:t>
            </a:r>
          </a:p>
          <a:p>
            <a:r>
              <a:rPr lang="en-US" dirty="0" smtClean="0"/>
              <a:t>In a debate, two opponents must argue over a controversial topic, each taking opposing sides.</a:t>
            </a:r>
          </a:p>
          <a:p>
            <a:r>
              <a:rPr lang="en-US" dirty="0" smtClean="0"/>
              <a:t>The debaters may not actually believe in the opinion that they have been assigned to debate. </a:t>
            </a:r>
          </a:p>
          <a:p>
            <a:r>
              <a:rPr lang="en-US" dirty="0" smtClean="0"/>
              <a:t>The point is to make the best argument possible to win the debate.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Debate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 Punishment: Yes, capital punishment should be practiced, or no, it should not. </a:t>
            </a:r>
          </a:p>
          <a:p>
            <a:r>
              <a:rPr lang="en-US" dirty="0" smtClean="0"/>
              <a:t>Recreational Drugs: Recreational drugs should be legalized, or they should remain illegal. </a:t>
            </a:r>
          </a:p>
          <a:p>
            <a:r>
              <a:rPr lang="en-US" dirty="0" smtClean="0"/>
              <a:t>Nuclear Weapons: It is acceptable for countries to use nuclear weapons in armed conflicts, or nuclear weapons should never be used in armed conflicts.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994</Words>
  <Application>Microsoft Macintosh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How to Create a     </vt:lpstr>
      <vt:lpstr>What is an Argument?</vt:lpstr>
      <vt:lpstr>Moral Obligations</vt:lpstr>
      <vt:lpstr>Emotion</vt:lpstr>
      <vt:lpstr>Elements of a Strong Argument</vt:lpstr>
      <vt:lpstr>Where to Start?</vt:lpstr>
      <vt:lpstr>Inductive vs. Deductive</vt:lpstr>
      <vt:lpstr>Pick A Side</vt:lpstr>
      <vt:lpstr>Common Debate Topics</vt:lpstr>
      <vt:lpstr>But Why? </vt:lpstr>
      <vt:lpstr>Recreational Drugs Should Be Legal</vt:lpstr>
      <vt:lpstr>Recreational Drugs Should Remain Illegal </vt:lpstr>
      <vt:lpstr>Capital Punishment Should Be Used</vt:lpstr>
      <vt:lpstr>Capital Punishment Should Be Banned</vt:lpstr>
      <vt:lpstr>Harry’s Fame</vt:lpstr>
      <vt:lpstr>Pick A Reason </vt:lpstr>
      <vt:lpstr>So What?</vt:lpstr>
      <vt:lpstr>Possible Theses</vt:lpstr>
      <vt:lpstr>Thesis Statement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    </dc:title>
  <dc:creator>Kathryn MacLennan</dc:creator>
  <cp:lastModifiedBy>Kathryn MacLennan</cp:lastModifiedBy>
  <cp:revision>6</cp:revision>
  <dcterms:created xsi:type="dcterms:W3CDTF">2016-01-11T00:27:32Z</dcterms:created>
  <dcterms:modified xsi:type="dcterms:W3CDTF">2016-01-13T15:43:57Z</dcterms:modified>
</cp:coreProperties>
</file>