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5" r:id="rId4"/>
    <p:sldId id="258" r:id="rId5"/>
    <p:sldId id="276" r:id="rId6"/>
    <p:sldId id="279" r:id="rId7"/>
    <p:sldId id="259" r:id="rId8"/>
    <p:sldId id="277" r:id="rId9"/>
    <p:sldId id="282" r:id="rId10"/>
    <p:sldId id="260" r:id="rId11"/>
    <p:sldId id="283" r:id="rId12"/>
    <p:sldId id="278" r:id="rId13"/>
    <p:sldId id="265" r:id="rId14"/>
    <p:sldId id="268" r:id="rId15"/>
    <p:sldId id="284" r:id="rId16"/>
    <p:sldId id="285" r:id="rId17"/>
    <p:sldId id="266" r:id="rId18"/>
    <p:sldId id="286" r:id="rId19"/>
    <p:sldId id="267" r:id="rId20"/>
    <p:sldId id="287" r:id="rId21"/>
    <p:sldId id="269" r:id="rId22"/>
    <p:sldId id="270" r:id="rId23"/>
    <p:sldId id="288" r:id="rId24"/>
    <p:sldId id="289" r:id="rId25"/>
    <p:sldId id="272" r:id="rId26"/>
    <p:sldId id="290" r:id="rId27"/>
    <p:sldId id="273" r:id="rId28"/>
    <p:sldId id="291" r:id="rId29"/>
    <p:sldId id="274" r:id="rId30"/>
    <p:sldId id="28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15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142259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5811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391019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297608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124586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265983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396576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357883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263565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14157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AC8E51C-AC9E-3E4D-9AAE-DE49CEACB413}" type="datetimeFigureOut">
              <a:rPr lang="en-US" smtClean="0"/>
              <a:t>18-03-09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74D3E3-517C-BF4F-A38B-D7E2D0E66B73}" type="slidenum">
              <a:rPr lang="en-US" smtClean="0"/>
              <a:t>‹#›</a:t>
            </a:fld>
            <a:endParaRPr lang="en-US" dirty="0"/>
          </a:p>
        </p:txBody>
      </p:sp>
    </p:spTree>
    <p:extLst>
      <p:ext uri="{BB962C8B-B14F-4D97-AF65-F5344CB8AC3E}">
        <p14:creationId xmlns:p14="http://schemas.microsoft.com/office/powerpoint/2010/main" val="40906705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8E51C-AC9E-3E4D-9AAE-DE49CEACB413}" type="datetimeFigureOut">
              <a:rPr lang="en-US" smtClean="0"/>
              <a:t>18-03-09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4D3E3-517C-BF4F-A38B-D7E2D0E66B73}" type="slidenum">
              <a:rPr lang="en-US" smtClean="0"/>
              <a:t>‹#›</a:t>
            </a:fld>
            <a:endParaRPr lang="en-US" dirty="0"/>
          </a:p>
        </p:txBody>
      </p:sp>
    </p:spTree>
    <p:extLst>
      <p:ext uri="{BB962C8B-B14F-4D97-AF65-F5344CB8AC3E}">
        <p14:creationId xmlns:p14="http://schemas.microsoft.com/office/powerpoint/2010/main" val="268464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se.jhu.edu.libproxy.uregina.ca:2048/article/55608" TargetMode="External"/><Relationship Id="rId3" Type="http://schemas.openxmlformats.org/officeDocument/2006/relationships/hyperlink" Target="http://go.galegroup.com/ps/i.do?&amp;id=GALE%7CA86867403&amp;v=2.1&amp;u=ureginalib&amp;it=r&amp;p=EAIM&amp;sw=w&amp;authCount=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o.galegroup.com.libproxy.uregina.ca:2048/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Secondary Sources:</a:t>
            </a:r>
            <a:endParaRPr lang="en-US" dirty="0"/>
          </a:p>
        </p:txBody>
      </p:sp>
      <p:sp>
        <p:nvSpPr>
          <p:cNvPr id="3" name="Subtitle 2"/>
          <p:cNvSpPr>
            <a:spLocks noGrp="1"/>
          </p:cNvSpPr>
          <p:nvPr>
            <p:ph type="subTitle" idx="1"/>
          </p:nvPr>
        </p:nvSpPr>
        <p:spPr/>
        <p:txBody>
          <a:bodyPr>
            <a:normAutofit/>
          </a:bodyPr>
          <a:lstStyle/>
          <a:p>
            <a:r>
              <a:rPr lang="en-US" sz="4400" dirty="0" smtClean="0">
                <a:solidFill>
                  <a:schemeClr val="tx1"/>
                </a:solidFill>
              </a:rPr>
              <a:t>A Guide to Citation and Integration</a:t>
            </a:r>
            <a:endParaRPr lang="en-US" sz="4400" dirty="0">
              <a:solidFill>
                <a:schemeClr val="tx1"/>
              </a:solidFill>
            </a:endParaRPr>
          </a:p>
        </p:txBody>
      </p:sp>
    </p:spTree>
    <p:extLst>
      <p:ext uri="{BB962C8B-B14F-4D97-AF65-F5344CB8AC3E}">
        <p14:creationId xmlns:p14="http://schemas.microsoft.com/office/powerpoint/2010/main" val="1165384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 No Pagination</a:t>
            </a:r>
            <a:endParaRPr lang="en-US" dirty="0"/>
          </a:p>
        </p:txBody>
      </p:sp>
      <p:sp>
        <p:nvSpPr>
          <p:cNvPr id="3" name="Content Placeholder 2"/>
          <p:cNvSpPr>
            <a:spLocks noGrp="1"/>
          </p:cNvSpPr>
          <p:nvPr>
            <p:ph idx="1"/>
          </p:nvPr>
        </p:nvSpPr>
        <p:spPr/>
        <p:txBody>
          <a:bodyPr>
            <a:normAutofit fontScale="92500"/>
          </a:bodyPr>
          <a:lstStyle/>
          <a:p>
            <a:pPr marL="914400" lvl="2" indent="0">
              <a:buNone/>
            </a:pPr>
            <a:endParaRPr lang="en-US" dirty="0"/>
          </a:p>
          <a:p>
            <a:pPr marL="914400" lvl="2" indent="0">
              <a:buNone/>
            </a:pPr>
            <a:r>
              <a:rPr lang="en-US" dirty="0" smtClean="0"/>
              <a:t>• Sometimes online sources will not provide page numbers. </a:t>
            </a:r>
          </a:p>
          <a:p>
            <a:pPr marL="914400" lvl="2" indent="0">
              <a:buNone/>
            </a:pPr>
            <a:endParaRPr lang="en-US" dirty="0"/>
          </a:p>
          <a:p>
            <a:pPr marL="914400" lvl="2" indent="0">
              <a:buNone/>
            </a:pPr>
            <a:r>
              <a:rPr lang="en-US" dirty="0" smtClean="0"/>
              <a:t>• If your source lacks page numbers, you have a few different options for citations depending on the source. </a:t>
            </a:r>
          </a:p>
          <a:p>
            <a:pPr marL="914400" lvl="2" indent="0">
              <a:buNone/>
            </a:pPr>
            <a:endParaRPr lang="en-US" dirty="0"/>
          </a:p>
          <a:p>
            <a:pPr marL="914400" lvl="2" indent="0">
              <a:buNone/>
            </a:pPr>
            <a:r>
              <a:rPr lang="en-US" dirty="0" smtClean="0"/>
              <a:t>• If you are citing an electronic version of a book without pagination, you can use chapter or section numbers. </a:t>
            </a:r>
          </a:p>
          <a:p>
            <a:pPr marL="914400" lvl="2" indent="0">
              <a:buNone/>
            </a:pPr>
            <a:endParaRPr lang="en-US" dirty="0"/>
          </a:p>
          <a:p>
            <a:pPr marL="914400" lvl="2" indent="0">
              <a:buNone/>
            </a:pPr>
            <a:r>
              <a:rPr lang="en-US" dirty="0" smtClean="0"/>
              <a:t>• If you are citing a journal article, you should use paragraph numbers. </a:t>
            </a:r>
          </a:p>
        </p:txBody>
      </p:sp>
    </p:spTree>
    <p:extLst>
      <p:ext uri="{BB962C8B-B14F-4D97-AF65-F5344CB8AC3E}">
        <p14:creationId xmlns:p14="http://schemas.microsoft.com/office/powerpoint/2010/main" val="75771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 No Pagination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dirty="0"/>
              <a:t>	</a:t>
            </a:r>
            <a:r>
              <a:rPr lang="en-US" sz="2400" dirty="0" smtClean="0"/>
              <a:t>“</a:t>
            </a:r>
            <a:r>
              <a:rPr lang="en-US" sz="2400" dirty="0"/>
              <a:t>For Alice and Harry, the knowledge </a:t>
            </a:r>
            <a:r>
              <a:rPr lang="en-US" sz="2400" dirty="0" smtClean="0"/>
              <a:t>that dreams </a:t>
            </a:r>
            <a:r>
              <a:rPr lang="en-US" sz="2400" dirty="0"/>
              <a:t>and reality </a:t>
            </a:r>
            <a:r>
              <a:rPr lang="en-US" sz="2400" dirty="0" smtClean="0"/>
              <a:t>	do </a:t>
            </a:r>
            <a:r>
              <a:rPr lang="en-US" sz="2400" dirty="0"/>
              <a:t>not </a:t>
            </a:r>
            <a:r>
              <a:rPr lang="en-US" sz="2400" dirty="0" smtClean="0"/>
              <a:t>coincide accompanies </a:t>
            </a:r>
            <a:r>
              <a:rPr lang="en-US" sz="2400" dirty="0"/>
              <a:t>their growth out </a:t>
            </a:r>
            <a:r>
              <a:rPr lang="en-US" sz="2400" dirty="0" smtClean="0"/>
              <a:t>of 	childhood</a:t>
            </a:r>
            <a:r>
              <a:rPr lang="en-US" sz="2400" dirty="0"/>
              <a:t>” (</a:t>
            </a:r>
            <a:r>
              <a:rPr lang="en-US" sz="2400" dirty="0" err="1"/>
              <a:t>Billone</a:t>
            </a:r>
            <a:r>
              <a:rPr lang="en-US" sz="2400" dirty="0"/>
              <a:t>, par. 3). </a:t>
            </a: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	“Children’s fantasy literature is a special form of imaginative self-	transcendence that works in similar fashion to equip children to 	transcend difficult circumstances in their present lives and to hope 	for something better in the future” (</a:t>
            </a:r>
            <a:r>
              <a:rPr lang="en-US" sz="2400" dirty="0" err="1" smtClean="0"/>
              <a:t>Griesinger</a:t>
            </a:r>
            <a:r>
              <a:rPr lang="en-US" sz="2400" dirty="0" smtClean="0"/>
              <a:t>, par. 7). </a:t>
            </a:r>
            <a:endParaRPr lang="en-US" sz="2400" dirty="0"/>
          </a:p>
          <a:p>
            <a:pPr marL="0" indent="0">
              <a:buNone/>
            </a:pPr>
            <a:r>
              <a:rPr lang="en-US" sz="2400" dirty="0" smtClean="0"/>
              <a:t>	</a:t>
            </a:r>
          </a:p>
          <a:p>
            <a:pPr marL="0" indent="0">
              <a:buNone/>
            </a:pPr>
            <a:endParaRPr lang="en-US" sz="2400" dirty="0"/>
          </a:p>
          <a:p>
            <a:pPr marL="0" indent="0">
              <a:buNone/>
            </a:pPr>
            <a:r>
              <a:rPr lang="en-US" sz="2400" dirty="0" smtClean="0"/>
              <a:t>	</a:t>
            </a:r>
          </a:p>
          <a:p>
            <a:pPr marL="0" indent="0">
              <a:buNone/>
            </a:pPr>
            <a:endParaRPr lang="en-US" sz="2400" dirty="0"/>
          </a:p>
          <a:p>
            <a:pPr marL="0" indent="0">
              <a:buNone/>
            </a:pPr>
            <a:endParaRPr lang="en-US" sz="2400" dirty="0"/>
          </a:p>
          <a:p>
            <a:pPr marL="0" indent="0">
              <a:buNone/>
            </a:pPr>
            <a:endParaRPr lang="en-US" dirty="0"/>
          </a:p>
          <a:p>
            <a:endParaRPr lang="en-US" dirty="0"/>
          </a:p>
        </p:txBody>
      </p:sp>
    </p:spTree>
    <p:extLst>
      <p:ext uri="{BB962C8B-B14F-4D97-AF65-F5344CB8AC3E}">
        <p14:creationId xmlns:p14="http://schemas.microsoft.com/office/powerpoint/2010/main" val="358487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Articles with No Pagination: Works Cited</a:t>
            </a:r>
            <a:endParaRPr lang="en-US" dirty="0"/>
          </a:p>
        </p:txBody>
      </p:sp>
      <p:sp>
        <p:nvSpPr>
          <p:cNvPr id="3" name="Content Placeholder 2"/>
          <p:cNvSpPr>
            <a:spLocks noGrp="1"/>
          </p:cNvSpPr>
          <p:nvPr>
            <p:ph idx="1"/>
          </p:nvPr>
        </p:nvSpPr>
        <p:spPr/>
        <p:txBody>
          <a:bodyPr>
            <a:normAutofit fontScale="47500" lnSpcReduction="20000"/>
          </a:bodyPr>
          <a:lstStyle/>
          <a:p>
            <a:pPr marL="457200" lvl="1" indent="0">
              <a:buNone/>
            </a:pPr>
            <a:endParaRPr lang="en-US" dirty="0" smtClean="0"/>
          </a:p>
          <a:p>
            <a:pPr marL="457200" lvl="1" indent="0">
              <a:buNone/>
            </a:pPr>
            <a:endParaRPr lang="en-US" dirty="0" smtClean="0"/>
          </a:p>
          <a:p>
            <a:pPr marL="457200" lvl="1" indent="0">
              <a:lnSpc>
                <a:spcPct val="220000"/>
              </a:lnSpc>
              <a:buNone/>
            </a:pPr>
            <a:r>
              <a:rPr lang="en-US" dirty="0" err="1" smtClean="0"/>
              <a:t>Billone</a:t>
            </a:r>
            <a:r>
              <a:rPr lang="en-US" dirty="0"/>
              <a:t>, Amy</a:t>
            </a:r>
            <a:r>
              <a:rPr lang="en-US" dirty="0" smtClean="0"/>
              <a:t>. "</a:t>
            </a:r>
            <a:r>
              <a:rPr lang="en-US" dirty="0"/>
              <a:t>The Boy Who Lived: From Carroll's </a:t>
            </a:r>
            <a:r>
              <a:rPr lang="en-US" dirty="0" smtClean="0"/>
              <a:t>Alice and Barrie's </a:t>
            </a:r>
            <a:r>
              <a:rPr lang="en-US" dirty="0"/>
              <a:t>Peter Pan to Rowling's Harry </a:t>
            </a:r>
            <a:r>
              <a:rPr lang="en-US" dirty="0" smtClean="0"/>
              <a:t>Potter.” 	</a:t>
            </a:r>
            <a:r>
              <a:rPr lang="en-US" i="1" dirty="0" smtClean="0"/>
              <a:t>Children's Literature</a:t>
            </a:r>
            <a:r>
              <a:rPr lang="en-US" dirty="0"/>
              <a:t>,</a:t>
            </a:r>
            <a:r>
              <a:rPr lang="en-US" dirty="0" smtClean="0"/>
              <a:t> </a:t>
            </a:r>
            <a:r>
              <a:rPr lang="en-US" dirty="0" err="1" smtClean="0"/>
              <a:t>vol</a:t>
            </a:r>
            <a:r>
              <a:rPr lang="en-US" dirty="0" smtClean="0"/>
              <a:t> 32, 2004, </a:t>
            </a:r>
            <a:r>
              <a:rPr lang="en-US" i="1" dirty="0"/>
              <a:t>Project </a:t>
            </a:r>
            <a:r>
              <a:rPr lang="en-US" i="1" dirty="0" smtClean="0"/>
              <a:t>Muse</a:t>
            </a:r>
            <a:r>
              <a:rPr lang="en-US" dirty="0" smtClean="0"/>
              <a:t>,</a:t>
            </a:r>
            <a:r>
              <a:rPr lang="en-US" dirty="0" smtClean="0">
                <a:hlinkClick r:id="rId2"/>
              </a:rPr>
              <a:t>muse.jhu.edu.libproxy.uregina.ca</a:t>
            </a:r>
            <a:r>
              <a:rPr lang="en-US" dirty="0">
                <a:hlinkClick r:id="rId2"/>
              </a:rPr>
              <a:t>:2048/</a:t>
            </a:r>
            <a:r>
              <a:rPr lang="en-US" dirty="0" smtClean="0">
                <a:hlinkClick r:id="rId2"/>
              </a:rPr>
              <a:t>article</a:t>
            </a:r>
          </a:p>
          <a:p>
            <a:pPr marL="457200" lvl="1" indent="0">
              <a:lnSpc>
                <a:spcPct val="220000"/>
              </a:lnSpc>
              <a:buNone/>
            </a:pPr>
            <a:r>
              <a:rPr lang="en-US" dirty="0">
                <a:hlinkClick r:id="rId2"/>
              </a:rPr>
              <a:t>	</a:t>
            </a:r>
            <a:r>
              <a:rPr lang="en-US" dirty="0" smtClean="0">
                <a:hlinkClick r:id="rId2"/>
              </a:rPr>
              <a:t>/55608</a:t>
            </a:r>
            <a:r>
              <a:rPr lang="en-US" dirty="0" smtClean="0"/>
              <a:t>. Accessed 20 May 2016. </a:t>
            </a:r>
          </a:p>
          <a:p>
            <a:pPr marL="457200" lvl="1" indent="0">
              <a:lnSpc>
                <a:spcPct val="220000"/>
              </a:lnSpc>
              <a:buNone/>
            </a:pPr>
            <a:endParaRPr lang="en-US" dirty="0"/>
          </a:p>
          <a:p>
            <a:pPr marL="457200" lvl="1" indent="0">
              <a:lnSpc>
                <a:spcPct val="220000"/>
              </a:lnSpc>
              <a:buNone/>
            </a:pPr>
            <a:r>
              <a:rPr lang="en-US" dirty="0" err="1" smtClean="0"/>
              <a:t>Griesinger</a:t>
            </a:r>
            <a:r>
              <a:rPr lang="en-US" dirty="0" smtClean="0"/>
              <a:t>, Emily. “Harry Potter and the ‘deeper magic’: narrating hope in children’s literature.” Christianity and 	Literature, vol. 51, no. 3, Spring 2002</a:t>
            </a:r>
            <a:r>
              <a:rPr lang="en-US" i="1" dirty="0" smtClean="0"/>
              <a:t>, </a:t>
            </a:r>
            <a:r>
              <a:rPr lang="en-US" i="1" dirty="0"/>
              <a:t>Expanded Academic </a:t>
            </a:r>
            <a:r>
              <a:rPr lang="en-US" i="1" dirty="0" smtClean="0"/>
              <a:t>ASAP</a:t>
            </a:r>
            <a:r>
              <a:rPr lang="en-US" dirty="0" smtClean="0"/>
              <a:t> </a:t>
            </a:r>
            <a:r>
              <a:rPr lang="en-US" dirty="0" smtClean="0">
                <a:hlinkClick r:id="rId3"/>
              </a:rPr>
              <a:t>http</a:t>
            </a:r>
            <a:r>
              <a:rPr lang="en-US" dirty="0">
                <a:hlinkClick r:id="rId3"/>
              </a:rPr>
              <a:t>://go.galegroup.com/ps/i.do?&amp;id=GALE</a:t>
            </a:r>
            <a:r>
              <a:rPr lang="en-US" dirty="0" smtClean="0">
                <a:hlinkClick r:id="rId3"/>
              </a:rPr>
              <a:t>|</a:t>
            </a:r>
          </a:p>
          <a:p>
            <a:pPr marL="457200" lvl="1" indent="0">
              <a:lnSpc>
                <a:spcPct val="220000"/>
              </a:lnSpc>
              <a:buNone/>
            </a:pPr>
            <a:r>
              <a:rPr lang="en-US" u="sng" dirty="0" smtClean="0">
                <a:hlinkClick r:id="rId3"/>
              </a:rPr>
              <a:t>	</a:t>
            </a:r>
            <a:r>
              <a:rPr lang="en-US" dirty="0" smtClean="0">
                <a:hlinkClick r:id="rId3"/>
              </a:rPr>
              <a:t>A86867403</a:t>
            </a:r>
            <a:r>
              <a:rPr lang="en-US" dirty="0">
                <a:hlinkClick r:id="rId3"/>
              </a:rPr>
              <a:t>&amp;v=2.1&amp;u=ureginalib&amp;it=r&amp;p=EAIM&amp;sw</a:t>
            </a:r>
            <a:r>
              <a:rPr lang="en-US" dirty="0" smtClean="0">
                <a:hlinkClick r:id="rId3"/>
              </a:rPr>
              <a:t>=w</a:t>
            </a:r>
            <a:r>
              <a:rPr lang="en-US" dirty="0">
                <a:hlinkClick r:id="rId3"/>
              </a:rPr>
              <a:t>&amp;authCount=</a:t>
            </a:r>
            <a:r>
              <a:rPr lang="en-US" dirty="0" smtClean="0">
                <a:hlinkClick r:id="rId3"/>
              </a:rPr>
              <a:t>1</a:t>
            </a:r>
            <a:r>
              <a:rPr lang="en-US" dirty="0" smtClean="0"/>
              <a:t>. Accessed 12 February 2017. </a:t>
            </a: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140063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Paraphrasing</a:t>
            </a:r>
            <a:endParaRPr lang="en-US" dirty="0"/>
          </a:p>
        </p:txBody>
      </p:sp>
      <p:sp>
        <p:nvSpPr>
          <p:cNvPr id="3" name="Content Placeholder 2"/>
          <p:cNvSpPr>
            <a:spLocks noGrp="1"/>
          </p:cNvSpPr>
          <p:nvPr>
            <p:ph idx="1"/>
          </p:nvPr>
        </p:nvSpPr>
        <p:spPr/>
        <p:txBody>
          <a:bodyPr/>
          <a:lstStyle/>
          <a:p>
            <a:r>
              <a:rPr lang="en-US" dirty="0" smtClean="0"/>
              <a:t>Restating an original passage in your own words. </a:t>
            </a:r>
          </a:p>
          <a:p>
            <a:r>
              <a:rPr lang="en-US" dirty="0" smtClean="0"/>
              <a:t>Be careful not to simply copy the author’s words: reword the original passage and use a different sentence pattern. </a:t>
            </a:r>
          </a:p>
          <a:p>
            <a:r>
              <a:rPr lang="en-US" dirty="0" smtClean="0"/>
              <a:t>Failure to properly paraphrase a passage may result in plagiarism. </a:t>
            </a:r>
            <a:endParaRPr lang="en-US" dirty="0"/>
          </a:p>
        </p:txBody>
      </p:sp>
    </p:spTree>
    <p:extLst>
      <p:ext uri="{BB962C8B-B14F-4D97-AF65-F5344CB8AC3E}">
        <p14:creationId xmlns:p14="http://schemas.microsoft.com/office/powerpoint/2010/main" val="192992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paraphrase or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Must accurately state what the original author/critic says as well as emphasizing the point of his/her argument most relevant to your topic. </a:t>
            </a:r>
          </a:p>
          <a:p>
            <a:r>
              <a:rPr lang="en-US" dirty="0" smtClean="0"/>
              <a:t>2.  Must be respectful of the author’s work while also helping you support your argument. </a:t>
            </a:r>
          </a:p>
          <a:p>
            <a:r>
              <a:rPr lang="en-US" dirty="0" smtClean="0"/>
              <a:t>3. Must reflect both the opinions expressed in the original work, but also your own opinions, becoming a kind of joint property between you and the author.</a:t>
            </a:r>
            <a:endParaRPr lang="en-US" dirty="0"/>
          </a:p>
        </p:txBody>
      </p:sp>
    </p:spTree>
    <p:extLst>
      <p:ext uri="{BB962C8B-B14F-4D97-AF65-F5344CB8AC3E}">
        <p14:creationId xmlns:p14="http://schemas.microsoft.com/office/powerpoint/2010/main" val="264608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Bad Paraphrases</a:t>
            </a:r>
            <a:endParaRPr lang="en-US" dirty="0"/>
          </a:p>
        </p:txBody>
      </p:sp>
      <p:sp>
        <p:nvSpPr>
          <p:cNvPr id="5" name="Content Placeholder 4"/>
          <p:cNvSpPr>
            <a:spLocks noGrp="1"/>
          </p:cNvSpPr>
          <p:nvPr>
            <p:ph sz="half" idx="1"/>
          </p:nvPr>
        </p:nvSpPr>
        <p:spPr/>
        <p:txBody>
          <a:bodyPr>
            <a:normAutofit fontScale="92500" lnSpcReduction="10000"/>
          </a:bodyPr>
          <a:lstStyle/>
          <a:p>
            <a:r>
              <a:rPr lang="en-US" dirty="0" smtClean="0"/>
              <a:t>Original Text:</a:t>
            </a:r>
          </a:p>
          <a:p>
            <a:pPr marL="457200" lvl="1" indent="0">
              <a:buNone/>
            </a:pPr>
            <a:r>
              <a:rPr lang="en-US" dirty="0" smtClean="0"/>
              <a:t>“Hermione is different; she is very smart and therefore very powerful” (</a:t>
            </a:r>
            <a:r>
              <a:rPr lang="en-US" dirty="0" err="1" smtClean="0"/>
              <a:t>Klingbiel</a:t>
            </a:r>
            <a:r>
              <a:rPr lang="en-US" dirty="0" smtClean="0"/>
              <a:t> 175). </a:t>
            </a:r>
          </a:p>
          <a:p>
            <a:pPr marL="457200" lvl="1" indent="0">
              <a:buNone/>
            </a:pPr>
            <a:endParaRPr lang="en-US" dirty="0"/>
          </a:p>
          <a:p>
            <a:pPr marL="457200" lvl="1" indent="0">
              <a:buNone/>
            </a:pPr>
            <a:r>
              <a:rPr lang="en-US" dirty="0" smtClean="0"/>
              <a:t>“</a:t>
            </a:r>
            <a:r>
              <a:rPr lang="en-US" dirty="0"/>
              <a:t>Dumbledore’s wisdom and goodness, his forgiving and understanding nature, his courage and selflessness all make him the ideal father figure” (Grimes 95).  </a:t>
            </a:r>
          </a:p>
          <a:p>
            <a:pPr marL="457200" lvl="1" indent="0">
              <a:buNone/>
            </a:pPr>
            <a:endParaRPr lang="en-US" dirty="0"/>
          </a:p>
        </p:txBody>
      </p:sp>
      <p:sp>
        <p:nvSpPr>
          <p:cNvPr id="6" name="Content Placeholder 5"/>
          <p:cNvSpPr>
            <a:spLocks noGrp="1"/>
          </p:cNvSpPr>
          <p:nvPr>
            <p:ph sz="half" idx="2"/>
          </p:nvPr>
        </p:nvSpPr>
        <p:spPr/>
        <p:txBody>
          <a:bodyPr>
            <a:normAutofit fontScale="92500" lnSpcReduction="10000"/>
          </a:bodyPr>
          <a:lstStyle/>
          <a:p>
            <a:r>
              <a:rPr lang="en-US" dirty="0" smtClean="0"/>
              <a:t>Bad Paraphrase:</a:t>
            </a:r>
          </a:p>
          <a:p>
            <a:pPr marL="457200" lvl="1" indent="0">
              <a:buNone/>
            </a:pPr>
            <a:r>
              <a:rPr lang="en-US" dirty="0" smtClean="0"/>
              <a:t>Hermione is unique; she is quite intelligent and therefore extremely powerful.</a:t>
            </a:r>
          </a:p>
          <a:p>
            <a:pPr marL="457200" lvl="1" indent="0">
              <a:buNone/>
            </a:pPr>
            <a:endParaRPr lang="en-US" dirty="0"/>
          </a:p>
          <a:p>
            <a:pPr marL="457200" lvl="1" indent="0">
              <a:buNone/>
            </a:pPr>
            <a:r>
              <a:rPr lang="en-US" dirty="0"/>
              <a:t>Grimes states that Dumbledore is wise and good; his nature is forgiving and understanding; his bravery and selflessness make him the perfect father </a:t>
            </a:r>
            <a:r>
              <a:rPr lang="en-US" dirty="0" smtClean="0"/>
              <a:t>figure </a:t>
            </a:r>
            <a:r>
              <a:rPr lang="en-US" dirty="0"/>
              <a:t>(Grimes 95). </a:t>
            </a:r>
          </a:p>
          <a:p>
            <a:pPr marL="457200" lvl="1" indent="0">
              <a:buNone/>
            </a:pPr>
            <a:endParaRPr lang="en-US" dirty="0"/>
          </a:p>
        </p:txBody>
      </p:sp>
    </p:spTree>
    <p:extLst>
      <p:ext uri="{BB962C8B-B14F-4D97-AF65-F5344CB8AC3E}">
        <p14:creationId xmlns:p14="http://schemas.microsoft.com/office/powerpoint/2010/main" val="2800829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Paraphrase</a:t>
            </a:r>
            <a:endParaRPr lang="en-US" dirty="0"/>
          </a:p>
        </p:txBody>
      </p:sp>
      <p:sp>
        <p:nvSpPr>
          <p:cNvPr id="3" name="Content Placeholder 2"/>
          <p:cNvSpPr>
            <a:spLocks noGrp="1"/>
          </p:cNvSpPr>
          <p:nvPr>
            <p:ph sz="half" idx="1"/>
          </p:nvPr>
        </p:nvSpPr>
        <p:spPr/>
        <p:txBody>
          <a:bodyPr>
            <a:normAutofit lnSpcReduction="10000"/>
          </a:bodyPr>
          <a:lstStyle/>
          <a:p>
            <a:r>
              <a:rPr lang="en-US" dirty="0"/>
              <a:t>Original Text:</a:t>
            </a:r>
          </a:p>
          <a:p>
            <a:pPr marL="457200" lvl="1" indent="0">
              <a:buNone/>
            </a:pPr>
            <a:r>
              <a:rPr lang="en-US" dirty="0"/>
              <a:t>“Hermione is different; she is very smart and therefore very powerful” (</a:t>
            </a:r>
            <a:r>
              <a:rPr lang="en-US" dirty="0" err="1"/>
              <a:t>Klingbiel</a:t>
            </a:r>
            <a:r>
              <a:rPr lang="en-US" dirty="0"/>
              <a:t> 175). </a:t>
            </a:r>
            <a:endParaRPr lang="en-US" dirty="0" smtClean="0"/>
          </a:p>
          <a:p>
            <a:pPr marL="457200" lvl="1" indent="0">
              <a:buNone/>
            </a:pPr>
            <a:endParaRPr lang="en-US" dirty="0"/>
          </a:p>
          <a:p>
            <a:pPr marL="0" indent="0">
              <a:buNone/>
            </a:pPr>
            <a:r>
              <a:rPr lang="en-US" sz="2200" dirty="0" smtClean="0"/>
              <a:t>	“</a:t>
            </a:r>
            <a:r>
              <a:rPr lang="en-US" sz="2200" dirty="0"/>
              <a:t>Dumbledore’s wisdom and </a:t>
            </a:r>
            <a:r>
              <a:rPr lang="en-US" sz="2200" dirty="0" smtClean="0"/>
              <a:t>	goodness</a:t>
            </a:r>
            <a:r>
              <a:rPr lang="en-US" sz="2200" dirty="0"/>
              <a:t>, his forgiving and </a:t>
            </a:r>
            <a:r>
              <a:rPr lang="en-US" sz="2200" dirty="0" smtClean="0"/>
              <a:t>	understanding </a:t>
            </a:r>
            <a:r>
              <a:rPr lang="en-US" sz="2200" dirty="0"/>
              <a:t>nature, his </a:t>
            </a:r>
            <a:r>
              <a:rPr lang="en-US" sz="2200" dirty="0" smtClean="0"/>
              <a:t>	courage </a:t>
            </a:r>
            <a:r>
              <a:rPr lang="en-US" sz="2200" dirty="0"/>
              <a:t>and </a:t>
            </a:r>
            <a:r>
              <a:rPr lang="en-US" sz="2200" dirty="0" smtClean="0"/>
              <a:t>selflessness </a:t>
            </a:r>
            <a:r>
              <a:rPr lang="en-US" sz="2200" dirty="0"/>
              <a:t>all </a:t>
            </a:r>
            <a:r>
              <a:rPr lang="en-US" sz="2200" dirty="0" smtClean="0"/>
              <a:t>	make </a:t>
            </a:r>
            <a:r>
              <a:rPr lang="en-US" sz="2200" dirty="0"/>
              <a:t>him the ideal father </a:t>
            </a:r>
            <a:r>
              <a:rPr lang="en-US" sz="2200" dirty="0" smtClean="0"/>
              <a:t>	figure” (Grimes 95).  </a:t>
            </a:r>
            <a:endParaRPr lang="en-US" sz="2200" dirty="0"/>
          </a:p>
        </p:txBody>
      </p:sp>
      <p:sp>
        <p:nvSpPr>
          <p:cNvPr id="4" name="Content Placeholder 3"/>
          <p:cNvSpPr>
            <a:spLocks noGrp="1"/>
          </p:cNvSpPr>
          <p:nvPr>
            <p:ph sz="half" idx="2"/>
          </p:nvPr>
        </p:nvSpPr>
        <p:spPr/>
        <p:txBody>
          <a:bodyPr>
            <a:normAutofit lnSpcReduction="10000"/>
          </a:bodyPr>
          <a:lstStyle/>
          <a:p>
            <a:r>
              <a:rPr lang="en-US" dirty="0" smtClean="0"/>
              <a:t>Good Paraphrase:</a:t>
            </a:r>
          </a:p>
          <a:p>
            <a:pPr marL="457200" lvl="1" indent="0">
              <a:buNone/>
            </a:pPr>
            <a:r>
              <a:rPr lang="en-US" dirty="0" err="1" smtClean="0"/>
              <a:t>Klingbiel</a:t>
            </a:r>
            <a:r>
              <a:rPr lang="en-US" dirty="0" smtClean="0"/>
              <a:t> states that Hermione’s power comes from her </a:t>
            </a:r>
            <a:r>
              <a:rPr lang="en-US" dirty="0" err="1" smtClean="0"/>
              <a:t>intelliegence</a:t>
            </a:r>
            <a:r>
              <a:rPr lang="en-US" dirty="0" smtClean="0"/>
              <a:t>. </a:t>
            </a:r>
          </a:p>
          <a:p>
            <a:pPr marL="457200" lvl="1" indent="0">
              <a:buNone/>
            </a:pPr>
            <a:endParaRPr lang="en-US" dirty="0" smtClean="0"/>
          </a:p>
          <a:p>
            <a:pPr marL="457200" lvl="1" indent="0">
              <a:buNone/>
            </a:pPr>
            <a:endParaRPr lang="en-US" dirty="0"/>
          </a:p>
          <a:p>
            <a:pPr marL="457200" lvl="1" indent="0">
              <a:buNone/>
            </a:pPr>
            <a:r>
              <a:rPr lang="en-US" dirty="0" smtClean="0"/>
              <a:t>Grimes argues that Dumbledore’s characteristics make him a good father figure for Harry. </a:t>
            </a:r>
            <a:endParaRPr lang="en-US" dirty="0"/>
          </a:p>
          <a:p>
            <a:pPr marL="457200" lvl="1" indent="0">
              <a:buNone/>
            </a:pPr>
            <a:endParaRPr lang="en-US" dirty="0" smtClean="0"/>
          </a:p>
        </p:txBody>
      </p:sp>
    </p:spTree>
    <p:extLst>
      <p:ext uri="{BB962C8B-B14F-4D97-AF65-F5344CB8AC3E}">
        <p14:creationId xmlns:p14="http://schemas.microsoft.com/office/powerpoint/2010/main" val="1539929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Introduce and explain the quotation. </a:t>
            </a:r>
            <a:endParaRPr lang="en-US" dirty="0"/>
          </a:p>
          <a:p>
            <a:r>
              <a:rPr lang="en-US" dirty="0" smtClean="0"/>
              <a:t>Do not assume it is self-explanatory.</a:t>
            </a:r>
          </a:p>
          <a:p>
            <a:r>
              <a:rPr lang="en-US" dirty="0" smtClean="0"/>
              <a:t>When you are quoting secondary sources, you are entering an academic discussion. </a:t>
            </a:r>
          </a:p>
          <a:p>
            <a:r>
              <a:rPr lang="en-US" dirty="0" smtClean="0"/>
              <a:t>Quotations should be “sandwiched” by your own thoughts. </a:t>
            </a:r>
            <a:endParaRPr lang="en-US" dirty="0"/>
          </a:p>
        </p:txBody>
      </p:sp>
    </p:spTree>
    <p:extLst>
      <p:ext uri="{BB962C8B-B14F-4D97-AF65-F5344CB8AC3E}">
        <p14:creationId xmlns:p14="http://schemas.microsoft.com/office/powerpoint/2010/main" val="402326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Quotations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 the rules for integrating novel quotations.</a:t>
            </a:r>
          </a:p>
          <a:p>
            <a:endParaRPr lang="en-US" dirty="0"/>
          </a:p>
          <a:p>
            <a:r>
              <a:rPr lang="en-US" dirty="0" smtClean="0"/>
              <a:t>Provide some context for the quotation. </a:t>
            </a:r>
          </a:p>
          <a:p>
            <a:endParaRPr lang="en-US" dirty="0"/>
          </a:p>
          <a:p>
            <a:r>
              <a:rPr lang="en-US" dirty="0" smtClean="0"/>
              <a:t>It is a good idea to mention the author’s name in the introduction to the quotation. </a:t>
            </a:r>
          </a:p>
          <a:p>
            <a:endParaRPr lang="en-US" dirty="0"/>
          </a:p>
          <a:p>
            <a:r>
              <a:rPr lang="en-US" dirty="0" smtClean="0"/>
              <a:t>You can also mention the title of the work, but it is not necessary. </a:t>
            </a:r>
          </a:p>
          <a:p>
            <a:endParaRPr lang="en-US" dirty="0"/>
          </a:p>
          <a:p>
            <a:r>
              <a:rPr lang="en-US" dirty="0" smtClean="0"/>
              <a:t>When introducing authors, use their full names. Only use their surnames if mentioned again. </a:t>
            </a:r>
            <a:endParaRPr lang="en-US" dirty="0"/>
          </a:p>
        </p:txBody>
      </p:sp>
    </p:spTree>
    <p:extLst>
      <p:ext uri="{BB962C8B-B14F-4D97-AF65-F5344CB8AC3E}">
        <p14:creationId xmlns:p14="http://schemas.microsoft.com/office/powerpoint/2010/main" val="160909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Quotations: Templates</a:t>
            </a:r>
            <a:endParaRPr lang="en-US" dirty="0"/>
          </a:p>
        </p:txBody>
      </p:sp>
      <p:sp>
        <p:nvSpPr>
          <p:cNvPr id="3" name="Content Placeholder 2"/>
          <p:cNvSpPr>
            <a:spLocks noGrp="1"/>
          </p:cNvSpPr>
          <p:nvPr>
            <p:ph idx="1"/>
          </p:nvPr>
        </p:nvSpPr>
        <p:spPr/>
        <p:txBody>
          <a:bodyPr>
            <a:normAutofit fontScale="92500"/>
          </a:bodyPr>
          <a:lstStyle/>
          <a:p>
            <a:r>
              <a:rPr lang="en-US" dirty="0" smtClean="0"/>
              <a:t>X states, “</a:t>
            </a:r>
            <a:r>
              <a:rPr lang="en-US" u="sng" dirty="0" smtClean="0"/>
              <a:t>												.</a:t>
            </a:r>
            <a:r>
              <a:rPr lang="en-US" dirty="0" smtClean="0"/>
              <a:t>”</a:t>
            </a:r>
          </a:p>
          <a:p>
            <a:r>
              <a:rPr lang="en-US" dirty="0" smtClean="0"/>
              <a:t>According to X, “</a:t>
            </a:r>
            <a:r>
              <a:rPr lang="en-US" u="sng" dirty="0" smtClean="0"/>
              <a:t>										.</a:t>
            </a:r>
            <a:r>
              <a:rPr lang="en-US" dirty="0" smtClean="0"/>
              <a:t>”</a:t>
            </a:r>
          </a:p>
          <a:p>
            <a:r>
              <a:rPr lang="en-US" dirty="0" smtClean="0"/>
              <a:t>X agrees when s/he writes, “</a:t>
            </a:r>
            <a:r>
              <a:rPr lang="en-US" u="sng" dirty="0" smtClean="0"/>
              <a:t>					.</a:t>
            </a:r>
            <a:r>
              <a:rPr lang="en-US" dirty="0" smtClean="0"/>
              <a:t>”</a:t>
            </a:r>
          </a:p>
          <a:p>
            <a:r>
              <a:rPr lang="en-US" dirty="0" smtClean="0"/>
              <a:t>X disagrees with this idea: “</a:t>
            </a:r>
            <a:r>
              <a:rPr lang="en-US" u="sng" dirty="0" smtClean="0"/>
              <a:t>						.</a:t>
            </a:r>
            <a:r>
              <a:rPr lang="en-US" dirty="0" smtClean="0"/>
              <a:t>”</a:t>
            </a:r>
          </a:p>
          <a:p>
            <a:r>
              <a:rPr lang="en-US" dirty="0" smtClean="0"/>
              <a:t>X complicates matters further when he writes, “</a:t>
            </a:r>
            <a:r>
              <a:rPr lang="en-US" u="sng" dirty="0" smtClean="0"/>
              <a:t>										.</a:t>
            </a:r>
            <a:r>
              <a:rPr lang="en-US" dirty="0" smtClean="0"/>
              <a:t>”</a:t>
            </a:r>
          </a:p>
          <a:p>
            <a:r>
              <a:rPr lang="en-US" dirty="0" smtClean="0"/>
              <a:t>X argues that, </a:t>
            </a:r>
            <a:r>
              <a:rPr lang="en-US" u="sng" dirty="0" smtClean="0"/>
              <a:t>“								.</a:t>
            </a:r>
            <a:r>
              <a:rPr lang="en-US" dirty="0" smtClean="0"/>
              <a:t>”</a:t>
            </a:r>
          </a:p>
          <a:p>
            <a:r>
              <a:rPr lang="en-US" dirty="0" smtClean="0"/>
              <a:t>X implies the opposite in his/her article: </a:t>
            </a:r>
            <a:r>
              <a:rPr lang="en-US" u="sng" dirty="0" smtClean="0"/>
              <a:t>“         .</a:t>
            </a:r>
            <a:r>
              <a:rPr lang="en-US" dirty="0" smtClean="0"/>
              <a:t>”</a:t>
            </a:r>
            <a:endParaRPr lang="en-US" dirty="0"/>
          </a:p>
        </p:txBody>
      </p:sp>
    </p:spTree>
    <p:extLst>
      <p:ext uri="{BB962C8B-B14F-4D97-AF65-F5344CB8AC3E}">
        <p14:creationId xmlns:p14="http://schemas.microsoft.com/office/powerpoint/2010/main" val="3904878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MLA Style</a:t>
            </a:r>
            <a:endParaRPr lang="en-US" dirty="0"/>
          </a:p>
        </p:txBody>
      </p:sp>
      <p:sp>
        <p:nvSpPr>
          <p:cNvPr id="3" name="Content Placeholder 2"/>
          <p:cNvSpPr>
            <a:spLocks noGrp="1"/>
          </p:cNvSpPr>
          <p:nvPr>
            <p:ph idx="1"/>
          </p:nvPr>
        </p:nvSpPr>
        <p:spPr/>
        <p:txBody>
          <a:bodyPr/>
          <a:lstStyle/>
          <a:p>
            <a:r>
              <a:rPr lang="en-US" dirty="0" smtClean="0"/>
              <a:t>1. Books</a:t>
            </a:r>
          </a:p>
          <a:p>
            <a:pPr lvl="1"/>
            <a:r>
              <a:rPr lang="en-US" dirty="0" smtClean="0"/>
              <a:t>In text: </a:t>
            </a:r>
          </a:p>
          <a:p>
            <a:pPr marL="914400" lvl="2" indent="0">
              <a:buNone/>
            </a:pPr>
            <a:r>
              <a:rPr lang="en-US" dirty="0" smtClean="0"/>
              <a:t>Mathew Dickerson and David O’Hara state that, “clarifying our understanding of what the literature of Faërie is will go along way toward what it does” (22).</a:t>
            </a:r>
          </a:p>
          <a:p>
            <a:pPr marL="914400" lvl="2" indent="0">
              <a:buNone/>
            </a:pPr>
            <a:endParaRPr lang="en-US" dirty="0"/>
          </a:p>
          <a:p>
            <a:pPr marL="914400" lvl="2" indent="0">
              <a:buNone/>
            </a:pPr>
            <a:r>
              <a:rPr lang="en-US" dirty="0"/>
              <a:t>“Meanwhile Gwydion and </a:t>
            </a:r>
            <a:r>
              <a:rPr lang="en-US" dirty="0" err="1"/>
              <a:t>Gilfaethwy</a:t>
            </a:r>
            <a:r>
              <a:rPr lang="en-US" dirty="0"/>
              <a:t> did not come near the court, but continued to circuit the land until a ban went out denying them food and drink” (Davies 53). </a:t>
            </a:r>
          </a:p>
          <a:p>
            <a:pPr marL="914400" lvl="2" indent="0">
              <a:buNone/>
            </a:pPr>
            <a:endParaRPr lang="en-US" dirty="0" smtClean="0"/>
          </a:p>
          <a:p>
            <a:pPr marL="914400" lvl="2" indent="0">
              <a:buNone/>
            </a:pPr>
            <a:endParaRPr lang="en-US" dirty="0"/>
          </a:p>
          <a:p>
            <a:pPr marL="0" indent="0">
              <a:buNone/>
            </a:pPr>
            <a:endParaRPr lang="en-US" dirty="0"/>
          </a:p>
        </p:txBody>
      </p:sp>
    </p:spTree>
    <p:extLst>
      <p:ext uri="{BB962C8B-B14F-4D97-AF65-F5344CB8AC3E}">
        <p14:creationId xmlns:p14="http://schemas.microsoft.com/office/powerpoint/2010/main" val="80069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Example</a:t>
            </a:r>
            <a:endParaRPr lang="en-US" dirty="0"/>
          </a:p>
        </p:txBody>
      </p:sp>
      <p:sp>
        <p:nvSpPr>
          <p:cNvPr id="3" name="Content Placeholder 2"/>
          <p:cNvSpPr>
            <a:spLocks noGrp="1"/>
          </p:cNvSpPr>
          <p:nvPr>
            <p:ph idx="1"/>
          </p:nvPr>
        </p:nvSpPr>
        <p:spPr/>
        <p:txBody>
          <a:bodyPr/>
          <a:lstStyle/>
          <a:p>
            <a:pPr marL="0" indent="0">
              <a:buNone/>
            </a:pPr>
            <a:r>
              <a:rPr lang="en-US" dirty="0" smtClean="0"/>
              <a:t>	As </a:t>
            </a:r>
            <a:r>
              <a:rPr lang="en-US" dirty="0"/>
              <a:t>Vanessa </a:t>
            </a:r>
            <a:r>
              <a:rPr lang="en-US" dirty="0" err="1"/>
              <a:t>Compagnone</a:t>
            </a:r>
            <a:r>
              <a:rPr lang="en-US" dirty="0"/>
              <a:t> and Marcel Danes </a:t>
            </a:r>
            <a:r>
              <a:rPr lang="en-US" dirty="0" smtClean="0"/>
              <a:t>	point </a:t>
            </a:r>
            <a:r>
              <a:rPr lang="en-US" dirty="0"/>
              <a:t>out in their article "Mythic and Occultist </a:t>
            </a:r>
            <a:r>
              <a:rPr lang="en-US" dirty="0" smtClean="0"/>
              <a:t>	Naming </a:t>
            </a:r>
            <a:r>
              <a:rPr lang="en-US" dirty="0"/>
              <a:t>Strategies in </a:t>
            </a:r>
            <a:r>
              <a:rPr lang="en-US" i="1" dirty="0"/>
              <a:t>Harry Potter</a:t>
            </a:r>
            <a:r>
              <a:rPr lang="en-US" dirty="0"/>
              <a:t>," this </a:t>
            </a:r>
            <a:r>
              <a:rPr lang="en-US" dirty="0" smtClean="0"/>
              <a:t>	practice </a:t>
            </a:r>
            <a:r>
              <a:rPr lang="en-US" dirty="0"/>
              <a:t>is "recalling a tradition that finds its </a:t>
            </a:r>
            <a:r>
              <a:rPr lang="en-US" dirty="0" smtClean="0"/>
              <a:t>	manifestations </a:t>
            </a:r>
            <a:r>
              <a:rPr lang="en-US" dirty="0"/>
              <a:t>in various literary and </a:t>
            </a:r>
            <a:r>
              <a:rPr lang="en-US" dirty="0" smtClean="0"/>
              <a:t>	occultist </a:t>
            </a:r>
            <a:r>
              <a:rPr lang="en-US" dirty="0"/>
              <a:t>traditions, from the proverbial </a:t>
            </a:r>
            <a:r>
              <a:rPr lang="en-US" dirty="0" smtClean="0"/>
              <a:t>	saying </a:t>
            </a:r>
            <a:r>
              <a:rPr lang="en-US" dirty="0"/>
              <a:t>that one must not speak of the devil </a:t>
            </a:r>
            <a:r>
              <a:rPr lang="en-US" dirty="0" smtClean="0"/>
              <a:t>	for </a:t>
            </a:r>
            <a:r>
              <a:rPr lang="en-US" dirty="0"/>
              <a:t>he shall appear" (129). </a:t>
            </a:r>
          </a:p>
        </p:txBody>
      </p:sp>
    </p:spTree>
    <p:extLst>
      <p:ext uri="{BB962C8B-B14F-4D97-AF65-F5344CB8AC3E}">
        <p14:creationId xmlns:p14="http://schemas.microsoft.com/office/powerpoint/2010/main" val="362541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Quotations</a:t>
            </a:r>
            <a:endParaRPr lang="en-US" dirty="0"/>
          </a:p>
        </p:txBody>
      </p:sp>
      <p:sp>
        <p:nvSpPr>
          <p:cNvPr id="3" name="Content Placeholder 2"/>
          <p:cNvSpPr>
            <a:spLocks noGrp="1"/>
          </p:cNvSpPr>
          <p:nvPr>
            <p:ph idx="1"/>
          </p:nvPr>
        </p:nvSpPr>
        <p:spPr/>
        <p:txBody>
          <a:bodyPr/>
          <a:lstStyle/>
          <a:p>
            <a:r>
              <a:rPr lang="en-US" dirty="0" smtClean="0"/>
              <a:t>As with quotations from the novels, every quotation you use must be explained. </a:t>
            </a:r>
          </a:p>
          <a:p>
            <a:r>
              <a:rPr lang="en-US" dirty="0" smtClean="0"/>
              <a:t>Provide an analysis of what you think the quotation means. </a:t>
            </a:r>
          </a:p>
          <a:p>
            <a:r>
              <a:rPr lang="en-US" dirty="0" smtClean="0"/>
              <a:t>Explain how the quotation relates to and supports your argument. </a:t>
            </a:r>
            <a:endParaRPr lang="en-US" dirty="0"/>
          </a:p>
        </p:txBody>
      </p:sp>
    </p:spTree>
    <p:extLst>
      <p:ext uri="{BB962C8B-B14F-4D97-AF65-F5344CB8AC3E}">
        <p14:creationId xmlns:p14="http://schemas.microsoft.com/office/powerpoint/2010/main" val="2541667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Explanatory Templates</a:t>
            </a:r>
            <a:endParaRPr lang="en-US" dirty="0"/>
          </a:p>
        </p:txBody>
      </p:sp>
      <p:sp>
        <p:nvSpPr>
          <p:cNvPr id="3" name="Content Placeholder 2"/>
          <p:cNvSpPr>
            <a:spLocks noGrp="1"/>
          </p:cNvSpPr>
          <p:nvPr>
            <p:ph idx="1"/>
          </p:nvPr>
        </p:nvSpPr>
        <p:spPr/>
        <p:txBody>
          <a:bodyPr/>
          <a:lstStyle/>
          <a:p>
            <a:r>
              <a:rPr lang="en-US" dirty="0" smtClean="0"/>
              <a:t>Basically, X is stating that </a:t>
            </a:r>
            <a:r>
              <a:rPr lang="en-US" u="sng" dirty="0" smtClean="0"/>
              <a:t>							. </a:t>
            </a:r>
          </a:p>
          <a:p>
            <a:endParaRPr lang="en-US" u="sng" dirty="0" smtClean="0"/>
          </a:p>
          <a:p>
            <a:r>
              <a:rPr lang="en-US" dirty="0" smtClean="0"/>
              <a:t>In other words, X believes </a:t>
            </a:r>
            <a:r>
              <a:rPr lang="en-US" u="sng" dirty="0" smtClean="0"/>
              <a:t>                                  </a:t>
            </a:r>
            <a:r>
              <a:rPr lang="en-US" dirty="0" smtClean="0"/>
              <a:t>. </a:t>
            </a:r>
          </a:p>
          <a:p>
            <a:endParaRPr lang="en-US" dirty="0" smtClean="0"/>
          </a:p>
          <a:p>
            <a:r>
              <a:rPr lang="en-US" dirty="0" smtClean="0"/>
              <a:t>In making this statement, X argues that </a:t>
            </a:r>
            <a:r>
              <a:rPr lang="en-US" u="sng" dirty="0" smtClean="0"/>
              <a:t>           </a:t>
            </a:r>
            <a:r>
              <a:rPr lang="en-US" dirty="0" smtClean="0"/>
              <a:t>.</a:t>
            </a:r>
          </a:p>
          <a:p>
            <a:pPr marL="0" indent="0">
              <a:buNone/>
            </a:pPr>
            <a:endParaRPr lang="en-US" dirty="0" smtClean="0"/>
          </a:p>
          <a:p>
            <a:r>
              <a:rPr lang="en-US" dirty="0" smtClean="0"/>
              <a:t>The essence of X’s argument is that</a:t>
            </a:r>
            <a:r>
              <a:rPr lang="en-US" u="sng" dirty="0" smtClean="0"/>
              <a:t>				</a:t>
            </a:r>
            <a:r>
              <a:rPr lang="en-US" dirty="0" smtClean="0"/>
              <a:t>. </a:t>
            </a:r>
            <a:endParaRPr lang="en-US" dirty="0"/>
          </a:p>
        </p:txBody>
      </p:sp>
    </p:spTree>
    <p:extLst>
      <p:ext uri="{BB962C8B-B14F-4D97-AF65-F5344CB8AC3E}">
        <p14:creationId xmlns:p14="http://schemas.microsoft.com/office/powerpoint/2010/main" val="1910972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 Vanessa </a:t>
            </a:r>
            <a:r>
              <a:rPr lang="en-US" dirty="0" err="1"/>
              <a:t>Compagnone</a:t>
            </a:r>
            <a:r>
              <a:rPr lang="en-US" dirty="0"/>
              <a:t> and Marcel Danes point out in their article "Mythic and Occultist Naming Strategies in </a:t>
            </a:r>
            <a:r>
              <a:rPr lang="en-US" i="1" dirty="0"/>
              <a:t>Harry Potter</a:t>
            </a:r>
            <a:r>
              <a:rPr lang="en-US" dirty="0"/>
              <a:t>," this practice is "recalling a tradition that finds its manifestations in various literary and occultist traditions, from the proverbial saying that one must not speak of the devil for he shall appear" (129). The wizarding world behaves as if the cliché that saying the devil's name will summon him is actually true. They fear that saying </a:t>
            </a:r>
            <a:r>
              <a:rPr lang="en-US" dirty="0" err="1"/>
              <a:t>Voldemort's</a:t>
            </a:r>
            <a:r>
              <a:rPr lang="en-US" dirty="0"/>
              <a:t> name will somehow call him to them. </a:t>
            </a:r>
          </a:p>
        </p:txBody>
      </p:sp>
    </p:spTree>
    <p:extLst>
      <p:ext uri="{BB962C8B-B14F-4D97-AF65-F5344CB8AC3E}">
        <p14:creationId xmlns:p14="http://schemas.microsoft.com/office/powerpoint/2010/main" val="358595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Agreeing and Disagreeing</a:t>
            </a:r>
            <a:endParaRPr lang="en-US" dirty="0"/>
          </a:p>
        </p:txBody>
      </p:sp>
      <p:sp>
        <p:nvSpPr>
          <p:cNvPr id="3" name="Content Placeholder 2"/>
          <p:cNvSpPr>
            <a:spLocks noGrp="1"/>
          </p:cNvSpPr>
          <p:nvPr>
            <p:ph idx="1"/>
          </p:nvPr>
        </p:nvSpPr>
        <p:spPr/>
        <p:txBody>
          <a:bodyPr/>
          <a:lstStyle/>
          <a:p>
            <a:r>
              <a:rPr lang="en-US" dirty="0" smtClean="0"/>
              <a:t>You do not have to agree with your sources in order to use them. </a:t>
            </a:r>
          </a:p>
          <a:p>
            <a:r>
              <a:rPr lang="en-US" dirty="0" smtClean="0"/>
              <a:t>You can use a source that you disagree with to explore and refute the other side of the argument. </a:t>
            </a:r>
          </a:p>
          <a:p>
            <a:r>
              <a:rPr lang="en-US" dirty="0" smtClean="0"/>
              <a:t>You can also agree with some aspects of a source while disagreeing with others. </a:t>
            </a:r>
          </a:p>
        </p:txBody>
      </p:sp>
    </p:spTree>
    <p:extLst>
      <p:ext uri="{BB962C8B-B14F-4D97-AF65-F5344CB8AC3E}">
        <p14:creationId xmlns:p14="http://schemas.microsoft.com/office/powerpoint/2010/main" val="2469294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Templates for Responding: Disagreeing</a:t>
            </a:r>
            <a:endParaRPr lang="en-US" dirty="0"/>
          </a:p>
        </p:txBody>
      </p:sp>
      <p:sp>
        <p:nvSpPr>
          <p:cNvPr id="3" name="Content Placeholder 2"/>
          <p:cNvSpPr>
            <a:spLocks noGrp="1"/>
          </p:cNvSpPr>
          <p:nvPr>
            <p:ph idx="1"/>
          </p:nvPr>
        </p:nvSpPr>
        <p:spPr/>
        <p:txBody>
          <a:bodyPr/>
          <a:lstStyle/>
          <a:p>
            <a:r>
              <a:rPr lang="en-US" dirty="0" smtClean="0"/>
              <a:t>X is mistaken in his/her claim, because s/he overlooks   </a:t>
            </a:r>
            <a:r>
              <a:rPr lang="en-US" u="sng" dirty="0" smtClean="0"/>
              <a:t> 									</a:t>
            </a:r>
            <a:r>
              <a:rPr lang="en-US" dirty="0" smtClean="0"/>
              <a:t>.</a:t>
            </a:r>
          </a:p>
          <a:p>
            <a:r>
              <a:rPr lang="en-US" dirty="0" smtClean="0"/>
              <a:t>X’s claim that </a:t>
            </a:r>
            <a:r>
              <a:rPr lang="en-US" u="sng" dirty="0" smtClean="0"/>
              <a:t>			</a:t>
            </a:r>
            <a:r>
              <a:rPr lang="en-US" dirty="0" smtClean="0"/>
              <a:t>depends on the questionable assumption that </a:t>
            </a:r>
            <a:r>
              <a:rPr lang="en-US" u="sng" dirty="0" smtClean="0"/>
              <a:t>				</a:t>
            </a:r>
            <a:r>
              <a:rPr lang="en-US" dirty="0" smtClean="0"/>
              <a:t>and therefore</a:t>
            </a:r>
            <a:r>
              <a:rPr lang="en-US" u="sng" dirty="0" smtClean="0"/>
              <a:t>			</a:t>
            </a:r>
            <a:r>
              <a:rPr lang="en-US" dirty="0" smtClean="0"/>
              <a:t>. However, </a:t>
            </a:r>
            <a:r>
              <a:rPr lang="en-US" u="sng" dirty="0" smtClean="0"/>
              <a:t>                         </a:t>
            </a:r>
            <a:r>
              <a:rPr lang="en-US" dirty="0" smtClean="0"/>
              <a:t>.</a:t>
            </a:r>
          </a:p>
          <a:p>
            <a:r>
              <a:rPr lang="en-US" dirty="0" smtClean="0"/>
              <a:t>By focusing on </a:t>
            </a:r>
            <a:r>
              <a:rPr lang="en-US" u="sng" dirty="0" smtClean="0"/>
              <a:t>                </a:t>
            </a:r>
            <a:r>
              <a:rPr lang="en-US" dirty="0" smtClean="0"/>
              <a:t>, X overlooks the more important issue of </a:t>
            </a:r>
            <a:r>
              <a:rPr lang="en-US" u="sng" dirty="0" smtClean="0"/>
              <a:t>							</a:t>
            </a:r>
            <a:r>
              <a:rPr lang="en-US" dirty="0" smtClean="0"/>
              <a:t>. </a:t>
            </a:r>
            <a:endParaRPr lang="en-US" dirty="0"/>
          </a:p>
        </p:txBody>
      </p:sp>
    </p:spTree>
    <p:extLst>
      <p:ext uri="{BB962C8B-B14F-4D97-AF65-F5344CB8AC3E}">
        <p14:creationId xmlns:p14="http://schemas.microsoft.com/office/powerpoint/2010/main" val="1502215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Disagreeing Example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err="1" smtClean="0"/>
              <a:t>Zipes</a:t>
            </a:r>
            <a:r>
              <a:rPr lang="en-US" dirty="0" smtClean="0"/>
              <a:t> states that “[Harry] is the ultimate detective”(179), but this is a gross exaggeration. While Harry is able to draw conclusions from clues, he is usually unable to solve the actual mystery. In </a:t>
            </a:r>
            <a:r>
              <a:rPr lang="en-US" i="1" dirty="0" smtClean="0"/>
              <a:t>Harry Potter and the Philosopher’s Stone</a:t>
            </a:r>
            <a:r>
              <a:rPr lang="en-US" dirty="0" smtClean="0"/>
              <a:t>, Harry misidentifies the person trying to steal the stone as Snape, not even suspecting the real culprit, Quirrell, despite all the clues pointing to this fact. </a:t>
            </a:r>
            <a:endParaRPr lang="en-US" dirty="0"/>
          </a:p>
        </p:txBody>
      </p:sp>
    </p:spTree>
    <p:extLst>
      <p:ext uri="{BB962C8B-B14F-4D97-AF65-F5344CB8AC3E}">
        <p14:creationId xmlns:p14="http://schemas.microsoft.com/office/powerpoint/2010/main" val="1423910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Templates for Agreeing and Disagreeing</a:t>
            </a:r>
            <a:endParaRPr lang="en-US" dirty="0"/>
          </a:p>
        </p:txBody>
      </p:sp>
      <p:sp>
        <p:nvSpPr>
          <p:cNvPr id="3" name="Content Placeholder 2"/>
          <p:cNvSpPr>
            <a:spLocks noGrp="1"/>
          </p:cNvSpPr>
          <p:nvPr>
            <p:ph idx="1"/>
          </p:nvPr>
        </p:nvSpPr>
        <p:spPr/>
        <p:txBody>
          <a:bodyPr/>
          <a:lstStyle/>
          <a:p>
            <a:r>
              <a:rPr lang="en-US" dirty="0" smtClean="0"/>
              <a:t>Although X is correct up to a point, his conclusion that</a:t>
            </a:r>
            <a:r>
              <a:rPr lang="en-US" u="sng" dirty="0" smtClean="0"/>
              <a:t>				 </a:t>
            </a:r>
            <a:r>
              <a:rPr lang="en-US" dirty="0" smtClean="0"/>
              <a:t>is fatally flawed. </a:t>
            </a:r>
          </a:p>
          <a:p>
            <a:r>
              <a:rPr lang="en-US" dirty="0" smtClean="0"/>
              <a:t>Although X makes some valid points about</a:t>
            </a:r>
            <a:r>
              <a:rPr lang="en-US" u="sng" dirty="0" smtClean="0"/>
              <a:t>			</a:t>
            </a:r>
            <a:r>
              <a:rPr lang="en-US" dirty="0" smtClean="0"/>
              <a:t>, s/he fails to take </a:t>
            </a:r>
            <a:r>
              <a:rPr lang="en-US" u="sng" dirty="0" smtClean="0"/>
              <a:t>     				</a:t>
            </a:r>
            <a:r>
              <a:rPr lang="en-US" dirty="0" smtClean="0"/>
              <a:t>into account. </a:t>
            </a:r>
          </a:p>
          <a:p>
            <a:r>
              <a:rPr lang="en-US" dirty="0" smtClean="0"/>
              <a:t>While X is mistake in his/her claim that </a:t>
            </a:r>
            <a:r>
              <a:rPr lang="en-US" u="sng" dirty="0" smtClean="0"/>
              <a:t>			</a:t>
            </a:r>
            <a:r>
              <a:rPr lang="en-US" dirty="0" smtClean="0"/>
              <a:t>, s/he is correct when stating that </a:t>
            </a:r>
            <a:r>
              <a:rPr lang="en-US" u="sng" dirty="0" smtClean="0"/>
              <a:t>					</a:t>
            </a:r>
            <a:r>
              <a:rPr lang="en-US" dirty="0" smtClean="0"/>
              <a:t>. </a:t>
            </a:r>
            <a:endParaRPr lang="en-US" dirty="0"/>
          </a:p>
        </p:txBody>
      </p:sp>
    </p:spTree>
    <p:extLst>
      <p:ext uri="{BB962C8B-B14F-4D97-AF65-F5344CB8AC3E}">
        <p14:creationId xmlns:p14="http://schemas.microsoft.com/office/powerpoint/2010/main" val="3095983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Agreeing and Disagreeing Example</a:t>
            </a:r>
            <a:endParaRPr lang="en-US" dirty="0"/>
          </a:p>
        </p:txBody>
      </p:sp>
      <p:sp>
        <p:nvSpPr>
          <p:cNvPr id="3" name="Content Placeholder 2"/>
          <p:cNvSpPr>
            <a:spLocks noGrp="1"/>
          </p:cNvSpPr>
          <p:nvPr>
            <p:ph idx="1"/>
          </p:nvPr>
        </p:nvSpPr>
        <p:spPr/>
        <p:txBody>
          <a:bodyPr>
            <a:normAutofit/>
          </a:bodyPr>
          <a:lstStyle/>
          <a:p>
            <a:r>
              <a:rPr lang="en-US" sz="2000" dirty="0" smtClean="0"/>
              <a:t>Roni Natov argues that the various adults in the book have a symbolic significance: </a:t>
            </a:r>
          </a:p>
          <a:p>
            <a:pPr marL="457200" lvl="1" indent="0">
              <a:buNone/>
            </a:pPr>
            <a:r>
              <a:rPr lang="en-US" sz="2000" dirty="0"/>
              <a:t>	</a:t>
            </a:r>
            <a:r>
              <a:rPr lang="en-US" sz="2000" dirty="0" smtClean="0"/>
              <a:t>The Dursleys represent those who are hostile to anything 	imaginative, new, unpredictable. The Muggles, who notice the owls 	but are remote from their magical aura, represent a kind of 	conventional centre. Professor Dumbledore…and Professor 	McGonagall…embody the childhood world of magic and awe. (313)</a:t>
            </a:r>
          </a:p>
          <a:p>
            <a:pPr marL="457200" lvl="1" indent="0">
              <a:buNone/>
            </a:pPr>
            <a:r>
              <a:rPr lang="en-US" sz="2000" dirty="0" smtClean="0"/>
              <a:t>While </a:t>
            </a:r>
            <a:r>
              <a:rPr lang="en-US" sz="2000" dirty="0" err="1" smtClean="0"/>
              <a:t>Natov’s</a:t>
            </a:r>
            <a:r>
              <a:rPr lang="en-US" sz="2000" dirty="0" smtClean="0"/>
              <a:t> interpretation of the Dursleys and Muggles are quite  useful, her interpretation of the wizarding world as represented through Dumbledore and McGonagall </a:t>
            </a:r>
            <a:r>
              <a:rPr lang="en-US" sz="2000" dirty="0" smtClean="0"/>
              <a:t>as </a:t>
            </a:r>
            <a:r>
              <a:rPr lang="en-US" sz="2000" dirty="0" smtClean="0"/>
              <a:t>being a purely magical place is too extreme. It ignores all the negative aspects of the magical world. </a:t>
            </a:r>
            <a:endParaRPr lang="en-US" sz="2000" dirty="0"/>
          </a:p>
        </p:txBody>
      </p:sp>
    </p:spTree>
    <p:extLst>
      <p:ext uri="{BB962C8B-B14F-4D97-AF65-F5344CB8AC3E}">
        <p14:creationId xmlns:p14="http://schemas.microsoft.com/office/powerpoint/2010/main" val="743362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Cautions</a:t>
            </a:r>
            <a:endParaRPr lang="en-US" dirty="0"/>
          </a:p>
        </p:txBody>
      </p:sp>
      <p:sp>
        <p:nvSpPr>
          <p:cNvPr id="3" name="Content Placeholder 2"/>
          <p:cNvSpPr>
            <a:spLocks noGrp="1"/>
          </p:cNvSpPr>
          <p:nvPr>
            <p:ph idx="1"/>
          </p:nvPr>
        </p:nvSpPr>
        <p:spPr/>
        <p:txBody>
          <a:bodyPr/>
          <a:lstStyle/>
          <a:p>
            <a:r>
              <a:rPr lang="en-US" dirty="0" smtClean="0"/>
              <a:t>Be careful not to depend on your sources to make an argument for you. </a:t>
            </a:r>
          </a:p>
          <a:p>
            <a:r>
              <a:rPr lang="en-US" dirty="0" smtClean="0"/>
              <a:t>You should still be presenting your own analysis of the primary text.</a:t>
            </a:r>
          </a:p>
          <a:p>
            <a:r>
              <a:rPr lang="en-US" dirty="0" smtClean="0"/>
              <a:t>You simply use secondary sources for further support of your own ideas. </a:t>
            </a:r>
          </a:p>
          <a:p>
            <a:pPr marL="0" indent="0">
              <a:buNone/>
            </a:pPr>
            <a:endParaRPr lang="en-US" dirty="0"/>
          </a:p>
        </p:txBody>
      </p:sp>
    </p:spTree>
    <p:extLst>
      <p:ext uri="{BB962C8B-B14F-4D97-AF65-F5344CB8AC3E}">
        <p14:creationId xmlns:p14="http://schemas.microsoft.com/office/powerpoint/2010/main" val="154738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Books: Works Cited</a:t>
            </a:r>
            <a:endParaRPr lang="en-US" dirty="0"/>
          </a:p>
        </p:txBody>
      </p:sp>
      <p:sp>
        <p:nvSpPr>
          <p:cNvPr id="3" name="Content Placeholder 2"/>
          <p:cNvSpPr>
            <a:spLocks noGrp="1"/>
          </p:cNvSpPr>
          <p:nvPr>
            <p:ph idx="1"/>
          </p:nvPr>
        </p:nvSpPr>
        <p:spPr/>
        <p:txBody>
          <a:bodyPr>
            <a:normAutofit fontScale="70000" lnSpcReduction="20000"/>
          </a:bodyPr>
          <a:lstStyle/>
          <a:p>
            <a:pPr marL="457200" lvl="3" indent="0">
              <a:buNone/>
            </a:pPr>
            <a:endParaRPr lang="en-US" dirty="0"/>
          </a:p>
          <a:p>
            <a:pPr marL="457200" lvl="3" indent="0">
              <a:lnSpc>
                <a:spcPct val="200000"/>
              </a:lnSpc>
              <a:buNone/>
            </a:pPr>
            <a:r>
              <a:rPr lang="en-US" sz="3200" dirty="0" smtClean="0"/>
              <a:t>Dickerson</a:t>
            </a:r>
            <a:r>
              <a:rPr lang="en-US" sz="3200" dirty="0"/>
              <a:t>, Mathew and David O’Hara. </a:t>
            </a:r>
            <a:r>
              <a:rPr lang="en-US" sz="3200" dirty="0" smtClean="0"/>
              <a:t> </a:t>
            </a:r>
            <a:r>
              <a:rPr lang="en-US" sz="3200" i="1" dirty="0"/>
              <a:t>From </a:t>
            </a:r>
            <a:r>
              <a:rPr lang="en-US" sz="3200" i="1" dirty="0" smtClean="0"/>
              <a:t>Homer </a:t>
            </a:r>
            <a:r>
              <a:rPr lang="en-US" sz="3200" i="1" dirty="0"/>
              <a:t>to Harry </a:t>
            </a:r>
            <a:r>
              <a:rPr lang="en-US" sz="3200" i="1" dirty="0" smtClean="0"/>
              <a:t>	Potter</a:t>
            </a:r>
            <a:r>
              <a:rPr lang="en-US" sz="3200" i="1" dirty="0"/>
              <a:t>: A </a:t>
            </a:r>
            <a:r>
              <a:rPr lang="en-US" sz="3200" i="1" dirty="0" smtClean="0"/>
              <a:t>Handbook </a:t>
            </a:r>
            <a:r>
              <a:rPr lang="en-US" sz="3200" i="1" dirty="0"/>
              <a:t>on </a:t>
            </a:r>
            <a:r>
              <a:rPr lang="en-US" sz="3200" i="1" dirty="0" smtClean="0"/>
              <a:t>	Myth </a:t>
            </a:r>
            <a:r>
              <a:rPr lang="en-US" sz="3200" i="1" dirty="0"/>
              <a:t>and </a:t>
            </a:r>
            <a:r>
              <a:rPr lang="en-US" sz="3200" i="1" dirty="0" smtClean="0"/>
              <a:t>Fantasy</a:t>
            </a:r>
            <a:r>
              <a:rPr lang="en-US" sz="3200" dirty="0"/>
              <a:t>.</a:t>
            </a:r>
            <a:r>
              <a:rPr lang="en-US" sz="3200" dirty="0" smtClean="0"/>
              <a:t> </a:t>
            </a:r>
            <a:r>
              <a:rPr lang="en-US" sz="3200" dirty="0"/>
              <a:t>Brazos Press, 2006. </a:t>
            </a:r>
            <a:endParaRPr lang="en-US" sz="3200" dirty="0" smtClean="0"/>
          </a:p>
          <a:p>
            <a:pPr marL="457200" lvl="3" indent="0">
              <a:lnSpc>
                <a:spcPct val="200000"/>
              </a:lnSpc>
              <a:buNone/>
            </a:pPr>
            <a:endParaRPr lang="en-US" sz="3200" dirty="0"/>
          </a:p>
          <a:p>
            <a:pPr marL="457200" lvl="3" indent="0">
              <a:lnSpc>
                <a:spcPct val="200000"/>
              </a:lnSpc>
              <a:buNone/>
            </a:pPr>
            <a:r>
              <a:rPr lang="en-US" sz="3200" dirty="0" smtClean="0"/>
              <a:t>Davies, </a:t>
            </a:r>
            <a:r>
              <a:rPr lang="en-US" sz="3200" dirty="0" err="1" smtClean="0"/>
              <a:t>Sioned</a:t>
            </a:r>
            <a:r>
              <a:rPr lang="en-US" sz="3200" dirty="0" smtClean="0"/>
              <a:t>, translator. The </a:t>
            </a:r>
            <a:r>
              <a:rPr lang="en-US" sz="3200" dirty="0" err="1" smtClean="0"/>
              <a:t>Mabinogion</a:t>
            </a:r>
            <a:r>
              <a:rPr lang="en-US" sz="3200" dirty="0" smtClean="0"/>
              <a:t>. 	Oxford UP, 2007. </a:t>
            </a:r>
          </a:p>
          <a:p>
            <a:pPr marL="457200" lvl="3" indent="0">
              <a:buNone/>
            </a:pPr>
            <a:endParaRPr lang="en-US" sz="3200" dirty="0"/>
          </a:p>
          <a:p>
            <a:pPr marL="457200" lvl="3" indent="0">
              <a:buNone/>
            </a:pPr>
            <a:endParaRPr lang="en-US" dirty="0"/>
          </a:p>
          <a:p>
            <a:pPr marL="0" indent="0">
              <a:buNone/>
            </a:pPr>
            <a:endParaRPr lang="en-US" dirty="0"/>
          </a:p>
        </p:txBody>
      </p:sp>
    </p:spTree>
    <p:extLst>
      <p:ext uri="{BB962C8B-B14F-4D97-AF65-F5344CB8AC3E}">
        <p14:creationId xmlns:p14="http://schemas.microsoft.com/office/powerpoint/2010/main" val="1324864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a:t>
            </a:r>
            <a:endParaRPr lang="en-US" dirty="0"/>
          </a:p>
        </p:txBody>
      </p:sp>
      <p:sp>
        <p:nvSpPr>
          <p:cNvPr id="3" name="Content Placeholder 2"/>
          <p:cNvSpPr>
            <a:spLocks noGrp="1"/>
          </p:cNvSpPr>
          <p:nvPr>
            <p:ph idx="1"/>
          </p:nvPr>
        </p:nvSpPr>
        <p:spPr/>
        <p:txBody>
          <a:bodyPr/>
          <a:lstStyle/>
          <a:p>
            <a:r>
              <a:rPr lang="en-US" dirty="0" smtClean="0"/>
              <a:t>You should </a:t>
            </a:r>
            <a:r>
              <a:rPr lang="en-US" b="1" dirty="0" smtClean="0"/>
              <a:t>not</a:t>
            </a:r>
            <a:r>
              <a:rPr lang="en-US" dirty="0" smtClean="0"/>
              <a:t> include the titles and authors of your secondary sources in your essay title; you should only include the author and title of the book. </a:t>
            </a:r>
          </a:p>
          <a:p>
            <a:r>
              <a:rPr lang="en-US" dirty="0" smtClean="0"/>
              <a:t>You can introduce your secondary sources in your introduction, but it is not necessary and is often unwieldy. </a:t>
            </a:r>
            <a:endParaRPr lang="en-US" dirty="0"/>
          </a:p>
        </p:txBody>
      </p:sp>
    </p:spTree>
    <p:extLst>
      <p:ext uri="{BB962C8B-B14F-4D97-AF65-F5344CB8AC3E}">
        <p14:creationId xmlns:p14="http://schemas.microsoft.com/office/powerpoint/2010/main" val="102042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Essays in Books: In-Text</a:t>
            </a:r>
            <a:endParaRPr lang="en-US" dirty="0"/>
          </a:p>
        </p:txBody>
      </p:sp>
      <p:sp>
        <p:nvSpPr>
          <p:cNvPr id="3" name="Content Placeholder 2"/>
          <p:cNvSpPr>
            <a:spLocks noGrp="1"/>
          </p:cNvSpPr>
          <p:nvPr>
            <p:ph idx="1"/>
          </p:nvPr>
        </p:nvSpPr>
        <p:spPr/>
        <p:txBody>
          <a:bodyPr>
            <a:normAutofit/>
          </a:bodyPr>
          <a:lstStyle/>
          <a:p>
            <a:pPr marL="914400" lvl="2" indent="0">
              <a:buNone/>
            </a:pPr>
            <a:r>
              <a:rPr lang="en-US" dirty="0" smtClean="0"/>
              <a:t>Grimes characterizes Dumbledore as an ideal: “Dumbledore’s wisdom and goodness, his forgiving and understanding nature, his courage and selflessness all make him the ideal father figure” (95).</a:t>
            </a:r>
          </a:p>
          <a:p>
            <a:pPr marL="914400" lvl="2" indent="0">
              <a:buNone/>
            </a:pPr>
            <a:endParaRPr lang="en-US" dirty="0"/>
          </a:p>
          <a:p>
            <a:pPr marL="914400" lvl="2" indent="0">
              <a:buNone/>
            </a:pPr>
            <a:r>
              <a:rPr lang="en-US" dirty="0" smtClean="0"/>
              <a:t>“Hermione is different; she is very smart and therefore very powerful and Hermione is accepted. She is not only accepted; she is needed because the world would not be saved without her” (</a:t>
            </a:r>
            <a:r>
              <a:rPr lang="en-US" dirty="0" err="1" smtClean="0"/>
              <a:t>Klingbiel</a:t>
            </a:r>
            <a:r>
              <a:rPr lang="en-US" dirty="0" smtClean="0"/>
              <a:t> 175). </a:t>
            </a:r>
          </a:p>
          <a:p>
            <a:pPr marL="914400" lvl="2" indent="0">
              <a:buNone/>
            </a:pPr>
            <a:endParaRPr lang="en-US" dirty="0" smtClean="0"/>
          </a:p>
          <a:p>
            <a:pPr marL="914400" lvl="2" indent="0">
              <a:buNone/>
            </a:pPr>
            <a:endParaRPr lang="en-US" dirty="0"/>
          </a:p>
        </p:txBody>
      </p:sp>
    </p:spTree>
    <p:extLst>
      <p:ext uri="{BB962C8B-B14F-4D97-AF65-F5344CB8AC3E}">
        <p14:creationId xmlns:p14="http://schemas.microsoft.com/office/powerpoint/2010/main" val="204909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Essays in Books: Works Cited</a:t>
            </a:r>
            <a:endParaRPr lang="en-US" dirty="0"/>
          </a:p>
        </p:txBody>
      </p:sp>
      <p:sp>
        <p:nvSpPr>
          <p:cNvPr id="3" name="Content Placeholder 2"/>
          <p:cNvSpPr>
            <a:spLocks noGrp="1"/>
          </p:cNvSpPr>
          <p:nvPr>
            <p:ph idx="1"/>
          </p:nvPr>
        </p:nvSpPr>
        <p:spPr/>
        <p:txBody>
          <a:bodyPr>
            <a:normAutofit fontScale="70000" lnSpcReduction="20000"/>
          </a:bodyPr>
          <a:lstStyle/>
          <a:p>
            <a:pPr marL="457200" lvl="3" indent="0">
              <a:buNone/>
            </a:pPr>
            <a:endParaRPr lang="en-US" sz="2400" dirty="0" smtClean="0"/>
          </a:p>
          <a:p>
            <a:pPr marL="457200" lvl="3" indent="0">
              <a:lnSpc>
                <a:spcPct val="200000"/>
              </a:lnSpc>
              <a:buNone/>
            </a:pPr>
            <a:r>
              <a:rPr lang="en-US" sz="2400" dirty="0" smtClean="0"/>
              <a:t>Grimes</a:t>
            </a:r>
            <a:r>
              <a:rPr lang="en-US" sz="2400" dirty="0"/>
              <a:t>, Katherine M. “Harry Potter: Fairy Tale Prince, Real </a:t>
            </a:r>
            <a:r>
              <a:rPr lang="en-US" sz="2400" dirty="0" smtClean="0"/>
              <a:t>Boy</a:t>
            </a:r>
            <a:r>
              <a:rPr lang="en-US" sz="2400" dirty="0"/>
              <a:t>, and </a:t>
            </a:r>
            <a:r>
              <a:rPr lang="en-US" sz="2400" dirty="0" smtClean="0"/>
              <a:t>Archetypal </a:t>
            </a:r>
            <a:r>
              <a:rPr lang="en-US" sz="2400" dirty="0"/>
              <a:t>Hero.” </a:t>
            </a:r>
            <a:r>
              <a:rPr lang="en-US" sz="2400" dirty="0" smtClean="0"/>
              <a:t>	</a:t>
            </a:r>
            <a:r>
              <a:rPr lang="en-US" sz="2400" i="1" dirty="0" smtClean="0"/>
              <a:t>The </a:t>
            </a:r>
            <a:r>
              <a:rPr lang="en-US" sz="2400" i="1" dirty="0"/>
              <a:t>Ivory Tower and </a:t>
            </a:r>
            <a:r>
              <a:rPr lang="en-US" sz="2400" i="1" dirty="0" smtClean="0"/>
              <a:t>Harry Potter</a:t>
            </a:r>
            <a:r>
              <a:rPr lang="en-US" sz="2400" dirty="0"/>
              <a:t>, edited by Lana </a:t>
            </a:r>
            <a:r>
              <a:rPr lang="en-US" sz="2400" dirty="0" smtClean="0"/>
              <a:t>A</a:t>
            </a:r>
            <a:r>
              <a:rPr lang="en-US" sz="2400" dirty="0"/>
              <a:t>. Whited,  U of Missouri P, 2002, </a:t>
            </a:r>
            <a:r>
              <a:rPr lang="en-US" sz="2400" dirty="0" smtClean="0"/>
              <a:t>	</a:t>
            </a:r>
            <a:r>
              <a:rPr lang="en-US" sz="2400" dirty="0" err="1" smtClean="0"/>
              <a:t>pp</a:t>
            </a:r>
            <a:r>
              <a:rPr lang="en-US" sz="2400" dirty="0" smtClean="0"/>
              <a:t> </a:t>
            </a:r>
            <a:r>
              <a:rPr lang="en-US" sz="2400" dirty="0"/>
              <a:t>89-122. </a:t>
            </a:r>
            <a:endParaRPr lang="en-US" sz="2400" dirty="0" smtClean="0"/>
          </a:p>
          <a:p>
            <a:pPr marL="457200" lvl="3" indent="0">
              <a:lnSpc>
                <a:spcPct val="200000"/>
              </a:lnSpc>
              <a:buNone/>
            </a:pPr>
            <a:endParaRPr lang="en-US" sz="2400" dirty="0"/>
          </a:p>
          <a:p>
            <a:pPr marL="457200" lvl="3" indent="0">
              <a:lnSpc>
                <a:spcPct val="200000"/>
              </a:lnSpc>
              <a:buNone/>
            </a:pPr>
            <a:r>
              <a:rPr lang="en-US" sz="2400" dirty="0" err="1" smtClean="0"/>
              <a:t>Klingbiel</a:t>
            </a:r>
            <a:r>
              <a:rPr lang="en-US" sz="2400" dirty="0" smtClean="0"/>
              <a:t>, Christine. “Hermione Granger: Insufferable Know-It-All or Superhero?” 	</a:t>
            </a:r>
            <a:r>
              <a:rPr lang="en-US" sz="2400" i="1" dirty="0" smtClean="0"/>
              <a:t>Hermione Granger Saves the World: 	Essays on the Feminist Heroine of Hogwarts</a:t>
            </a:r>
            <a:r>
              <a:rPr lang="en-US" sz="2400" dirty="0" smtClean="0"/>
              <a:t>, 	edited by 	Christopher E. Bell, McFarland, 2012, pp. 163-179. </a:t>
            </a:r>
            <a:endParaRPr lang="en-US" sz="2400" dirty="0"/>
          </a:p>
          <a:p>
            <a:pPr>
              <a:lnSpc>
                <a:spcPct val="200000"/>
              </a:lnSpc>
            </a:pPr>
            <a:endParaRPr lang="en-US" dirty="0" smtClean="0"/>
          </a:p>
          <a:p>
            <a:endParaRPr lang="en-US" dirty="0"/>
          </a:p>
        </p:txBody>
      </p:sp>
    </p:spTree>
    <p:extLst>
      <p:ext uri="{BB962C8B-B14F-4D97-AF65-F5344CB8AC3E}">
        <p14:creationId xmlns:p14="http://schemas.microsoft.com/office/powerpoint/2010/main" val="84321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Object Identifier (DOI)</a:t>
            </a:r>
            <a:endParaRPr lang="en-US" dirty="0"/>
          </a:p>
        </p:txBody>
      </p:sp>
      <p:sp>
        <p:nvSpPr>
          <p:cNvPr id="3" name="Content Placeholder 2"/>
          <p:cNvSpPr>
            <a:spLocks noGrp="1"/>
          </p:cNvSpPr>
          <p:nvPr>
            <p:ph idx="1"/>
          </p:nvPr>
        </p:nvSpPr>
        <p:spPr/>
        <p:txBody>
          <a:bodyPr/>
          <a:lstStyle/>
          <a:p>
            <a:r>
              <a:rPr lang="en-US" dirty="0" smtClean="0"/>
              <a:t>Some databases include a digital object identifier in order to identify articles more easily and without an URL or web address. </a:t>
            </a:r>
          </a:p>
          <a:p>
            <a:endParaRPr lang="en-US" dirty="0"/>
          </a:p>
          <a:p>
            <a:r>
              <a:rPr lang="en-US" dirty="0" smtClean="0"/>
              <a:t>You should use the DOI instead of either an URL or web address when available. </a:t>
            </a:r>
            <a:endParaRPr lang="en-US" dirty="0"/>
          </a:p>
        </p:txBody>
      </p:sp>
    </p:spTree>
    <p:extLst>
      <p:ext uri="{BB962C8B-B14F-4D97-AF65-F5344CB8AC3E}">
        <p14:creationId xmlns:p14="http://schemas.microsoft.com/office/powerpoint/2010/main" val="303574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Journal Articles: In-Text</a:t>
            </a:r>
            <a:endParaRPr lang="en-US" dirty="0"/>
          </a:p>
        </p:txBody>
      </p:sp>
      <p:sp>
        <p:nvSpPr>
          <p:cNvPr id="3" name="Content Placeholder 2"/>
          <p:cNvSpPr>
            <a:spLocks noGrp="1"/>
          </p:cNvSpPr>
          <p:nvPr>
            <p:ph idx="1"/>
          </p:nvPr>
        </p:nvSpPr>
        <p:spPr/>
        <p:txBody>
          <a:bodyPr/>
          <a:lstStyle/>
          <a:p>
            <a:pPr marL="914400" lvl="2" indent="0">
              <a:buNone/>
            </a:pPr>
            <a:endParaRPr lang="en-US" dirty="0" smtClean="0"/>
          </a:p>
          <a:p>
            <a:pPr marL="914400" lvl="2" indent="0">
              <a:buNone/>
            </a:pPr>
            <a:r>
              <a:rPr lang="en-US" dirty="0" smtClean="0"/>
              <a:t>“For the adult reader, the Harry Potter series clearly represents an allegory of the historical atrocities and ideological discourses of the Second World War” (</a:t>
            </a:r>
            <a:r>
              <a:rPr lang="en-US" dirty="0" err="1" smtClean="0"/>
              <a:t>Lacassagne</a:t>
            </a:r>
            <a:r>
              <a:rPr lang="en-US" dirty="0" smtClean="0"/>
              <a:t> 319). </a:t>
            </a:r>
          </a:p>
          <a:p>
            <a:pPr marL="914400" lvl="2" indent="0">
              <a:buNone/>
            </a:pPr>
            <a:endParaRPr lang="en-US" dirty="0"/>
          </a:p>
          <a:p>
            <a:pPr marL="914400" lvl="2" indent="0">
              <a:buNone/>
            </a:pPr>
            <a:r>
              <a:rPr lang="en-US" dirty="0" smtClean="0"/>
              <a:t>Kidd suggests that the popularity of books like Rowling’s Harry Potter series could “effect the removal of the boundary between legitimate and illegitimate culture” (86). </a:t>
            </a:r>
          </a:p>
        </p:txBody>
      </p:sp>
    </p:spTree>
    <p:extLst>
      <p:ext uri="{BB962C8B-B14F-4D97-AF65-F5344CB8AC3E}">
        <p14:creationId xmlns:p14="http://schemas.microsoft.com/office/powerpoint/2010/main" val="368036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Articles: Works Cited</a:t>
            </a:r>
            <a:endParaRPr lang="en-US" dirty="0"/>
          </a:p>
        </p:txBody>
      </p:sp>
      <p:sp>
        <p:nvSpPr>
          <p:cNvPr id="3" name="Content Placeholder 2"/>
          <p:cNvSpPr>
            <a:spLocks noGrp="1"/>
          </p:cNvSpPr>
          <p:nvPr>
            <p:ph idx="1"/>
          </p:nvPr>
        </p:nvSpPr>
        <p:spPr/>
        <p:txBody>
          <a:bodyPr/>
          <a:lstStyle/>
          <a:p>
            <a:pPr marL="342900" lvl="2" indent="-342900"/>
            <a:endParaRPr lang="en-US" dirty="0"/>
          </a:p>
          <a:p>
            <a:pPr marL="0" lvl="2" indent="0">
              <a:buNone/>
            </a:pPr>
            <a:r>
              <a:rPr lang="en-US" dirty="0" smtClean="0"/>
              <a:t>	</a:t>
            </a:r>
            <a:r>
              <a:rPr lang="en-US" sz="2400" dirty="0" smtClean="0"/>
              <a:t>Kidd, Dustin. “Harry Potter and the Functions of Popular 			Culture.” </a:t>
            </a:r>
            <a:r>
              <a:rPr lang="en-US" sz="2400" i="1" dirty="0" smtClean="0"/>
              <a:t>The Journal of Popular Culture</a:t>
            </a:r>
            <a:r>
              <a:rPr lang="en-US" sz="2400" dirty="0" smtClean="0"/>
              <a:t>, vol. 40, no. 1, 			2007, pp. 69-89, </a:t>
            </a:r>
            <a:r>
              <a:rPr lang="en-US" sz="2400" i="1" dirty="0" smtClean="0"/>
              <a:t>Wiley Online Library</a:t>
            </a:r>
            <a:r>
              <a:rPr lang="en-US" sz="2400" dirty="0" smtClean="0"/>
              <a:t>, </a:t>
            </a:r>
            <a:r>
              <a:rPr lang="en-US" sz="2400" dirty="0"/>
              <a:t>DOI: 10.1111/j</a:t>
            </a:r>
            <a:r>
              <a:rPr lang="en-US" sz="2400" dirty="0" smtClean="0"/>
              <a:t>.			1540</a:t>
            </a:r>
            <a:r>
              <a:rPr lang="en-US" sz="2400" dirty="0"/>
              <a:t>-5931.2007.00354</a:t>
            </a:r>
            <a:r>
              <a:rPr lang="en-US" sz="2400" dirty="0" smtClean="0"/>
              <a:t>.x</a:t>
            </a:r>
          </a:p>
          <a:p>
            <a:pPr marL="0" lvl="2" indent="0">
              <a:buNone/>
            </a:pPr>
            <a:endParaRPr lang="en-US" dirty="0"/>
          </a:p>
          <a:p>
            <a:pPr marL="0" lvl="2" indent="0">
              <a:buNone/>
            </a:pPr>
            <a:r>
              <a:rPr lang="en-US" sz="2400" dirty="0" smtClean="0"/>
              <a:t>	</a:t>
            </a:r>
            <a:r>
              <a:rPr lang="en-US" sz="2400" dirty="0" err="1" smtClean="0"/>
              <a:t>Lacassagne</a:t>
            </a:r>
            <a:r>
              <a:rPr lang="en-US" sz="2400" dirty="0" smtClean="0"/>
              <a:t>, </a:t>
            </a:r>
            <a:r>
              <a:rPr lang="en-US" sz="2400" dirty="0" err="1" smtClean="0"/>
              <a:t>Aurélie</a:t>
            </a:r>
            <a:r>
              <a:rPr lang="en-US" sz="2400" dirty="0" smtClean="0"/>
              <a:t>. “War and Peace in the </a:t>
            </a:r>
            <a:r>
              <a:rPr lang="en-US" sz="2400" i="1" dirty="0" smtClean="0"/>
              <a:t>Harry Potter </a:t>
            </a:r>
            <a:r>
              <a:rPr lang="en-US" sz="2400" dirty="0" smtClean="0"/>
              <a:t>			series.” </a:t>
            </a:r>
            <a:r>
              <a:rPr lang="en-US" sz="2400" i="1" dirty="0" smtClean="0"/>
              <a:t>European Journal of Cultural Studies</a:t>
            </a:r>
            <a:r>
              <a:rPr lang="en-US" sz="2400" dirty="0" smtClean="0"/>
              <a:t>, vol. 19, no. 		4, 2015, pp. 318-334, </a:t>
            </a:r>
            <a:r>
              <a:rPr lang="en-US" sz="2400" i="1" dirty="0" smtClean="0"/>
              <a:t>Sage</a:t>
            </a:r>
            <a:r>
              <a:rPr lang="en-US" sz="2400" dirty="0" smtClean="0"/>
              <a:t>, </a:t>
            </a:r>
            <a:r>
              <a:rPr lang="cs-CZ" dirty="0" smtClean="0"/>
              <a:t>DOI:10.1177</a:t>
            </a:r>
            <a:r>
              <a:rPr lang="cs-CZ" dirty="0"/>
              <a:t>/</a:t>
            </a:r>
            <a:r>
              <a:rPr lang="cs-CZ" dirty="0" smtClean="0"/>
              <a:t>13675494155</a:t>
            </a:r>
          </a:p>
          <a:p>
            <a:pPr marL="0" lvl="2" indent="0">
              <a:buNone/>
            </a:pPr>
            <a:r>
              <a:rPr lang="cs-CZ" dirty="0"/>
              <a:t>	</a:t>
            </a:r>
            <a:r>
              <a:rPr lang="cs-CZ" dirty="0" smtClean="0"/>
              <a:t>	92895.</a:t>
            </a:r>
            <a:endParaRPr lang="en-US" sz="2400" dirty="0"/>
          </a:p>
          <a:p>
            <a:pPr marL="342900" lvl="2" indent="-342900"/>
            <a:endParaRPr lang="en-US" dirty="0"/>
          </a:p>
          <a:p>
            <a:pPr marL="457200" lvl="3" indent="0">
              <a:buNone/>
            </a:pPr>
            <a:endParaRPr lang="en-US" sz="2400" dirty="0"/>
          </a:p>
          <a:p>
            <a:endParaRPr lang="en-US" dirty="0"/>
          </a:p>
        </p:txBody>
      </p:sp>
    </p:spTree>
    <p:extLst>
      <p:ext uri="{BB962C8B-B14F-4D97-AF65-F5344CB8AC3E}">
        <p14:creationId xmlns:p14="http://schemas.microsoft.com/office/powerpoint/2010/main" val="248009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an Article without a DOI</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pPr marL="914400" lvl="2" indent="0">
              <a:buNone/>
            </a:pPr>
            <a:r>
              <a:rPr lang="en-US" dirty="0" smtClean="0"/>
              <a:t>Natov, Roni. “Harry Potter and the Extraordinariness of 	the 	Ordinary.” </a:t>
            </a:r>
            <a:r>
              <a:rPr lang="en-US" i="1" dirty="0" smtClean="0"/>
              <a:t>The Lion and the Unicorn</a:t>
            </a:r>
            <a:r>
              <a:rPr lang="en-US" dirty="0"/>
              <a:t>,</a:t>
            </a:r>
            <a:r>
              <a:rPr lang="en-US" dirty="0" smtClean="0"/>
              <a:t> vol. 20, 2001</a:t>
            </a:r>
            <a:r>
              <a:rPr lang="en-US" dirty="0"/>
              <a:t>,</a:t>
            </a:r>
            <a:r>
              <a:rPr lang="en-US" dirty="0" smtClean="0"/>
              <a:t> pp. 310 	-327. </a:t>
            </a:r>
            <a:r>
              <a:rPr lang="en-US" i="1" dirty="0"/>
              <a:t>Project Muse</a:t>
            </a:r>
            <a:r>
              <a:rPr lang="en-US" dirty="0"/>
              <a:t>, </a:t>
            </a:r>
            <a:r>
              <a:rPr lang="en-US" dirty="0" err="1" smtClean="0"/>
              <a:t>muse.jhu.edu.libproxy.uregina.ca</a:t>
            </a:r>
            <a:r>
              <a:rPr lang="en-US" dirty="0" smtClean="0"/>
              <a:t>:	8443/article/</a:t>
            </a:r>
            <a:r>
              <a:rPr lang="en-US" dirty="0"/>
              <a:t>35514 </a:t>
            </a:r>
            <a:r>
              <a:rPr lang="en-US" dirty="0" smtClean="0"/>
              <a:t>	Accessed 20 June 2016. </a:t>
            </a:r>
          </a:p>
          <a:p>
            <a:pPr marL="914400" lvl="2" indent="0">
              <a:buNone/>
            </a:pPr>
            <a:endParaRPr lang="en-US" dirty="0"/>
          </a:p>
          <a:p>
            <a:pPr marL="914400" lvl="2" indent="0">
              <a:buNone/>
            </a:pPr>
            <a:r>
              <a:rPr lang="en-US" dirty="0" smtClean="0"/>
              <a:t>Croft, Janet Brennan. “The Education of a Witch: Tiffany 	Aching, Hermione Granger, and Gendered Magic in 	</a:t>
            </a:r>
            <a:r>
              <a:rPr lang="en-US" dirty="0" err="1" smtClean="0"/>
              <a:t>Discworld</a:t>
            </a:r>
            <a:r>
              <a:rPr lang="en-US" dirty="0" smtClean="0"/>
              <a:t> and </a:t>
            </a:r>
            <a:r>
              <a:rPr lang="en-US" dirty="0" err="1" smtClean="0"/>
              <a:t>Potterworld</a:t>
            </a:r>
            <a:r>
              <a:rPr lang="en-US" dirty="0" smtClean="0"/>
              <a:t>.” </a:t>
            </a:r>
            <a:r>
              <a:rPr lang="en-US" i="1" dirty="0" err="1" smtClean="0"/>
              <a:t>Mythlore</a:t>
            </a:r>
            <a:r>
              <a:rPr lang="en-US" dirty="0" smtClean="0"/>
              <a:t>, vol. 27, no. 3-4, 	Spring/Summer 2009, 129-142. </a:t>
            </a:r>
            <a:r>
              <a:rPr lang="en-US" i="1" dirty="0" smtClean="0"/>
              <a:t>Expanded Academic </a:t>
            </a:r>
            <a:r>
              <a:rPr lang="en-US" i="1" dirty="0"/>
              <a:t>ASAP</a:t>
            </a:r>
            <a:r>
              <a:rPr lang="en-US" dirty="0"/>
              <a:t>, </a:t>
            </a:r>
            <a:r>
              <a:rPr lang="en-US" dirty="0" smtClean="0"/>
              <a:t>	</a:t>
            </a:r>
            <a:r>
              <a:rPr lang="en-US" dirty="0" smtClean="0">
                <a:hlinkClick r:id="rId2"/>
              </a:rPr>
              <a:t>go.galegroup.com.libproxy.uregina.ca</a:t>
            </a:r>
            <a:r>
              <a:rPr lang="en-US" dirty="0">
                <a:hlinkClick r:id="rId2"/>
              </a:rPr>
              <a:t>:2048/ps</a:t>
            </a:r>
            <a:r>
              <a:rPr lang="en-US" dirty="0" smtClean="0">
                <a:hlinkClick r:id="rId2"/>
              </a:rPr>
              <a:t>/</a:t>
            </a:r>
            <a:r>
              <a:rPr lang="en-US" dirty="0" smtClean="0"/>
              <a:t>	</a:t>
            </a:r>
            <a:r>
              <a:rPr lang="en-US" dirty="0" err="1" smtClean="0"/>
              <a:t>i.do</a:t>
            </a:r>
            <a:r>
              <a:rPr lang="en-US" dirty="0" smtClean="0"/>
              <a:t>?	&amp;</a:t>
            </a:r>
            <a:r>
              <a:rPr lang="en-US" dirty="0"/>
              <a:t>id=</a:t>
            </a:r>
            <a:r>
              <a:rPr lang="en-US" dirty="0" smtClean="0"/>
              <a:t>GALEA200344630</a:t>
            </a:r>
            <a:r>
              <a:rPr lang="en-US" dirty="0"/>
              <a:t>&amp;v=2.1&amp;u=</a:t>
            </a:r>
            <a:r>
              <a:rPr lang="en-US" dirty="0" err="1"/>
              <a:t>ureginalib&amp;it</a:t>
            </a:r>
            <a:r>
              <a:rPr lang="en-US" dirty="0" smtClean="0"/>
              <a:t>=</a:t>
            </a:r>
          </a:p>
          <a:p>
            <a:pPr marL="914400" lvl="2" indent="0">
              <a:buNone/>
            </a:pPr>
            <a:r>
              <a:rPr lang="en-US" dirty="0"/>
              <a:t>	</a:t>
            </a:r>
            <a:r>
              <a:rPr lang="en-US" dirty="0" err="1" smtClean="0"/>
              <a:t>r</a:t>
            </a:r>
            <a:r>
              <a:rPr lang="en-US" dirty="0" err="1"/>
              <a:t>&amp;p</a:t>
            </a:r>
            <a:r>
              <a:rPr lang="en-US" dirty="0"/>
              <a:t>=</a:t>
            </a:r>
            <a:r>
              <a:rPr lang="en-US" dirty="0" err="1"/>
              <a:t>EAIM&amp;sw</a:t>
            </a:r>
            <a:r>
              <a:rPr lang="en-US" dirty="0"/>
              <a:t>=</a:t>
            </a:r>
            <a:r>
              <a:rPr lang="en-US" dirty="0" err="1"/>
              <a:t>w&amp;authCount</a:t>
            </a:r>
            <a:r>
              <a:rPr lang="en-US" dirty="0"/>
              <a:t>=</a:t>
            </a:r>
            <a:r>
              <a:rPr lang="en-US" dirty="0" smtClean="0"/>
              <a:t>1 Accessed 21 January 	2017. </a:t>
            </a:r>
            <a:endParaRPr lang="en-US" dirty="0"/>
          </a:p>
        </p:txBody>
      </p:sp>
    </p:spTree>
    <p:extLst>
      <p:ext uri="{BB962C8B-B14F-4D97-AF65-F5344CB8AC3E}">
        <p14:creationId xmlns:p14="http://schemas.microsoft.com/office/powerpoint/2010/main" val="244048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418</TotalTime>
  <Words>1276</Words>
  <Application>Microsoft Macintosh PowerPoint</Application>
  <PresentationFormat>On-screen Show (4:3)</PresentationFormat>
  <Paragraphs>167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Using Secondary Sources:</vt:lpstr>
      <vt:lpstr>Books: MLA Style</vt:lpstr>
      <vt:lpstr> Books: Works Cited</vt:lpstr>
      <vt:lpstr>Essays in Books: In-Text</vt:lpstr>
      <vt:lpstr>Essays in Books: Works Cited</vt:lpstr>
      <vt:lpstr>Digital Object Identifier (DOI)</vt:lpstr>
      <vt:lpstr>Journal Articles: In-Text</vt:lpstr>
      <vt:lpstr>Journal Articles: Works Cited</vt:lpstr>
      <vt:lpstr>Citing an Article without a DOI</vt:lpstr>
      <vt:lpstr>Online Resources: No Pagination</vt:lpstr>
      <vt:lpstr>Online Resources: No Pagination</vt:lpstr>
      <vt:lpstr>Articles with No Pagination: Works Cited</vt:lpstr>
      <vt:lpstr>Paraphrasing</vt:lpstr>
      <vt:lpstr>A good paraphrase or summary…</vt:lpstr>
      <vt:lpstr>Bad Paraphrases</vt:lpstr>
      <vt:lpstr>Good Paraphrase</vt:lpstr>
      <vt:lpstr>Quotations</vt:lpstr>
      <vt:lpstr>Introducing Quotations</vt:lpstr>
      <vt:lpstr>Introducing Quotations: Templates</vt:lpstr>
      <vt:lpstr>Introduction Example</vt:lpstr>
      <vt:lpstr>Explaining Quotations</vt:lpstr>
      <vt:lpstr>Explanatory Templates</vt:lpstr>
      <vt:lpstr>Explanation Example</vt:lpstr>
      <vt:lpstr>Agreeing and Disagreeing</vt:lpstr>
      <vt:lpstr>Templates for Responding: Disagreeing</vt:lpstr>
      <vt:lpstr>Disagreeing Example</vt:lpstr>
      <vt:lpstr>Templates for Agreeing and Disagreeing</vt:lpstr>
      <vt:lpstr>Agreeing and Disagreeing Example</vt:lpstr>
      <vt:lpstr>Cautions</vt:lpstr>
      <vt:lpstr>Also…</vt:lpstr>
    </vt:vector>
  </TitlesOfParts>
  <Company>Campion/Luther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c:title>
  <dc:creator>Kathryn MacLennan</dc:creator>
  <cp:lastModifiedBy>Kathryn MacLennan</cp:lastModifiedBy>
  <cp:revision>47</cp:revision>
  <dcterms:created xsi:type="dcterms:W3CDTF">2013-02-25T18:07:12Z</dcterms:created>
  <dcterms:modified xsi:type="dcterms:W3CDTF">2018-03-09T16:34:20Z</dcterms:modified>
</cp:coreProperties>
</file>