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2" r:id="rId4"/>
    <p:sldId id="265" r:id="rId5"/>
    <p:sldId id="272" r:id="rId6"/>
    <p:sldId id="273" r:id="rId7"/>
    <p:sldId id="274" r:id="rId8"/>
    <p:sldId id="275" r:id="rId9"/>
    <p:sldId id="267" r:id="rId10"/>
    <p:sldId id="268" r:id="rId11"/>
    <p:sldId id="258" r:id="rId12"/>
    <p:sldId id="269" r:id="rId13"/>
    <p:sldId id="270" r:id="rId14"/>
    <p:sldId id="271" r:id="rId15"/>
    <p:sldId id="276" r:id="rId16"/>
    <p:sldId id="278" r:id="rId17"/>
    <p:sldId id="277" r:id="rId18"/>
    <p:sldId id="280" r:id="rId19"/>
    <p:sldId id="281" r:id="rId20"/>
    <p:sldId id="282" r:id="rId21"/>
    <p:sldId id="283" r:id="rId22"/>
    <p:sldId id="279" r:id="rId23"/>
    <p:sldId id="284" r:id="rId24"/>
    <p:sldId id="285" r:id="rId25"/>
    <p:sldId id="28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1" d="100"/>
          <a:sy n="71" d="100"/>
        </p:scale>
        <p:origin x="-11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5B16B196-CA51-7E41-968F-369F1F516AC8}" type="datetimeFigureOut">
              <a:rPr lang="en-US" smtClean="0"/>
              <a:t>17-07-08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161792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B16B196-CA51-7E41-968F-369F1F516AC8}" type="datetimeFigureOut">
              <a:rPr lang="en-US" smtClean="0"/>
              <a:t>17-07-08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228194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B16B196-CA51-7E41-968F-369F1F516AC8}" type="datetimeFigureOut">
              <a:rPr lang="en-US" smtClean="0"/>
              <a:t>17-07-08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181831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B16B196-CA51-7E41-968F-369F1F516AC8}" type="datetimeFigureOut">
              <a:rPr lang="en-US" smtClean="0"/>
              <a:t>17-07-08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26547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5B16B196-CA51-7E41-968F-369F1F516AC8}" type="datetimeFigureOut">
              <a:rPr lang="en-US" smtClean="0"/>
              <a:t>17-07-08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98087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5B16B196-CA51-7E41-968F-369F1F516AC8}" type="datetimeFigureOut">
              <a:rPr lang="en-US" smtClean="0"/>
              <a:t>17-07-08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80762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5B16B196-CA51-7E41-968F-369F1F516AC8}" type="datetimeFigureOut">
              <a:rPr lang="en-US" smtClean="0"/>
              <a:t>17-07-08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421087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5B16B196-CA51-7E41-968F-369F1F516AC8}" type="datetimeFigureOut">
              <a:rPr lang="en-US" smtClean="0"/>
              <a:t>17-07-08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320088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6B196-CA51-7E41-968F-369F1F516AC8}" type="datetimeFigureOut">
              <a:rPr lang="en-US" smtClean="0"/>
              <a:t>17-07-08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353593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5B16B196-CA51-7E41-968F-369F1F516AC8}" type="datetimeFigureOut">
              <a:rPr lang="en-US" smtClean="0"/>
              <a:t>17-07-08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188561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5B16B196-CA51-7E41-968F-369F1F516AC8}" type="datetimeFigureOut">
              <a:rPr lang="en-US" smtClean="0"/>
              <a:t>17-07-08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5D113-89B6-5E48-B6B0-52B0910C155E}" type="slidenum">
              <a:rPr lang="en-US" smtClean="0"/>
              <a:t>‹#›</a:t>
            </a:fld>
            <a:endParaRPr lang="en-US"/>
          </a:p>
        </p:txBody>
      </p:sp>
    </p:spTree>
    <p:extLst>
      <p:ext uri="{BB962C8B-B14F-4D97-AF65-F5344CB8AC3E}">
        <p14:creationId xmlns:p14="http://schemas.microsoft.com/office/powerpoint/2010/main" val="19573868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6B196-CA51-7E41-968F-369F1F516AC8}" type="datetimeFigureOut">
              <a:rPr lang="en-US" smtClean="0"/>
              <a:t>17-07-08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5D113-89B6-5E48-B6B0-52B0910C155E}" type="slidenum">
              <a:rPr lang="en-US" smtClean="0"/>
              <a:t>‹#›</a:t>
            </a:fld>
            <a:endParaRPr lang="en-US"/>
          </a:p>
        </p:txBody>
      </p:sp>
    </p:spTree>
    <p:extLst>
      <p:ext uri="{BB962C8B-B14F-4D97-AF65-F5344CB8AC3E}">
        <p14:creationId xmlns:p14="http://schemas.microsoft.com/office/powerpoint/2010/main" val="950934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About Literature</a:t>
            </a:r>
            <a:endParaRPr lang="en-US" dirty="0"/>
          </a:p>
        </p:txBody>
      </p:sp>
      <p:sp>
        <p:nvSpPr>
          <p:cNvPr id="3" name="Subtitle 2"/>
          <p:cNvSpPr>
            <a:spLocks noGrp="1"/>
          </p:cNvSpPr>
          <p:nvPr>
            <p:ph type="subTitle" idx="1"/>
          </p:nvPr>
        </p:nvSpPr>
        <p:spPr/>
        <p:txBody>
          <a:bodyPr/>
          <a:lstStyle/>
          <a:p>
            <a:r>
              <a:rPr lang="en-US" dirty="0" smtClean="0"/>
              <a:t>Finding Meaning </a:t>
            </a:r>
            <a:endParaRPr lang="en-US" dirty="0"/>
          </a:p>
        </p:txBody>
      </p:sp>
    </p:spTree>
    <p:extLst>
      <p:ext uri="{BB962C8B-B14F-4D97-AF65-F5344CB8AC3E}">
        <p14:creationId xmlns:p14="http://schemas.microsoft.com/office/powerpoint/2010/main" val="3614890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Reader</a:t>
            </a:r>
            <a:endParaRPr lang="en-US" dirty="0"/>
          </a:p>
        </p:txBody>
      </p:sp>
      <p:sp>
        <p:nvSpPr>
          <p:cNvPr id="3" name="Content Placeholder 2"/>
          <p:cNvSpPr>
            <a:spLocks noGrp="1"/>
          </p:cNvSpPr>
          <p:nvPr>
            <p:ph idx="1"/>
          </p:nvPr>
        </p:nvSpPr>
        <p:spPr/>
        <p:txBody>
          <a:bodyPr/>
          <a:lstStyle/>
          <a:p>
            <a:r>
              <a:rPr lang="en-US" dirty="0" smtClean="0"/>
              <a:t>However, you should use this device very sparingly. </a:t>
            </a:r>
          </a:p>
          <a:p>
            <a:r>
              <a:rPr lang="en-US" dirty="0" smtClean="0"/>
              <a:t>It is not a substitute for first or second person as many people think. </a:t>
            </a:r>
          </a:p>
          <a:p>
            <a:r>
              <a:rPr lang="en-US" dirty="0" smtClean="0"/>
              <a:t>Incorrect: The reader sees that the word bound implies that the narrator feels helpless. </a:t>
            </a:r>
          </a:p>
          <a:p>
            <a:r>
              <a:rPr lang="en-US" dirty="0" smtClean="0"/>
              <a:t>Correct: The word bound implies that the narrator feels helpless. </a:t>
            </a:r>
            <a:endParaRPr lang="en-US" dirty="0"/>
          </a:p>
        </p:txBody>
      </p:sp>
    </p:spTree>
    <p:extLst>
      <p:ext uri="{BB962C8B-B14F-4D97-AF65-F5344CB8AC3E}">
        <p14:creationId xmlns:p14="http://schemas.microsoft.com/office/powerpoint/2010/main" val="240438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Attributing Authorship</a:t>
            </a:r>
            <a:endParaRPr lang="en-US" dirty="0"/>
          </a:p>
        </p:txBody>
      </p:sp>
      <p:sp>
        <p:nvSpPr>
          <p:cNvPr id="3" name="Content Placeholder 2"/>
          <p:cNvSpPr>
            <a:spLocks noGrp="1"/>
          </p:cNvSpPr>
          <p:nvPr>
            <p:ph idx="1"/>
          </p:nvPr>
        </p:nvSpPr>
        <p:spPr/>
        <p:txBody>
          <a:bodyPr>
            <a:normAutofit fontScale="92500"/>
          </a:bodyPr>
          <a:lstStyle/>
          <a:p>
            <a:r>
              <a:rPr lang="en-US" dirty="0" smtClean="0"/>
              <a:t>When reading literary works, you cannot assume that what is said in a work is the author’s view, sometimes even in non-fiction works. </a:t>
            </a:r>
          </a:p>
          <a:p>
            <a:r>
              <a:rPr lang="en-US" dirty="0" smtClean="0"/>
              <a:t>For example, Jonathan Swift does not want anyone to eat children. </a:t>
            </a:r>
          </a:p>
          <a:p>
            <a:r>
              <a:rPr lang="en-US" dirty="0" smtClean="0"/>
              <a:t>However, it is safe to assume that the first-person narrator in a non-fiction piece does represent the author’s voice, even if he or she is being ironic or satirical. </a:t>
            </a:r>
            <a:endParaRPr lang="en-US" dirty="0"/>
          </a:p>
        </p:txBody>
      </p:sp>
    </p:spTree>
    <p:extLst>
      <p:ext uri="{BB962C8B-B14F-4D97-AF65-F5344CB8AC3E}">
        <p14:creationId xmlns:p14="http://schemas.microsoft.com/office/powerpoint/2010/main" val="180323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Attributing Authorship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However, in fictional works like short stories and novels, you can never assume that the narrator is the author. </a:t>
            </a:r>
          </a:p>
          <a:p>
            <a:r>
              <a:rPr lang="en-US" dirty="0" smtClean="0"/>
              <a:t>The narrator in a fictional work is a fictional character rather than a representation of the author. </a:t>
            </a:r>
          </a:p>
          <a:p>
            <a:r>
              <a:rPr lang="en-US" dirty="0" smtClean="0"/>
              <a:t>For example, you should not assume that because the narrator in “The Black Cat” uses the first person that the author, Edgar Allan Poe, did any of the things that the narrator describes doing. </a:t>
            </a:r>
          </a:p>
          <a:p>
            <a:endParaRPr lang="en-US" dirty="0"/>
          </a:p>
        </p:txBody>
      </p:sp>
    </p:spTree>
    <p:extLst>
      <p:ext uri="{BB962C8B-B14F-4D97-AF65-F5344CB8AC3E}">
        <p14:creationId xmlns:p14="http://schemas.microsoft.com/office/powerpoint/2010/main" val="252723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Attributing Authorship</a:t>
            </a:r>
            <a:endParaRPr lang="en-US" dirty="0"/>
          </a:p>
        </p:txBody>
      </p:sp>
      <p:sp>
        <p:nvSpPr>
          <p:cNvPr id="3" name="Content Placeholder 2"/>
          <p:cNvSpPr>
            <a:spLocks noGrp="1"/>
          </p:cNvSpPr>
          <p:nvPr>
            <p:ph idx="1"/>
          </p:nvPr>
        </p:nvSpPr>
        <p:spPr/>
        <p:txBody>
          <a:bodyPr>
            <a:normAutofit/>
          </a:bodyPr>
          <a:lstStyle/>
          <a:p>
            <a:r>
              <a:rPr lang="en-US" dirty="0" smtClean="0"/>
              <a:t>While it will be necessary to identify the title of the work and author at first, you do not need to constantly repeat this information, especially in fictional works. </a:t>
            </a:r>
          </a:p>
          <a:p>
            <a:r>
              <a:rPr lang="en-US" dirty="0" smtClean="0"/>
              <a:t>A good rule to follow is that when discussing characters’ actions or the events in a fictional work, you do not need to mention the work or the author. </a:t>
            </a:r>
          </a:p>
        </p:txBody>
      </p:sp>
    </p:spTree>
    <p:extLst>
      <p:ext uri="{BB962C8B-B14F-4D97-AF65-F5344CB8AC3E}">
        <p14:creationId xmlns:p14="http://schemas.microsoft.com/office/powerpoint/2010/main" val="193561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Attributing Authorship</a:t>
            </a:r>
            <a:endParaRPr lang="en-US" dirty="0"/>
          </a:p>
        </p:txBody>
      </p:sp>
      <p:sp>
        <p:nvSpPr>
          <p:cNvPr id="3" name="Content Placeholder 2"/>
          <p:cNvSpPr>
            <a:spLocks noGrp="1"/>
          </p:cNvSpPr>
          <p:nvPr>
            <p:ph idx="1"/>
          </p:nvPr>
        </p:nvSpPr>
        <p:spPr/>
        <p:txBody>
          <a:bodyPr/>
          <a:lstStyle/>
          <a:p>
            <a:r>
              <a:rPr lang="en-US" dirty="0" smtClean="0"/>
              <a:t>Another good rule to follow is to mention the author when you are discussing the use of literary devices, such as imagery or figures of speech, you should mention the author. </a:t>
            </a:r>
          </a:p>
        </p:txBody>
      </p:sp>
    </p:spTree>
    <p:extLst>
      <p:ext uri="{BB962C8B-B14F-4D97-AF65-F5344CB8AC3E}">
        <p14:creationId xmlns:p14="http://schemas.microsoft.com/office/powerpoint/2010/main" val="84147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Evidence </a:t>
            </a:r>
            <a:endParaRPr lang="en-US" dirty="0"/>
          </a:p>
        </p:txBody>
      </p:sp>
      <p:sp>
        <p:nvSpPr>
          <p:cNvPr id="3" name="Content Placeholder 2"/>
          <p:cNvSpPr>
            <a:spLocks noGrp="1"/>
          </p:cNvSpPr>
          <p:nvPr>
            <p:ph idx="1"/>
          </p:nvPr>
        </p:nvSpPr>
        <p:spPr/>
        <p:txBody>
          <a:bodyPr/>
          <a:lstStyle/>
          <a:p>
            <a:r>
              <a:rPr lang="en-US" dirty="0"/>
              <a:t>Quotations should only be used to support your argument in an essay.</a:t>
            </a:r>
          </a:p>
          <a:p>
            <a:r>
              <a:rPr lang="en-US" dirty="0"/>
              <a:t>Do not simply put them in a paragraph assuming that the meaning is clear. </a:t>
            </a:r>
          </a:p>
          <a:p>
            <a:r>
              <a:rPr lang="en-US" dirty="0"/>
              <a:t>Quotations should be introduced and explained in order for the reader to understand your intent. </a:t>
            </a:r>
          </a:p>
          <a:p>
            <a:endParaRPr lang="en-US" dirty="0"/>
          </a:p>
          <a:p>
            <a:endParaRPr lang="en-US" dirty="0"/>
          </a:p>
        </p:txBody>
      </p:sp>
    </p:spTree>
    <p:extLst>
      <p:ext uri="{BB962C8B-B14F-4D97-AF65-F5344CB8AC3E}">
        <p14:creationId xmlns:p14="http://schemas.microsoft.com/office/powerpoint/2010/main" val="2357077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 in Context</a:t>
            </a:r>
            <a:endParaRPr lang="en-US" dirty="0"/>
          </a:p>
        </p:txBody>
      </p:sp>
      <p:sp>
        <p:nvSpPr>
          <p:cNvPr id="3" name="Content Placeholder 2"/>
          <p:cNvSpPr>
            <a:spLocks noGrp="1"/>
          </p:cNvSpPr>
          <p:nvPr>
            <p:ph idx="1"/>
          </p:nvPr>
        </p:nvSpPr>
        <p:spPr/>
        <p:txBody>
          <a:bodyPr/>
          <a:lstStyle/>
          <a:p>
            <a:r>
              <a:rPr lang="en-US" dirty="0" smtClean="0"/>
              <a:t>Provide some context for the quotation. </a:t>
            </a:r>
          </a:p>
          <a:p>
            <a:r>
              <a:rPr lang="en-US" dirty="0"/>
              <a:t>When introducing the quotation, identify the source, the speaker, </a:t>
            </a:r>
            <a:r>
              <a:rPr lang="en-US" dirty="0" smtClean="0"/>
              <a:t>etc. </a:t>
            </a:r>
          </a:p>
          <a:p>
            <a:r>
              <a:rPr lang="en-US" dirty="0" smtClean="0"/>
              <a:t>This will give the reader an idea of what happens around the quotation, which can change its meaning significantly. </a:t>
            </a:r>
            <a:endParaRPr lang="en-US" dirty="0"/>
          </a:p>
        </p:txBody>
      </p:sp>
    </p:spTree>
    <p:extLst>
      <p:ext uri="{BB962C8B-B14F-4D97-AF65-F5344CB8AC3E}">
        <p14:creationId xmlns:p14="http://schemas.microsoft.com/office/powerpoint/2010/main" val="394762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a:t>Work the quotation into a sentence</a:t>
            </a:r>
            <a:r>
              <a:rPr lang="en-US" dirty="0" smtClean="0"/>
              <a:t>. (also known as embedding a quotation) </a:t>
            </a:r>
            <a:endParaRPr lang="en-US" dirty="0"/>
          </a:p>
          <a:p>
            <a:pPr marL="0" indent="0">
              <a:buNone/>
            </a:pPr>
            <a:r>
              <a:rPr lang="en-US" dirty="0" smtClean="0"/>
              <a:t>2. </a:t>
            </a:r>
            <a:r>
              <a:rPr lang="en-US" dirty="0"/>
              <a:t>Introduce the quotation with a form of she/he says, the text states, he claims, she maintains, etc.</a:t>
            </a:r>
          </a:p>
          <a:p>
            <a:pPr marL="0" indent="0">
              <a:buNone/>
            </a:pPr>
            <a:r>
              <a:rPr lang="en-US" dirty="0"/>
              <a:t>3. Introduce the quotation with a complete sentence. </a:t>
            </a:r>
          </a:p>
          <a:p>
            <a:endParaRPr lang="en-US" dirty="0"/>
          </a:p>
        </p:txBody>
      </p:sp>
    </p:spTree>
    <p:extLst>
      <p:ext uri="{BB962C8B-B14F-4D97-AF65-F5344CB8AC3E}">
        <p14:creationId xmlns:p14="http://schemas.microsoft.com/office/powerpoint/2010/main" val="247558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Embedding</a:t>
            </a:r>
            <a:endParaRPr lang="en-US" dirty="0"/>
          </a:p>
        </p:txBody>
      </p:sp>
      <p:sp>
        <p:nvSpPr>
          <p:cNvPr id="3" name="Content Placeholder 2"/>
          <p:cNvSpPr>
            <a:spLocks noGrp="1"/>
          </p:cNvSpPr>
          <p:nvPr>
            <p:ph idx="1"/>
          </p:nvPr>
        </p:nvSpPr>
        <p:spPr/>
        <p:txBody>
          <a:bodyPr>
            <a:normAutofit lnSpcReduction="10000"/>
          </a:bodyPr>
          <a:lstStyle/>
          <a:p>
            <a:r>
              <a:rPr lang="en-US" dirty="0" smtClean="0"/>
              <a:t>Dumbledore insists that Harry will be “better off…growing up away from all that until he’s ready to take it” (Rowling 16). </a:t>
            </a:r>
          </a:p>
          <a:p>
            <a:r>
              <a:rPr lang="en-US" dirty="0" smtClean="0"/>
              <a:t>The novel begins by noting that the Dursleys “were proud to say that they were perfectly normal, thank you very much” (Rowling 7). </a:t>
            </a:r>
          </a:p>
          <a:p>
            <a:r>
              <a:rPr lang="en-US" dirty="0" smtClean="0"/>
              <a:t>Draco is described as having a “bored, drawling voice,” suggesting his extreme sense of entitlement (Rowling 60). </a:t>
            </a:r>
            <a:endParaRPr lang="en-US" dirty="0"/>
          </a:p>
        </p:txBody>
      </p:sp>
    </p:spTree>
    <p:extLst>
      <p:ext uri="{BB962C8B-B14F-4D97-AF65-F5344CB8AC3E}">
        <p14:creationId xmlns:p14="http://schemas.microsoft.com/office/powerpoint/2010/main" val="3039035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He/She</a:t>
            </a:r>
            <a:r>
              <a:rPr lang="en-US" dirty="0" smtClean="0"/>
              <a:t> Says</a:t>
            </a:r>
            <a:endParaRPr lang="en-US" dirty="0"/>
          </a:p>
        </p:txBody>
      </p:sp>
      <p:sp>
        <p:nvSpPr>
          <p:cNvPr id="3" name="Content Placeholder 2"/>
          <p:cNvSpPr>
            <a:spLocks noGrp="1"/>
          </p:cNvSpPr>
          <p:nvPr>
            <p:ph idx="1"/>
          </p:nvPr>
        </p:nvSpPr>
        <p:spPr/>
        <p:txBody>
          <a:bodyPr/>
          <a:lstStyle/>
          <a:p>
            <a:r>
              <a:rPr lang="en-US" dirty="0" smtClean="0"/>
              <a:t>McGonagall warns that “these people will never understand him!” (Rowling 15). </a:t>
            </a:r>
          </a:p>
          <a:p>
            <a:endParaRPr lang="en-US" dirty="0"/>
          </a:p>
          <a:p>
            <a:r>
              <a:rPr lang="en-US" dirty="0" smtClean="0"/>
              <a:t>Draco asks “they were our kind, weren’t they?” (Rowling 61). </a:t>
            </a:r>
          </a:p>
          <a:p>
            <a:endParaRPr lang="en-US" dirty="0"/>
          </a:p>
          <a:p>
            <a:r>
              <a:rPr lang="en-US" dirty="0" smtClean="0"/>
              <a:t>Hermione observes that “It’s obviously guarding something” (Rowling 120). </a:t>
            </a:r>
            <a:endParaRPr lang="en-US" dirty="0"/>
          </a:p>
        </p:txBody>
      </p:sp>
    </p:spTree>
    <p:extLst>
      <p:ext uri="{BB962C8B-B14F-4D97-AF65-F5344CB8AC3E}">
        <p14:creationId xmlns:p14="http://schemas.microsoft.com/office/powerpoint/2010/main" val="234639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vs. Summary </a:t>
            </a:r>
            <a:endParaRPr lang="en-US" dirty="0"/>
          </a:p>
        </p:txBody>
      </p:sp>
      <p:sp>
        <p:nvSpPr>
          <p:cNvPr id="3" name="Content Placeholder 2"/>
          <p:cNvSpPr>
            <a:spLocks noGrp="1"/>
          </p:cNvSpPr>
          <p:nvPr>
            <p:ph idx="1"/>
          </p:nvPr>
        </p:nvSpPr>
        <p:spPr/>
        <p:txBody>
          <a:bodyPr>
            <a:normAutofit lnSpcReduction="10000"/>
          </a:bodyPr>
          <a:lstStyle/>
          <a:p>
            <a:r>
              <a:rPr lang="en-US" dirty="0" smtClean="0"/>
              <a:t>When professors ask you to do an essay or a research paper, they </a:t>
            </a:r>
            <a:r>
              <a:rPr lang="en-US" i="1" dirty="0" smtClean="0"/>
              <a:t>almost always </a:t>
            </a:r>
            <a:r>
              <a:rPr lang="en-US" dirty="0" smtClean="0"/>
              <a:t>expect you to be providing analysis, </a:t>
            </a:r>
            <a:r>
              <a:rPr lang="en-US" i="1" dirty="0" smtClean="0"/>
              <a:t>not summary</a:t>
            </a:r>
            <a:r>
              <a:rPr lang="en-US" dirty="0" smtClean="0"/>
              <a:t>. </a:t>
            </a:r>
          </a:p>
          <a:p>
            <a:r>
              <a:rPr lang="en-US" dirty="0" smtClean="0"/>
              <a:t>The exceptions are usually literature reviews and paraphrases. </a:t>
            </a:r>
          </a:p>
          <a:p>
            <a:r>
              <a:rPr lang="en-US" dirty="0" smtClean="0"/>
              <a:t>This often means not only gathering data but looking at it with a critical eye.</a:t>
            </a:r>
          </a:p>
          <a:p>
            <a:r>
              <a:rPr lang="en-US" dirty="0" smtClean="0"/>
              <a:t>You may also set out to find the answer to a particular question </a:t>
            </a:r>
            <a:r>
              <a:rPr lang="en-US" smtClean="0"/>
              <a:t>the professor sets. </a:t>
            </a:r>
            <a:endParaRPr lang="en-US" dirty="0" smtClean="0"/>
          </a:p>
          <a:p>
            <a:endParaRPr lang="en-US" dirty="0"/>
          </a:p>
        </p:txBody>
      </p:sp>
    </p:spTree>
    <p:extLst>
      <p:ext uri="{BB962C8B-B14F-4D97-AF65-F5344CB8AC3E}">
        <p14:creationId xmlns:p14="http://schemas.microsoft.com/office/powerpoint/2010/main" val="246547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Complete Sentences</a:t>
            </a:r>
            <a:endParaRPr lang="en-US" dirty="0"/>
          </a:p>
        </p:txBody>
      </p:sp>
      <p:sp>
        <p:nvSpPr>
          <p:cNvPr id="3" name="Content Placeholder 2"/>
          <p:cNvSpPr>
            <a:spLocks noGrp="1"/>
          </p:cNvSpPr>
          <p:nvPr>
            <p:ph idx="1"/>
          </p:nvPr>
        </p:nvSpPr>
        <p:spPr/>
        <p:txBody>
          <a:bodyPr/>
          <a:lstStyle/>
          <a:p>
            <a:r>
              <a:rPr lang="en-US" dirty="0" smtClean="0"/>
              <a:t>Access to the wizarding world is possible from the muggle world, but only to those who know where to look and what to do: “It was a tiny, grubby looking pub. If Hagrid hadn’t pointed it out, Harry wouldn’t have noticed it was there” (53-54).</a:t>
            </a:r>
            <a:endParaRPr lang="en-US" dirty="0"/>
          </a:p>
        </p:txBody>
      </p:sp>
    </p:spTree>
    <p:extLst>
      <p:ext uri="{BB962C8B-B14F-4D97-AF65-F5344CB8AC3E}">
        <p14:creationId xmlns:p14="http://schemas.microsoft.com/office/powerpoint/2010/main" val="15427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Complete Sentences</a:t>
            </a:r>
            <a:endParaRPr lang="en-US" dirty="0"/>
          </a:p>
        </p:txBody>
      </p:sp>
      <p:sp>
        <p:nvSpPr>
          <p:cNvPr id="3" name="Content Placeholder 2"/>
          <p:cNvSpPr>
            <a:spLocks noGrp="1"/>
          </p:cNvSpPr>
          <p:nvPr>
            <p:ph idx="1"/>
          </p:nvPr>
        </p:nvSpPr>
        <p:spPr/>
        <p:txBody>
          <a:bodyPr/>
          <a:lstStyle/>
          <a:p>
            <a:endParaRPr lang="en-US" dirty="0" smtClean="0"/>
          </a:p>
          <a:p>
            <a:r>
              <a:rPr lang="en-US" dirty="0" smtClean="0"/>
              <a:t>Despite Harry’s fears, he discovers that muggle-born wizards are not at a huge disadvantage at Hogwarts: “There was so much to learn that even people like Ron didn’t have much of a head start” (Rowling 100).</a:t>
            </a:r>
            <a:endParaRPr lang="en-US" dirty="0"/>
          </a:p>
        </p:txBody>
      </p:sp>
    </p:spTree>
    <p:extLst>
      <p:ext uri="{BB962C8B-B14F-4D97-AF65-F5344CB8AC3E}">
        <p14:creationId xmlns:p14="http://schemas.microsoft.com/office/powerpoint/2010/main" val="288774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Quotation Sandwich</a:t>
            </a:r>
            <a:endParaRPr lang="en-US" dirty="0"/>
          </a:p>
        </p:txBody>
      </p:sp>
      <p:sp>
        <p:nvSpPr>
          <p:cNvPr id="5" name="TextBox 4"/>
          <p:cNvSpPr txBox="1"/>
          <p:nvPr/>
        </p:nvSpPr>
        <p:spPr>
          <a:xfrm>
            <a:off x="3125302" y="2913794"/>
            <a:ext cx="1355397" cy="369332"/>
          </a:xfrm>
          <a:prstGeom prst="rect">
            <a:avLst/>
          </a:prstGeom>
          <a:noFill/>
        </p:spPr>
        <p:txBody>
          <a:bodyPr wrap="none" rtlCol="0">
            <a:spAutoFit/>
          </a:bodyPr>
          <a:lstStyle/>
          <a:p>
            <a:r>
              <a:rPr lang="en-US" dirty="0" smtClean="0"/>
              <a:t>Introduction</a:t>
            </a:r>
            <a:endParaRPr lang="en-US" dirty="0"/>
          </a:p>
        </p:txBody>
      </p:sp>
      <p:pic>
        <p:nvPicPr>
          <p:cNvPr id="21" name="Content Placeholder 20"/>
          <p:cNvPicPr>
            <a:picLocks noGrp="1" noChangeAspect="1"/>
          </p:cNvPicPr>
          <p:nvPr>
            <p:ph idx="1"/>
          </p:nvPr>
        </p:nvPicPr>
        <p:blipFill>
          <a:blip r:embed="rId2"/>
          <a:srcRect l="-9193" r="-9193"/>
          <a:stretch>
            <a:fillRect/>
          </a:stretch>
        </p:blipFill>
        <p:spPr>
          <a:xfrm>
            <a:off x="544360" y="1600200"/>
            <a:ext cx="8229600" cy="4525963"/>
          </a:xfrm>
        </p:spPr>
      </p:pic>
      <p:sp>
        <p:nvSpPr>
          <p:cNvPr id="22" name="TextBox 21"/>
          <p:cNvSpPr txBox="1"/>
          <p:nvPr/>
        </p:nvSpPr>
        <p:spPr>
          <a:xfrm>
            <a:off x="2901177" y="2415709"/>
            <a:ext cx="3859936" cy="523220"/>
          </a:xfrm>
          <a:prstGeom prst="rect">
            <a:avLst/>
          </a:prstGeom>
          <a:noFill/>
        </p:spPr>
        <p:txBody>
          <a:bodyPr wrap="square" rtlCol="0">
            <a:spAutoFit/>
          </a:bodyPr>
          <a:lstStyle/>
          <a:p>
            <a:r>
              <a:rPr lang="en-US" sz="2800" dirty="0" smtClean="0"/>
              <a:t>Introduction</a:t>
            </a:r>
            <a:endParaRPr lang="en-US" sz="2800" dirty="0"/>
          </a:p>
        </p:txBody>
      </p:sp>
      <p:sp>
        <p:nvSpPr>
          <p:cNvPr id="23" name="TextBox 22"/>
          <p:cNvSpPr txBox="1"/>
          <p:nvPr/>
        </p:nvSpPr>
        <p:spPr>
          <a:xfrm>
            <a:off x="2365767" y="3648468"/>
            <a:ext cx="1992224" cy="523220"/>
          </a:xfrm>
          <a:prstGeom prst="rect">
            <a:avLst/>
          </a:prstGeom>
          <a:noFill/>
        </p:spPr>
        <p:txBody>
          <a:bodyPr wrap="square" rtlCol="0">
            <a:spAutoFit/>
          </a:bodyPr>
          <a:lstStyle/>
          <a:p>
            <a:r>
              <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Quotation</a:t>
            </a:r>
            <a:endParaRPr lang="en-US" sz="2800" dirty="0"/>
          </a:p>
        </p:txBody>
      </p:sp>
      <p:sp>
        <p:nvSpPr>
          <p:cNvPr id="24" name="TextBox 23"/>
          <p:cNvSpPr txBox="1"/>
          <p:nvPr/>
        </p:nvSpPr>
        <p:spPr>
          <a:xfrm>
            <a:off x="3947095" y="4783726"/>
            <a:ext cx="1897274" cy="523220"/>
          </a:xfrm>
          <a:prstGeom prst="rect">
            <a:avLst/>
          </a:prstGeom>
          <a:noFill/>
        </p:spPr>
        <p:txBody>
          <a:bodyPr wrap="none" rtlCol="0">
            <a:spAutoFit/>
          </a:bodyPr>
          <a:lstStyle/>
          <a:p>
            <a:r>
              <a:rPr lang="en-US" sz="2800" dirty="0" smtClean="0"/>
              <a:t>Explanation</a:t>
            </a:r>
            <a:endParaRPr lang="en-US" sz="2800" dirty="0"/>
          </a:p>
        </p:txBody>
      </p:sp>
    </p:spTree>
    <p:extLst>
      <p:ext uri="{BB962C8B-B14F-4D97-AF65-F5344CB8AC3E}">
        <p14:creationId xmlns:p14="http://schemas.microsoft.com/office/powerpoint/2010/main" val="308314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 as Evidence</a:t>
            </a:r>
            <a:endParaRPr lang="en-US" dirty="0"/>
          </a:p>
        </p:txBody>
      </p:sp>
      <p:sp>
        <p:nvSpPr>
          <p:cNvPr id="3" name="Content Placeholder 2"/>
          <p:cNvSpPr>
            <a:spLocks noGrp="1"/>
          </p:cNvSpPr>
          <p:nvPr>
            <p:ph idx="1"/>
          </p:nvPr>
        </p:nvSpPr>
        <p:spPr/>
        <p:txBody>
          <a:bodyPr>
            <a:normAutofit lnSpcReduction="10000"/>
          </a:bodyPr>
          <a:lstStyle/>
          <a:p>
            <a:r>
              <a:rPr lang="en-US" dirty="0"/>
              <a:t>Access to the wizarding world is possible from the muggle world, but only to those who know where to look and what to do: “It was a tiny, grubby looking pub. If Hagrid hadn’t pointed it out, Harry wouldn’t have noticed it was there” (53-54)</a:t>
            </a:r>
            <a:r>
              <a:rPr lang="en-US" dirty="0" smtClean="0"/>
              <a:t>. This idea reinforces the idea that Muggles are easily fooled. If they simply paid more attention to their surroundings, they would discover the magical world’s existence. </a:t>
            </a:r>
            <a:endParaRPr lang="en-US" dirty="0"/>
          </a:p>
          <a:p>
            <a:endParaRPr lang="en-US" dirty="0"/>
          </a:p>
        </p:txBody>
      </p:sp>
    </p:spTree>
    <p:extLst>
      <p:ext uri="{BB962C8B-B14F-4D97-AF65-F5344CB8AC3E}">
        <p14:creationId xmlns:p14="http://schemas.microsoft.com/office/powerpoint/2010/main" val="1786466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 as Evidence</a:t>
            </a:r>
            <a:endParaRPr lang="en-US" dirty="0"/>
          </a:p>
        </p:txBody>
      </p:sp>
      <p:sp>
        <p:nvSpPr>
          <p:cNvPr id="3" name="Content Placeholder 2"/>
          <p:cNvSpPr>
            <a:spLocks noGrp="1"/>
          </p:cNvSpPr>
          <p:nvPr>
            <p:ph idx="1"/>
          </p:nvPr>
        </p:nvSpPr>
        <p:spPr/>
        <p:txBody>
          <a:bodyPr/>
          <a:lstStyle/>
          <a:p>
            <a:r>
              <a:rPr lang="en-US" dirty="0" smtClean="0"/>
              <a:t>Harry does not readily accept his newfound title, stating </a:t>
            </a:r>
            <a:r>
              <a:rPr lang="en-US" b="1" dirty="0" smtClean="0"/>
              <a:t>“Hagrid…I think you must have made a mistake. I don’t think I can be a wizard” (Rowling 47)</a:t>
            </a:r>
            <a:r>
              <a:rPr lang="en-US" dirty="0" smtClean="0"/>
              <a:t>. This hesitation illustrates Harry’s humility. He does not seek out or expect greatness. </a:t>
            </a:r>
            <a:endParaRPr lang="en-US" dirty="0"/>
          </a:p>
        </p:txBody>
      </p:sp>
    </p:spTree>
    <p:extLst>
      <p:ext uri="{BB962C8B-B14F-4D97-AF65-F5344CB8AC3E}">
        <p14:creationId xmlns:p14="http://schemas.microsoft.com/office/powerpoint/2010/main" val="2622753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Not To Do</a:t>
            </a:r>
            <a:endParaRPr lang="en-US" dirty="0"/>
          </a:p>
        </p:txBody>
      </p:sp>
      <p:sp>
        <p:nvSpPr>
          <p:cNvPr id="3" name="Content Placeholder 2"/>
          <p:cNvSpPr>
            <a:spLocks noGrp="1"/>
          </p:cNvSpPr>
          <p:nvPr>
            <p:ph idx="1"/>
          </p:nvPr>
        </p:nvSpPr>
        <p:spPr/>
        <p:txBody>
          <a:bodyPr/>
          <a:lstStyle/>
          <a:p>
            <a:r>
              <a:rPr lang="en-US" dirty="0" smtClean="0"/>
              <a:t>Do not use quotations to summarize the story. </a:t>
            </a:r>
          </a:p>
          <a:p>
            <a:r>
              <a:rPr lang="en-US" dirty="0" smtClean="0"/>
              <a:t>Do not include quotations without properly introducing them. </a:t>
            </a:r>
          </a:p>
          <a:p>
            <a:r>
              <a:rPr lang="en-US" dirty="0" smtClean="0"/>
              <a:t>Do not include quotations without explaining their relationship to your argument. </a:t>
            </a:r>
          </a:p>
          <a:p>
            <a:r>
              <a:rPr lang="en-US" dirty="0" smtClean="0"/>
              <a:t>Do not begin or end a paragraph with a quotation. </a:t>
            </a:r>
            <a:endParaRPr lang="en-US" dirty="0"/>
          </a:p>
        </p:txBody>
      </p:sp>
    </p:spTree>
    <p:extLst>
      <p:ext uri="{BB962C8B-B14F-4D97-AF65-F5344CB8AC3E}">
        <p14:creationId xmlns:p14="http://schemas.microsoft.com/office/powerpoint/2010/main" val="424972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normAutofit fontScale="92500"/>
          </a:bodyPr>
          <a:lstStyle/>
          <a:p>
            <a:r>
              <a:rPr lang="en-US" dirty="0" smtClean="0"/>
              <a:t>For literary works, you may ponder why an author uses particular words to describe something. </a:t>
            </a:r>
          </a:p>
          <a:p>
            <a:r>
              <a:rPr lang="en-US" dirty="0" smtClean="0"/>
              <a:t>You may look for the overall message of a piece. </a:t>
            </a:r>
          </a:p>
          <a:p>
            <a:r>
              <a:rPr lang="en-US" dirty="0" smtClean="0"/>
              <a:t>In fictional works, you may look for the motivations behind characters’ actions. </a:t>
            </a:r>
          </a:p>
          <a:p>
            <a:r>
              <a:rPr lang="en-US" dirty="0" smtClean="0"/>
              <a:t>Regardless of the approach you take, you should be trying to provide answers to questions about the work. </a:t>
            </a:r>
          </a:p>
          <a:p>
            <a:endParaRPr lang="en-US" dirty="0"/>
          </a:p>
        </p:txBody>
      </p:sp>
    </p:spTree>
    <p:extLst>
      <p:ext uri="{BB962C8B-B14F-4D97-AF65-F5344CB8AC3E}">
        <p14:creationId xmlns:p14="http://schemas.microsoft.com/office/powerpoint/2010/main" val="388882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For many assignments you will have to pose these questions yourself based on the topics provided. </a:t>
            </a:r>
          </a:p>
          <a:p>
            <a:r>
              <a:rPr lang="en-US" dirty="0" smtClean="0"/>
              <a:t>For the essay assignments, you will notice that I have included questions for each topic; these are meant to represent research questions that you may use if you wish. </a:t>
            </a:r>
          </a:p>
          <a:p>
            <a:r>
              <a:rPr lang="en-US" dirty="0" smtClean="0"/>
              <a:t>However, for the essays, you are also free to formulate your own research questions. </a:t>
            </a:r>
            <a:endParaRPr lang="en-US" dirty="0"/>
          </a:p>
        </p:txBody>
      </p:sp>
    </p:spTree>
    <p:extLst>
      <p:ext uri="{BB962C8B-B14F-4D97-AF65-F5344CB8AC3E}">
        <p14:creationId xmlns:p14="http://schemas.microsoft.com/office/powerpoint/2010/main" val="155129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idx="1"/>
          </p:nvPr>
        </p:nvSpPr>
        <p:spPr/>
        <p:txBody>
          <a:bodyPr/>
          <a:lstStyle/>
          <a:p>
            <a:r>
              <a:rPr lang="en-US" dirty="0"/>
              <a:t>1. Look at the contrast between the extraordinary and the ordinary in </a:t>
            </a:r>
            <a:r>
              <a:rPr lang="en-US" i="1" dirty="0"/>
              <a:t>Harry Potter and the Philosopher’s Stone</a:t>
            </a:r>
            <a:r>
              <a:rPr lang="en-US" dirty="0"/>
              <a:t>.  From one person’s perspective, something may be ordinary.  From someone else’s perspective, the same thing may be extraordinary.  Explain this contradiction and why it is so prevalent throughout the book. </a:t>
            </a:r>
            <a:endParaRPr lang="en-CA" dirty="0"/>
          </a:p>
          <a:p>
            <a:endParaRPr lang="en-US" dirty="0"/>
          </a:p>
        </p:txBody>
      </p:sp>
    </p:spTree>
    <p:extLst>
      <p:ext uri="{BB962C8B-B14F-4D97-AF65-F5344CB8AC3E}">
        <p14:creationId xmlns:p14="http://schemas.microsoft.com/office/powerpoint/2010/main" val="56191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Research 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Why do characters’ views of what is ordinary and extraordinary contrast so much throughout the novel?</a:t>
            </a:r>
          </a:p>
          <a:p>
            <a:endParaRPr lang="en-US" dirty="0"/>
          </a:p>
          <a:p>
            <a:r>
              <a:rPr lang="en-US" dirty="0" smtClean="0"/>
              <a:t>What point might Rowling be trying to make by pointing out the contradiction between the ordinary and the extraordinary? </a:t>
            </a:r>
          </a:p>
          <a:p>
            <a:endParaRPr lang="en-US" dirty="0"/>
          </a:p>
          <a:p>
            <a:r>
              <a:rPr lang="en-US" dirty="0" smtClean="0"/>
              <a:t>What is the key factor in characters’ seeing something as either extraordinary or ordinary?</a:t>
            </a:r>
          </a:p>
          <a:p>
            <a:endParaRPr lang="en-US" dirty="0"/>
          </a:p>
          <a:p>
            <a:endParaRPr lang="en-US" dirty="0"/>
          </a:p>
        </p:txBody>
      </p:sp>
    </p:spTree>
    <p:extLst>
      <p:ext uri="{BB962C8B-B14F-4D97-AF65-F5344CB8AC3E}">
        <p14:creationId xmlns:p14="http://schemas.microsoft.com/office/powerpoint/2010/main" val="140568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lstStyle/>
          <a:p>
            <a:r>
              <a:rPr lang="en-US" dirty="0" smtClean="0"/>
              <a:t>You do not have to answer all of these questions in your essay. </a:t>
            </a:r>
          </a:p>
          <a:p>
            <a:endParaRPr lang="en-US" dirty="0"/>
          </a:p>
          <a:p>
            <a:r>
              <a:rPr lang="en-US" dirty="0" smtClean="0"/>
              <a:t>You can pick one or two and base your argument around that. </a:t>
            </a:r>
            <a:endParaRPr lang="en-US" dirty="0"/>
          </a:p>
        </p:txBody>
      </p:sp>
    </p:spTree>
    <p:extLst>
      <p:ext uri="{BB962C8B-B14F-4D97-AF65-F5344CB8AC3E}">
        <p14:creationId xmlns:p14="http://schemas.microsoft.com/office/powerpoint/2010/main" val="15700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Possible Directions</a:t>
            </a:r>
            <a:endParaRPr lang="en-US"/>
          </a:p>
        </p:txBody>
      </p:sp>
      <p:sp>
        <p:nvSpPr>
          <p:cNvPr id="3" name="Content Placeholder 2"/>
          <p:cNvSpPr>
            <a:spLocks noGrp="1"/>
          </p:cNvSpPr>
          <p:nvPr>
            <p:ph idx="1"/>
          </p:nvPr>
        </p:nvSpPr>
        <p:spPr/>
        <p:txBody>
          <a:bodyPr/>
          <a:lstStyle/>
          <a:p>
            <a:r>
              <a:rPr lang="en-US" dirty="0" smtClean="0"/>
              <a:t>1) The contrast between the ordinary and extraordinary depends on what people are used to, suggesting that normality is relative</a:t>
            </a:r>
            <a:r>
              <a:rPr lang="en-US" dirty="0"/>
              <a:t> </a:t>
            </a:r>
            <a:r>
              <a:rPr lang="en-US" dirty="0" smtClean="0"/>
              <a:t>to one’s environment.</a:t>
            </a:r>
          </a:p>
          <a:p>
            <a:r>
              <a:rPr lang="en-US" dirty="0" smtClean="0"/>
              <a:t>2) The contrast between the ordinary and the extraordinary shows how people take what they have for granted. </a:t>
            </a:r>
          </a:p>
        </p:txBody>
      </p:sp>
    </p:spTree>
    <p:extLst>
      <p:ext uri="{BB962C8B-B14F-4D97-AF65-F5344CB8AC3E}">
        <p14:creationId xmlns:p14="http://schemas.microsoft.com/office/powerpoint/2010/main" val="47303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discussing literature, writers will sometimes refer to a hypothetical reader or readers when discussing possible reactions to the work or in reference to an author’s intentions. </a:t>
            </a:r>
          </a:p>
          <a:p>
            <a:r>
              <a:rPr lang="en-US" dirty="0" smtClean="0"/>
              <a:t>Example: The information about the Dursleys at the beginning of the novel allows the reader to imagine what Harry’s childhood would have been like with them.</a:t>
            </a:r>
          </a:p>
          <a:p>
            <a:r>
              <a:rPr lang="en-US" dirty="0" smtClean="0"/>
              <a:t>Example: Rowling emphasizes these examples to draw readers’ attention to entitlement.</a:t>
            </a:r>
          </a:p>
        </p:txBody>
      </p:sp>
    </p:spTree>
    <p:extLst>
      <p:ext uri="{BB962C8B-B14F-4D97-AF65-F5344CB8AC3E}">
        <p14:creationId xmlns:p14="http://schemas.microsoft.com/office/powerpoint/2010/main" val="2071047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194</TotalTime>
  <Words>1377</Words>
  <Application>Microsoft Macintosh PowerPoint</Application>
  <PresentationFormat>On-screen Show (4:3)</PresentationFormat>
  <Paragraphs>94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Writing About Literature</vt:lpstr>
      <vt:lpstr>Analysis vs. Summary </vt:lpstr>
      <vt:lpstr>Research Questions</vt:lpstr>
      <vt:lpstr>Research Questions</vt:lpstr>
      <vt:lpstr>Topic</vt:lpstr>
      <vt:lpstr>Possible Research Questions</vt:lpstr>
      <vt:lpstr>Research Questions</vt:lpstr>
      <vt:lpstr>Possible Directions</vt:lpstr>
      <vt:lpstr>The Reader</vt:lpstr>
      <vt:lpstr>The Reader</vt:lpstr>
      <vt:lpstr>Attributing Authorship</vt:lpstr>
      <vt:lpstr>Attributing Authorship</vt:lpstr>
      <vt:lpstr>Attributing Authorship</vt:lpstr>
      <vt:lpstr>Attributing Authorship</vt:lpstr>
      <vt:lpstr>Integrating Evidence </vt:lpstr>
      <vt:lpstr>Quotations in Context</vt:lpstr>
      <vt:lpstr>Introductions</vt:lpstr>
      <vt:lpstr>1. Embedding</vt:lpstr>
      <vt:lpstr>2. He/She Says</vt:lpstr>
      <vt:lpstr>3. Complete Sentences</vt:lpstr>
      <vt:lpstr>3. Complete Sentences</vt:lpstr>
      <vt:lpstr>The Quotation Sandwich</vt:lpstr>
      <vt:lpstr>Quotations as Evidence</vt:lpstr>
      <vt:lpstr>Quotations as Evidence</vt:lpstr>
      <vt:lpstr>Things Not To Do</vt:lpstr>
    </vt:vector>
  </TitlesOfParts>
  <Company>Campion/Luther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 </dc:title>
  <dc:creator>Kathryn MacLennan</dc:creator>
  <cp:lastModifiedBy>Kathryn MacLennan</cp:lastModifiedBy>
  <cp:revision>20</cp:revision>
  <dcterms:created xsi:type="dcterms:W3CDTF">2016-05-25T18:30:43Z</dcterms:created>
  <dcterms:modified xsi:type="dcterms:W3CDTF">2017-07-08T18:18:14Z</dcterms:modified>
</cp:coreProperties>
</file>