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1" r:id="rId14"/>
    <p:sldId id="272" r:id="rId15"/>
    <p:sldId id="261" r:id="rId16"/>
    <p:sldId id="273" r:id="rId17"/>
    <p:sldId id="276" r:id="rId18"/>
    <p:sldId id="274" r:id="rId19"/>
    <p:sldId id="275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112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1E106-52E4-1741-8065-5103F5B92283}" type="datetimeFigureOut">
              <a:rPr lang="en-US" smtClean="0"/>
              <a:t>17-07-07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3BC15-7C69-2944-8300-D4CD64B22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31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1E106-52E4-1741-8065-5103F5B92283}" type="datetimeFigureOut">
              <a:rPr lang="en-US" smtClean="0"/>
              <a:t>17-07-07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3BC15-7C69-2944-8300-D4CD64B22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98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1E106-52E4-1741-8065-5103F5B92283}" type="datetimeFigureOut">
              <a:rPr lang="en-US" smtClean="0"/>
              <a:t>17-07-07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3BC15-7C69-2944-8300-D4CD64B22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92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1E106-52E4-1741-8065-5103F5B92283}" type="datetimeFigureOut">
              <a:rPr lang="en-US" smtClean="0"/>
              <a:t>17-07-07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3BC15-7C69-2944-8300-D4CD64B22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15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1E106-52E4-1741-8065-5103F5B92283}" type="datetimeFigureOut">
              <a:rPr lang="en-US" smtClean="0"/>
              <a:t>17-07-07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3BC15-7C69-2944-8300-D4CD64B22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59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1E106-52E4-1741-8065-5103F5B92283}" type="datetimeFigureOut">
              <a:rPr lang="en-US" smtClean="0"/>
              <a:t>17-07-07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3BC15-7C69-2944-8300-D4CD64B22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95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1E106-52E4-1741-8065-5103F5B92283}" type="datetimeFigureOut">
              <a:rPr lang="en-US" smtClean="0"/>
              <a:t>17-07-07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3BC15-7C69-2944-8300-D4CD64B22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8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1E106-52E4-1741-8065-5103F5B92283}" type="datetimeFigureOut">
              <a:rPr lang="en-US" smtClean="0"/>
              <a:t>17-07-07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3BC15-7C69-2944-8300-D4CD64B22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14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1E106-52E4-1741-8065-5103F5B92283}" type="datetimeFigureOut">
              <a:rPr lang="en-US" smtClean="0"/>
              <a:t>17-07-07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3BC15-7C69-2944-8300-D4CD64B22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80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1E106-52E4-1741-8065-5103F5B92283}" type="datetimeFigureOut">
              <a:rPr lang="en-US" smtClean="0"/>
              <a:t>17-07-07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3BC15-7C69-2944-8300-D4CD64B22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59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1E106-52E4-1741-8065-5103F5B92283}" type="datetimeFigureOut">
              <a:rPr lang="en-US" smtClean="0"/>
              <a:t>17-07-07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3BC15-7C69-2944-8300-D4CD64B22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645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1E106-52E4-1741-8065-5103F5B92283}" type="datetimeFigureOut">
              <a:rPr lang="en-US" smtClean="0"/>
              <a:t>17-07-07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3BC15-7C69-2944-8300-D4CD64B22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78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Writing Process: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Voice Work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42359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Exactly Do I Do That?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Tone is based on the decisions that you make as a writer. </a:t>
            </a:r>
          </a:p>
          <a:p>
            <a:endParaRPr lang="en-US" dirty="0"/>
          </a:p>
          <a:p>
            <a:r>
              <a:rPr lang="en-US" dirty="0" smtClean="0"/>
              <a:t>You create a tone through word choice, grammar, and sentence style.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049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Standard vs. Non-standard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Most of the words you know are “standard,” that is they have a standard, agreed-upon meaning. </a:t>
            </a:r>
          </a:p>
          <a:p>
            <a:r>
              <a:rPr lang="en-US" dirty="0" smtClean="0"/>
              <a:t>These are the words you will largely find in the dictionary and are understood throughout the English-speaking world. </a:t>
            </a:r>
          </a:p>
          <a:p>
            <a:r>
              <a:rPr lang="en-US" dirty="0" smtClean="0"/>
              <a:t>Non-standard language are not widely understood and are often particular to regions or groups. </a:t>
            </a:r>
          </a:p>
          <a:p>
            <a:r>
              <a:rPr lang="en-US" dirty="0" smtClean="0"/>
              <a:t>Non-standard language includes slang, colloquialisms, and standard words used in non-standard ways.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543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Standard Meaning: moderately cold; imparting a sensation of moderate coldness; aloof, unresponsive. </a:t>
            </a:r>
          </a:p>
          <a:p>
            <a:pPr marL="0" indent="0">
              <a:buNone/>
            </a:pPr>
            <a:r>
              <a:rPr lang="en-US" dirty="0" smtClean="0"/>
              <a:t>	Example: It was a cool night.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Non-Standard Meaning: great, fine, excellent; socially adept; satisfactory. </a:t>
            </a:r>
          </a:p>
          <a:p>
            <a:pPr marL="0" indent="0">
              <a:buNone/>
            </a:pPr>
            <a:r>
              <a:rPr lang="en-US" dirty="0" smtClean="0"/>
              <a:t>	Example: It’s cool if you need to leave early.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790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British Slang</a:t>
            </a:r>
          </a:p>
          <a:p>
            <a:pPr marL="0" indent="0">
              <a:buNone/>
            </a:pPr>
            <a:r>
              <a:rPr lang="en-US" dirty="0" smtClean="0"/>
              <a:t>Bevvy: drink, beverage. </a:t>
            </a:r>
          </a:p>
          <a:p>
            <a:pPr marL="0" indent="0">
              <a:buNone/>
            </a:pPr>
            <a:r>
              <a:rPr lang="en-US" dirty="0" smtClean="0"/>
              <a:t>Cuppa: a cup of tea</a:t>
            </a:r>
          </a:p>
          <a:p>
            <a:pPr marL="0" indent="0">
              <a:buNone/>
            </a:pPr>
            <a:r>
              <a:rPr lang="en-US" dirty="0" smtClean="0"/>
              <a:t>Tuck in: start eating, eat up. </a:t>
            </a:r>
          </a:p>
          <a:p>
            <a:pPr marL="0" indent="0">
              <a:buNone/>
            </a:pPr>
            <a:r>
              <a:rPr lang="en-US" dirty="0" smtClean="0"/>
              <a:t>To Fancy: to like someone in a romantic way; to want something.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Saskatchewan Slang</a:t>
            </a:r>
          </a:p>
          <a:p>
            <a:pPr marL="0" indent="0">
              <a:buNone/>
            </a:pPr>
            <a:r>
              <a:rPr lang="en-US" dirty="0" smtClean="0"/>
              <a:t>Bunnyhug: what everyone else in the world calls a hoodie!</a:t>
            </a:r>
          </a:p>
          <a:p>
            <a:pPr marL="0" indent="0">
              <a:buNone/>
            </a:pPr>
            <a:r>
              <a:rPr lang="en-US" dirty="0" smtClean="0"/>
              <a:t>Sundogs: rainbows around the sun on very cold days. </a:t>
            </a:r>
          </a:p>
          <a:p>
            <a:pPr marL="0" indent="0">
              <a:buNone/>
            </a:pPr>
            <a:r>
              <a:rPr lang="en-US" dirty="0" smtClean="0"/>
              <a:t>To Huck: to throw something very hard.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771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Clichés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goes around comes around. </a:t>
            </a:r>
          </a:p>
          <a:p>
            <a:r>
              <a:rPr lang="en-US" dirty="0" smtClean="0"/>
              <a:t>There’s a man after my own heart. </a:t>
            </a:r>
          </a:p>
          <a:p>
            <a:r>
              <a:rPr lang="en-US" dirty="0" smtClean="0"/>
              <a:t>He looked like the cat that ate the canary. </a:t>
            </a:r>
          </a:p>
          <a:p>
            <a:r>
              <a:rPr lang="en-US" dirty="0" smtClean="0"/>
              <a:t>You can’t judge a book by its cover.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 will get what you deserve./ You will suffer if you do bad things.</a:t>
            </a:r>
          </a:p>
          <a:p>
            <a:r>
              <a:rPr lang="en-US" dirty="0" smtClean="0"/>
              <a:t>He agrees with me. </a:t>
            </a:r>
          </a:p>
          <a:p>
            <a:r>
              <a:rPr lang="en-US" dirty="0" smtClean="0"/>
              <a:t>He looked guilty/He looked like he had got away with something. </a:t>
            </a:r>
          </a:p>
          <a:p>
            <a:r>
              <a:rPr lang="en-US" dirty="0" smtClean="0"/>
              <a:t>You shouldn’t judge people/situations based on appearances alone.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705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Situation One: Cover Letter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Purpose: present yourself in the best light in order to get the job.</a:t>
            </a:r>
          </a:p>
          <a:p>
            <a:endParaRPr lang="en-US" dirty="0"/>
          </a:p>
          <a:p>
            <a:r>
              <a:rPr lang="en-US" dirty="0" smtClean="0"/>
              <a:t>Audience expectations: potential employers are looking for applicants who express interest in the field as well as having required knowledge and experience; they will also be looking for adherence to a formal business tone.  </a:t>
            </a:r>
          </a:p>
          <a:p>
            <a:endParaRPr lang="en-US" dirty="0" smtClean="0"/>
          </a:p>
          <a:p>
            <a:r>
              <a:rPr lang="en-US" dirty="0" smtClean="0"/>
              <a:t>Tone: Professional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032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Inappropriate Tone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Hey,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Your company looks pretty cool, and I need a new job, so I thought I’d apply. I like books and stuff, so it seems like it would be fun. I do communications stuff for a big company, and it’s kind of boring, so I thought I’d give this a try.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542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ppropriate Tone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Dear Mr. Smith,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I am writing in response to the communications assistant position at Lion Publishing. I have many years of experience in communications in the public sector but am looking to make a change to the publishing world. I am a passionate and voracious reader and have always had an interest in the publishing industry but have not had the opportunity to pursue it until now.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638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Situation Two: Personal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are backpacking through Europe and you are writing </a:t>
            </a:r>
            <a:r>
              <a:rPr lang="en-US" dirty="0" smtClean="0"/>
              <a:t>a message home to friend.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Purpose: relay information about how your trip is going</a:t>
            </a:r>
          </a:p>
          <a:p>
            <a:endParaRPr lang="en-US" dirty="0"/>
          </a:p>
          <a:p>
            <a:r>
              <a:rPr lang="en-US" dirty="0" smtClean="0"/>
              <a:t>Tone: informal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301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Inappropriate Tone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Oct. 5, 2015</a:t>
            </a:r>
          </a:p>
          <a:p>
            <a:pPr marL="0" indent="0">
              <a:buNone/>
            </a:pPr>
            <a:r>
              <a:rPr lang="en-US" dirty="0" smtClean="0"/>
              <a:t> </a:t>
            </a:r>
          </a:p>
          <a:p>
            <a:pPr marL="0" indent="0">
              <a:buNone/>
            </a:pPr>
            <a:r>
              <a:rPr lang="en-US" dirty="0" smtClean="0"/>
              <a:t>To Whom It May Concern,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I am writing to inform you of my travel experiences. Having arrived in Germany on Monday, I have taken advantage of the opportunity to enjoy many of the cultural and historical attractions of the area. The local population has been quite amicable towards me thus far. While I have found communicating somewhat difficult, my rudimentary knowledge of the language has allowed me to see to my basic needs.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Regards,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James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460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Writer’s Voice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Your ‘voice’ is the tone that you use throughout your work. </a:t>
            </a:r>
          </a:p>
          <a:p>
            <a:endParaRPr lang="en-US" dirty="0" smtClean="0"/>
          </a:p>
          <a:p>
            <a:r>
              <a:rPr lang="en-US" dirty="0" smtClean="0"/>
              <a:t>Tone depends on a number of factors: audience expectations, situation, and purpose.  </a:t>
            </a:r>
          </a:p>
          <a:p>
            <a:endParaRPr lang="en-US" dirty="0"/>
          </a:p>
          <a:p>
            <a:r>
              <a:rPr lang="en-US" dirty="0" smtClean="0"/>
              <a:t>You will need to consider a combination of these factors in order to find the appropriate tone for whatever you are writing.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412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Appropriate Tone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Hey!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I’m having a great time here. I’ve been to a few art galleries and saw this really cool palace. It’s been hard understanding people. It’s so </a:t>
            </a:r>
            <a:r>
              <a:rPr lang="en-US" smtClean="0"/>
              <a:t>much </a:t>
            </a:r>
            <a:r>
              <a:rPr lang="en-US" smtClean="0"/>
              <a:t>harder </a:t>
            </a:r>
            <a:r>
              <a:rPr lang="en-US" dirty="0" smtClean="0"/>
              <a:t>than German class! But I’ve managed to get by so far.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Talk to you soon!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James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158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Audience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It is important to know who your audience is going to be and what their expectations will be. </a:t>
            </a:r>
          </a:p>
          <a:p>
            <a:endParaRPr lang="en-US" dirty="0"/>
          </a:p>
          <a:p>
            <a:r>
              <a:rPr lang="en-US" dirty="0" smtClean="0"/>
              <a:t>Failing to identify your audience and their expectations may lead you to use the wrong tone. </a:t>
            </a:r>
          </a:p>
          <a:p>
            <a:endParaRPr lang="en-US" dirty="0"/>
          </a:p>
          <a:p>
            <a:r>
              <a:rPr lang="en-US" dirty="0" smtClean="0"/>
              <a:t>Using the wrong tone can end up confusing or offending your reader. </a:t>
            </a:r>
          </a:p>
          <a:p>
            <a:endParaRPr lang="en-US" dirty="0"/>
          </a:p>
          <a:p>
            <a:r>
              <a:rPr lang="en-US" dirty="0" smtClean="0"/>
              <a:t>Using the wrong tone can also make your audience dismiss your ideas or even yourself.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521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you are writing plays a huge role in finding the appropriate tone. </a:t>
            </a:r>
          </a:p>
          <a:p>
            <a:endParaRPr lang="en-US" dirty="0"/>
          </a:p>
          <a:p>
            <a:r>
              <a:rPr lang="en-US" dirty="0" smtClean="0"/>
              <a:t>You need to think about what information you are trying to communicate and how best to do so.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348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Possible situations: job application cover letter, personal message to friend, academic essay, etc. </a:t>
            </a:r>
          </a:p>
          <a:p>
            <a:endParaRPr lang="en-US" dirty="0" smtClean="0"/>
          </a:p>
          <a:p>
            <a:r>
              <a:rPr lang="en-US" dirty="0" smtClean="0"/>
              <a:t>Each of these situations comes with its own set of expectations. </a:t>
            </a:r>
          </a:p>
          <a:p>
            <a:endParaRPr lang="en-US" dirty="0"/>
          </a:p>
          <a:p>
            <a:r>
              <a:rPr lang="en-US" dirty="0" smtClean="0"/>
              <a:t>A cover letter will be read by a possible employer, who will have certain expectations for what is in the letter and how it is expressed.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041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Tones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Informal: used in personal correspondence with friends and family.</a:t>
            </a:r>
          </a:p>
          <a:p>
            <a:endParaRPr lang="en-US" dirty="0"/>
          </a:p>
          <a:p>
            <a:r>
              <a:rPr lang="en-US" dirty="0" smtClean="0"/>
              <a:t>Professional: used with potential employers, employers, and colleagues. </a:t>
            </a:r>
          </a:p>
          <a:p>
            <a:endParaRPr lang="en-US" dirty="0"/>
          </a:p>
          <a:p>
            <a:r>
              <a:rPr lang="en-US" dirty="0" smtClean="0"/>
              <a:t>Formal: used in academic writing.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692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Usually uses first or second person (I or you). </a:t>
            </a:r>
          </a:p>
          <a:p>
            <a:r>
              <a:rPr lang="en-US" dirty="0" smtClean="0"/>
              <a:t>Can use abbreviations and contractions. </a:t>
            </a:r>
          </a:p>
          <a:p>
            <a:r>
              <a:rPr lang="en-US" dirty="0" smtClean="0"/>
              <a:t>Sentences tend to be short and simple. </a:t>
            </a:r>
          </a:p>
          <a:p>
            <a:r>
              <a:rPr lang="en-US" dirty="0" smtClean="0"/>
              <a:t>Use of slang or non-standard language. </a:t>
            </a:r>
          </a:p>
          <a:p>
            <a:r>
              <a:rPr lang="en-US" dirty="0" smtClean="0"/>
              <a:t>Does not necessarily follow all grammatical rules. </a:t>
            </a:r>
          </a:p>
          <a:p>
            <a:r>
              <a:rPr lang="en-US" dirty="0" smtClean="0"/>
              <a:t>Tends to be very personal in nature.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228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Professional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Somewhere between formal and informal. </a:t>
            </a:r>
          </a:p>
          <a:p>
            <a:r>
              <a:rPr lang="en-US" dirty="0" smtClean="0"/>
              <a:t>Uses complete sentences, but not necessarily overly complex.</a:t>
            </a:r>
          </a:p>
          <a:p>
            <a:r>
              <a:rPr lang="en-US" dirty="0" smtClean="0"/>
              <a:t>Follows grammatical rules. </a:t>
            </a:r>
          </a:p>
          <a:p>
            <a:r>
              <a:rPr lang="en-US" dirty="0" smtClean="0"/>
              <a:t>Uses standard language.</a:t>
            </a:r>
          </a:p>
          <a:p>
            <a:r>
              <a:rPr lang="en-US" dirty="0" smtClean="0"/>
              <a:t>Avoids clichés and slang.  </a:t>
            </a:r>
          </a:p>
          <a:p>
            <a:r>
              <a:rPr lang="en-US" dirty="0" smtClean="0"/>
              <a:t>No contractions. </a:t>
            </a:r>
          </a:p>
          <a:p>
            <a:r>
              <a:rPr lang="en-US" dirty="0" smtClean="0"/>
              <a:t>Can use second or first person. </a:t>
            </a:r>
          </a:p>
          <a:p>
            <a:r>
              <a:rPr lang="en-US" dirty="0" smtClean="0"/>
              <a:t>Tends to be somewhat impersonal.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920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Always written in the third person (no I or you). </a:t>
            </a:r>
          </a:p>
          <a:p>
            <a:r>
              <a:rPr lang="en-US" dirty="0" smtClean="0"/>
              <a:t>Sentences are often long and complex. </a:t>
            </a:r>
          </a:p>
          <a:p>
            <a:r>
              <a:rPr lang="en-US" dirty="0" smtClean="0"/>
              <a:t>No contractions or abbreviations. </a:t>
            </a:r>
          </a:p>
          <a:p>
            <a:r>
              <a:rPr lang="en-US" dirty="0" smtClean="0"/>
              <a:t>Use only standard language.</a:t>
            </a:r>
          </a:p>
          <a:p>
            <a:r>
              <a:rPr lang="en-US" dirty="0" smtClean="0"/>
              <a:t>Avoid clichés and slang.  </a:t>
            </a:r>
          </a:p>
          <a:p>
            <a:r>
              <a:rPr lang="en-US" dirty="0" smtClean="0"/>
              <a:t>May use specialized or technical terms. </a:t>
            </a:r>
          </a:p>
          <a:p>
            <a:r>
              <a:rPr lang="en-US" dirty="0" smtClean="0"/>
              <a:t> Tends to be impersonal.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231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809</Words>
  <Application>Microsoft Macintosh PowerPoint</Application>
  <PresentationFormat>On-screen Show (4:3)</PresentationFormat>
  <Paragraphs>130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The Writing Process:</vt:lpstr>
      <vt:lpstr>The Writer’s Voice</vt:lpstr>
      <vt:lpstr>Audience Expectations</vt:lpstr>
      <vt:lpstr>Purpose</vt:lpstr>
      <vt:lpstr>Situation</vt:lpstr>
      <vt:lpstr>Three Tones</vt:lpstr>
      <vt:lpstr>Informal </vt:lpstr>
      <vt:lpstr>Professional </vt:lpstr>
      <vt:lpstr>Formal </vt:lpstr>
      <vt:lpstr>How Exactly Do I Do That? </vt:lpstr>
      <vt:lpstr>Standard vs. Non-standard Language</vt:lpstr>
      <vt:lpstr>Cool</vt:lpstr>
      <vt:lpstr>Slang</vt:lpstr>
      <vt:lpstr>Clichés</vt:lpstr>
      <vt:lpstr>Situation One: Cover Letter</vt:lpstr>
      <vt:lpstr>Inappropriate Tone</vt:lpstr>
      <vt:lpstr>Appropriate Tone</vt:lpstr>
      <vt:lpstr>Situation Two: Personal Message</vt:lpstr>
      <vt:lpstr>Inappropriate Tone</vt:lpstr>
      <vt:lpstr>Appropriate Tone</vt:lpstr>
    </vt:vector>
  </TitlesOfParts>
  <Company>Campion/Luther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Writing Process:</dc:title>
  <dc:creator>Kathryn MacLennan</dc:creator>
  <cp:lastModifiedBy>Kathryn MacLennan</cp:lastModifiedBy>
  <cp:revision>8</cp:revision>
  <dcterms:created xsi:type="dcterms:W3CDTF">2017-06-07T16:14:30Z</dcterms:created>
  <dcterms:modified xsi:type="dcterms:W3CDTF">2017-07-07T17:55:16Z</dcterms:modified>
</cp:coreProperties>
</file>