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70" r:id="rId8"/>
    <p:sldId id="268" r:id="rId9"/>
    <p:sldId id="266" r:id="rId10"/>
    <p:sldId id="27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CEA8-C848-A747-812C-54FB0B224284}" type="datetimeFigureOut">
              <a:rPr lang="en-US" smtClean="0"/>
              <a:t>18-03-06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C956-9983-7642-9D4F-B24F61D1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Research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6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Creative!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want to apply a psychological theory or philosophical approach to a novel. </a:t>
            </a:r>
          </a:p>
          <a:p>
            <a:r>
              <a:rPr lang="en-US" dirty="0" smtClean="0"/>
              <a:t>I’ve had a lot of papers that look at how Taran’s behaviour illustrates theories of children’s psychological development. </a:t>
            </a:r>
          </a:p>
          <a:p>
            <a:r>
              <a:rPr lang="en-US" dirty="0" smtClean="0"/>
              <a:t>If you are ever unsure of a source, just check with 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Articles from newspapers, magazines, or other popular publications. </a:t>
            </a:r>
          </a:p>
          <a:p>
            <a:r>
              <a:rPr lang="en-US" dirty="0" smtClean="0"/>
              <a:t>Book reviews (even if they are from scholarly journals)</a:t>
            </a:r>
          </a:p>
          <a:p>
            <a:r>
              <a:rPr lang="en-US" dirty="0" smtClean="0"/>
              <a:t>Film Reviews (also be sure your articles are discussing the </a:t>
            </a:r>
            <a:r>
              <a:rPr lang="en-US" i="1" dirty="0" smtClean="0"/>
              <a:t>Harry Potter </a:t>
            </a:r>
            <a:r>
              <a:rPr lang="en-US" dirty="0" smtClean="0"/>
              <a:t>novels rather than the films). </a:t>
            </a:r>
          </a:p>
          <a:p>
            <a:r>
              <a:rPr lang="en-US" dirty="0" smtClean="0"/>
              <a:t>Personal Blogs.</a:t>
            </a:r>
          </a:p>
          <a:p>
            <a:r>
              <a:rPr lang="en-US" dirty="0" smtClean="0"/>
              <a:t>Websites with dubious affiliations (usually extremely conservative religious groups). </a:t>
            </a:r>
          </a:p>
          <a:p>
            <a:r>
              <a:rPr lang="en-US" dirty="0" smtClean="0"/>
              <a:t>Really anything that does not have some kind of scholarly affiliation is a bad idea. </a:t>
            </a:r>
          </a:p>
        </p:txBody>
      </p:sp>
    </p:spTree>
    <p:extLst>
      <p:ext uri="{BB962C8B-B14F-4D97-AF65-F5344CB8AC3E}">
        <p14:creationId xmlns:p14="http://schemas.microsoft.com/office/powerpoint/2010/main" val="10840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Ask yourself the following questions:</a:t>
            </a:r>
          </a:p>
          <a:p>
            <a:pPr lvl="1"/>
            <a:r>
              <a:rPr lang="en-US" dirty="0" smtClean="0"/>
              <a:t>1. Is the source reliable?</a:t>
            </a:r>
          </a:p>
          <a:p>
            <a:pPr lvl="2"/>
            <a:r>
              <a:rPr lang="en-US" dirty="0" smtClean="0"/>
              <a:t>Journals available through the Archer Library are reliable sources. </a:t>
            </a:r>
          </a:p>
          <a:p>
            <a:pPr lvl="2"/>
            <a:r>
              <a:rPr lang="en-US" dirty="0" smtClean="0"/>
              <a:t>Most are peer reviewed, which means that other experts read them to make sure they are accurate before publication. </a:t>
            </a:r>
          </a:p>
          <a:p>
            <a:pPr lvl="2"/>
            <a:r>
              <a:rPr lang="en-US" dirty="0" smtClean="0"/>
              <a:t>This information should be available somewhere on the journal’s website</a:t>
            </a:r>
            <a:r>
              <a:rPr lang="en-US" dirty="0"/>
              <a:t> </a:t>
            </a:r>
            <a:r>
              <a:rPr lang="en-US" dirty="0" smtClean="0"/>
              <a:t>or will be in the library record. </a:t>
            </a:r>
          </a:p>
          <a:p>
            <a:pPr lvl="2"/>
            <a:r>
              <a:rPr lang="en-US" dirty="0"/>
              <a:t>Avoid articles in popular publications like magazines and newspapers.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1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2. Who wrote it? How much does s/he know about the topic?</a:t>
            </a:r>
          </a:p>
          <a:p>
            <a:pPr lvl="1"/>
            <a:r>
              <a:rPr lang="en-US" dirty="0" smtClean="0"/>
              <a:t>Many internet sources will not provide the name and background of the person who wrote something. </a:t>
            </a:r>
          </a:p>
          <a:p>
            <a:pPr lvl="1"/>
            <a:r>
              <a:rPr lang="en-US" dirty="0" smtClean="0"/>
              <a:t>Scholarly journals and books will often provide biographical information on authors and their expertise. </a:t>
            </a:r>
          </a:p>
          <a:p>
            <a:pPr lvl="1"/>
            <a:r>
              <a:rPr lang="en-US" dirty="0" smtClean="0"/>
              <a:t>If biographical information is not provided, you can always look the person up online.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Is this information accurate?</a:t>
            </a:r>
          </a:p>
          <a:p>
            <a:pPr lvl="1"/>
            <a:r>
              <a:rPr lang="en-US" dirty="0" smtClean="0"/>
              <a:t>You have the right to question anyone’s opinion regardless of expertise. </a:t>
            </a:r>
          </a:p>
          <a:p>
            <a:pPr lvl="1"/>
            <a:r>
              <a:rPr lang="en-US" dirty="0" smtClean="0"/>
              <a:t>Is the author accurately representing the novel?</a:t>
            </a:r>
          </a:p>
          <a:p>
            <a:pPr lvl="1"/>
            <a:r>
              <a:rPr lang="en-US" dirty="0" smtClean="0"/>
              <a:t>Does the author make false assumptions about the book?</a:t>
            </a:r>
          </a:p>
          <a:p>
            <a:pPr lvl="1"/>
            <a:r>
              <a:rPr lang="en-US" dirty="0" smtClean="0"/>
              <a:t>You must be able to judge others’ work in order to evaluate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1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Is the author making an analytical argument?</a:t>
            </a:r>
          </a:p>
          <a:p>
            <a:pPr lvl="1"/>
            <a:r>
              <a:rPr lang="en-US" dirty="0" smtClean="0"/>
              <a:t>Sometimes an author will allow his/her work to be colored by personal opinion. </a:t>
            </a:r>
          </a:p>
          <a:p>
            <a:pPr lvl="1"/>
            <a:r>
              <a:rPr lang="en-US" dirty="0" smtClean="0"/>
              <a:t>A good source will give an objective analysis of a work, not a tirade on whether or not that particular writer likes the book.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9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5. Decide whether or not you agree with the author. </a:t>
            </a:r>
          </a:p>
          <a:p>
            <a:pPr lvl="1"/>
            <a:r>
              <a:rPr lang="en-US" dirty="0" smtClean="0"/>
              <a:t>If you disagree with the author, but the argument is sound, you must consider that opinion.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you disagree with the author and find flaws in his/her argument, you can refute that opinion.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usually easiest to use sources that largely agree with your opinion of the work, but you can still use something that you disagree with.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 go to the library!</a:t>
            </a:r>
          </a:p>
          <a:p>
            <a:r>
              <a:rPr lang="en-US" dirty="0" smtClean="0"/>
              <a:t>Sometimes, you will find more sources going to the shelf where related sources are than doing an online search. </a:t>
            </a:r>
          </a:p>
          <a:p>
            <a:r>
              <a:rPr lang="en-US" dirty="0" smtClean="0"/>
              <a:t>Look up a source, and go to the shelf where it is held; then simply browse the books around 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</a:t>
            </a:r>
            <a:r>
              <a:rPr lang="en-US" dirty="0" smtClean="0"/>
              <a:t>for keywords in chapter or article titles. </a:t>
            </a:r>
          </a:p>
          <a:p>
            <a:r>
              <a:rPr lang="en-US" dirty="0" smtClean="0"/>
              <a:t> </a:t>
            </a:r>
            <a:r>
              <a:rPr lang="en-US" dirty="0" smtClean="0"/>
              <a:t>Skim through chapters or articles to see if the work will be useful. 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the Introduction: you will often find summaries of each chapter that will tell you whether that chapter will be useful. </a:t>
            </a:r>
          </a:p>
          <a:p>
            <a:r>
              <a:rPr lang="en-US" dirty="0" smtClean="0"/>
              <a:t>Check </a:t>
            </a:r>
            <a:r>
              <a:rPr lang="en-US" dirty="0" smtClean="0"/>
              <a:t>the Index: Look up key terms in the index and </a:t>
            </a:r>
            <a:r>
              <a:rPr lang="en-US" dirty="0" smtClean="0"/>
              <a:t>go to the corresponding pages to see if the information will be useful.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Creative!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Secondary Sources do not have to be specific to the book you are looking at, but merely related. </a:t>
            </a:r>
          </a:p>
          <a:p>
            <a:r>
              <a:rPr lang="en-US" dirty="0" smtClean="0"/>
              <a:t>There is a lot of literary criticism on both children’s and fantasy literature that you can use. </a:t>
            </a:r>
            <a:endParaRPr lang="en-US" dirty="0" smtClean="0"/>
          </a:p>
          <a:p>
            <a:r>
              <a:rPr lang="en-US" dirty="0" smtClean="0"/>
              <a:t>Don’t panic if you cannot find sources specific to your topic. </a:t>
            </a:r>
          </a:p>
          <a:p>
            <a:r>
              <a:rPr lang="en-US" dirty="0" smtClean="0"/>
              <a:t>If you want to look at the heroic characteristics of a minor character in one of the novels, you likely will not find resources specifically about that character, but you could use </a:t>
            </a:r>
            <a:r>
              <a:rPr lang="en-US" dirty="0" smtClean="0"/>
              <a:t>a source that </a:t>
            </a:r>
            <a:r>
              <a:rPr lang="en-US" dirty="0" smtClean="0"/>
              <a:t>talks about a more major character and apply it to the minor character.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7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699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Secondary</vt:lpstr>
      <vt:lpstr>Evaluating a Source</vt:lpstr>
      <vt:lpstr>Evaluating a Source</vt:lpstr>
      <vt:lpstr>Evaluating a Source</vt:lpstr>
      <vt:lpstr>Evaluating a Source</vt:lpstr>
      <vt:lpstr>Evaluating a Source</vt:lpstr>
      <vt:lpstr>Tips and Tricks</vt:lpstr>
      <vt:lpstr>Tricks and Tips</vt:lpstr>
      <vt:lpstr>Get Creative!</vt:lpstr>
      <vt:lpstr>_x0007_Get Creative!</vt:lpstr>
      <vt:lpstr>Things To Avoid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Secondary</dc:title>
  <dc:creator>Kathryn MacLennan</dc:creator>
  <cp:lastModifiedBy>Kathryn MacLennan</cp:lastModifiedBy>
  <cp:revision>10</cp:revision>
  <dcterms:created xsi:type="dcterms:W3CDTF">2013-02-14T16:34:27Z</dcterms:created>
  <dcterms:modified xsi:type="dcterms:W3CDTF">2018-03-06T16:18:03Z</dcterms:modified>
</cp:coreProperties>
</file>