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00" r:id="rId2"/>
    <p:sldId id="258" r:id="rId3"/>
    <p:sldId id="368" r:id="rId4"/>
    <p:sldId id="259" r:id="rId5"/>
    <p:sldId id="467" r:id="rId6"/>
    <p:sldId id="261" r:id="rId7"/>
    <p:sldId id="371" r:id="rId8"/>
    <p:sldId id="372" r:id="rId9"/>
    <p:sldId id="373" r:id="rId10"/>
    <p:sldId id="468" r:id="rId11"/>
    <p:sldId id="263" r:id="rId12"/>
    <p:sldId id="264" r:id="rId13"/>
    <p:sldId id="265" r:id="rId14"/>
    <p:sldId id="445" r:id="rId15"/>
    <p:sldId id="408" r:id="rId16"/>
    <p:sldId id="409" r:id="rId17"/>
    <p:sldId id="411" r:id="rId18"/>
    <p:sldId id="477" r:id="rId19"/>
    <p:sldId id="413" r:id="rId20"/>
    <p:sldId id="454" r:id="rId21"/>
    <p:sldId id="417" r:id="rId22"/>
    <p:sldId id="418" r:id="rId23"/>
    <p:sldId id="419" r:id="rId24"/>
    <p:sldId id="420" r:id="rId25"/>
    <p:sldId id="453" r:id="rId26"/>
    <p:sldId id="452" r:id="rId27"/>
    <p:sldId id="423" r:id="rId28"/>
    <p:sldId id="472" r:id="rId29"/>
    <p:sldId id="473" r:id="rId30"/>
    <p:sldId id="456" r:id="rId31"/>
    <p:sldId id="428" r:id="rId32"/>
    <p:sldId id="458" r:id="rId33"/>
    <p:sldId id="433" r:id="rId34"/>
    <p:sldId id="434" r:id="rId35"/>
    <p:sldId id="459" r:id="rId36"/>
    <p:sldId id="436" r:id="rId37"/>
    <p:sldId id="437" r:id="rId38"/>
    <p:sldId id="320" r:id="rId39"/>
    <p:sldId id="321" r:id="rId40"/>
    <p:sldId id="378" r:id="rId41"/>
    <p:sldId id="483" r:id="rId42"/>
    <p:sldId id="334" r:id="rId43"/>
    <p:sldId id="395" r:id="rId44"/>
    <p:sldId id="394" r:id="rId45"/>
  </p:sldIdLst>
  <p:sldSz cx="9144000" cy="6858000" type="screen4x3"/>
  <p:notesSz cx="70485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93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140D394-00D4-413D-9DC8-B254FABB5D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636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9A30D0E-927B-40E6-801E-0942F3826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482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DC2F580-3047-48D1-AA3C-31F86DDDD585}" type="slidenum">
              <a:rPr lang="en-US" altLang="en-US" sz="1200">
                <a:latin typeface="Times New Roman" panose="02020603050405020304" pitchFamily="18" charset="0"/>
              </a:rPr>
              <a:pPr algn="r"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  <p:extLst>
      <p:ext uri="{BB962C8B-B14F-4D97-AF65-F5344CB8AC3E}">
        <p14:creationId xmlns:p14="http://schemas.microsoft.com/office/powerpoint/2010/main" val="231466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9A6DF025-6BA4-4E2C-8184-9286C374CA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29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E425A7F0-CE30-4E17-8B5D-BE27341279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42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AE3FEAAD-EC2E-4A01-80E4-83A7931940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93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C55342C2-5F4F-49DB-BD9D-1B965336F0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99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C54FEE87-33D4-4D0D-BFEC-362A2B3078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57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4071806B-9FCD-4473-B77B-17442DC4E9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85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8D7E2893-8B0D-4F54-9316-B6735EECF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77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4D51F4A7-826D-4813-924F-5A44AEBC5A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22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8796D6DC-CBCD-4DC2-A3F7-DD7ABCAA5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85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76B8B5AE-65EC-4210-BF1A-395A7D0CE2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85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0A5B5452-AD17-4930-8BB5-01198DFE7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14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en-US" altLang="en-US"/>
              <a:t>3-</a:t>
            </a:r>
            <a:fld id="{AAD23AF6-8697-43EA-8130-FD9AFEA764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284163" indent="-28416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7388" indent="-230188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3063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Computer Networking: A Top Down Approach </a:t>
            </a:r>
            <a:r>
              <a:rPr lang="en-US" altLang="en-US" sz="280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altLang="en-US" sz="280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</a:br>
            <a:endParaRPr lang="en-US" altLang="en-US" sz="2000">
              <a:solidFill>
                <a:srgbClr val="008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 note on the use of these Powerpoint slides: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We</a:t>
            </a:r>
            <a:r>
              <a:rPr lang="ja-JP" altLang="en-US" sz="1200">
                <a:latin typeface="Arial" panose="020B0604020202020204" pitchFamily="34" charset="0"/>
              </a:rPr>
              <a:t>’</a:t>
            </a:r>
            <a:r>
              <a:rPr lang="en-US" altLang="ja-JP" sz="1200">
                <a:latin typeface="Arial" panose="020B0604020202020204" pitchFamily="34" charset="0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>
                <a:latin typeface="Arial" panose="020B0604020202020204" pitchFamily="34" charset="0"/>
              </a:rPr>
              <a:t>lot</a:t>
            </a:r>
            <a:r>
              <a:rPr lang="en-US" altLang="ja-JP" sz="1200">
                <a:latin typeface="Arial" panose="020B0604020202020204" pitchFamily="34" charset="0"/>
              </a:rPr>
              <a:t> of work on our part. In return for use, we only ask the following: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200">
                <a:latin typeface="Arial" panose="020B0604020202020204" pitchFamily="34" charset="0"/>
              </a:rPr>
              <a:t>If you use these slides (e.g., in a class) that you mention their source (after all, we</a:t>
            </a:r>
            <a:r>
              <a:rPr lang="ja-JP" altLang="en-US" sz="1200">
                <a:latin typeface="Arial" panose="020B0604020202020204" pitchFamily="34" charset="0"/>
              </a:rPr>
              <a:t>’</a:t>
            </a:r>
            <a:r>
              <a:rPr lang="en-US" altLang="ja-JP" sz="1200">
                <a:latin typeface="Arial" panose="020B0604020202020204" pitchFamily="34" charset="0"/>
              </a:rPr>
              <a:t>d like people to use our book!)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200">
                <a:latin typeface="Arial" panose="020B060402020202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q"/>
            </a:pPr>
            <a:endParaRPr lang="en-US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Thanks and enjoy!  JFK/KWR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     All material copyright 1996-2016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     J.F Kurose and K.W. Ross, All Rights Reserved</a:t>
            </a:r>
          </a:p>
        </p:txBody>
      </p:sp>
      <p:pic>
        <p:nvPicPr>
          <p:cNvPr id="410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7</a:t>
            </a:r>
            <a:r>
              <a:rPr lang="en-US" altLang="en-US" sz="1800" baseline="3000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th</a:t>
            </a:r>
            <a:r>
              <a:rPr lang="en-US" altLang="en-US" sz="180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edition </a:t>
            </a:r>
            <a:br>
              <a:rPr lang="en-US" altLang="en-US" sz="180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</a:br>
            <a:r>
              <a:rPr lang="en-US" altLang="en-US" sz="180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Jim Kurose, Keith Ross</a:t>
            </a:r>
            <a:br>
              <a:rPr lang="en-US" altLang="en-US" sz="180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Pearson/Addison Wesley</a:t>
            </a:r>
            <a:br>
              <a:rPr lang="en-US" altLang="en-US" sz="140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April 2016</a:t>
            </a:r>
          </a:p>
        </p:txBody>
      </p:sp>
      <p:sp>
        <p:nvSpPr>
          <p:cNvPr id="4104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  <a:cs typeface="Arial" panose="020B0604020202020204" pitchFamily="34" charset="0"/>
              </a:rPr>
              <a:t>Chapter 3</a:t>
            </a:r>
            <a:r>
              <a:rPr lang="en-US" altLang="en-US" sz="4800">
                <a:solidFill>
                  <a:srgbClr val="000099"/>
                </a:solidFill>
                <a:cs typeface="Arial" panose="020B0604020202020204" pitchFamily="34" charset="0"/>
              </a:rPr>
              <a:t/>
            </a:r>
            <a:br>
              <a:rPr lang="en-US" altLang="en-US" sz="480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en-US" sz="4400">
                <a:solidFill>
                  <a:srgbClr val="000099"/>
                </a:solidFill>
                <a:cs typeface="Arial" panose="020B0604020202020204" pitchFamily="34" charset="0"/>
              </a:rPr>
              <a:t>Transport Layer</a:t>
            </a:r>
          </a:p>
        </p:txBody>
      </p:sp>
      <p:pic>
        <p:nvPicPr>
          <p:cNvPr id="4105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3188"/>
            <a:ext cx="2895600" cy="287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Transport Layer</a:t>
            </a:r>
          </a:p>
        </p:txBody>
      </p:sp>
      <p:sp>
        <p:nvSpPr>
          <p:cNvPr id="4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2-</a:t>
            </a:r>
            <a:fld id="{366B544A-E5B6-4D93-B375-7BED84B03F68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D5AFE3C1-F8B4-4A8A-8F0C-7167717A7496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6388" name="Picture 15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Connection-oriented </a:t>
            </a:r>
            <a:r>
              <a:rPr lang="en-US" sz="4000" dirty="0" smtClean="0">
                <a:ea typeface="ＭＳ Ｐゴシック" charset="0"/>
                <a:cs typeface="+mj-cs"/>
              </a:rPr>
              <a:t>MUX/DEMUX</a:t>
            </a:r>
            <a:endParaRPr lang="en-US" sz="4000" dirty="0">
              <a:ea typeface="ＭＳ Ｐゴシック" charset="0"/>
              <a:cs typeface="+mj-cs"/>
            </a:endParaRPr>
          </a:p>
        </p:txBody>
      </p:sp>
      <p:sp>
        <p:nvSpPr>
          <p:cNvPr id="16390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6 w 290"/>
              <a:gd name="T1" fmla="*/ 2147483646 h 1382"/>
              <a:gd name="T2" fmla="*/ 0 w 290"/>
              <a:gd name="T3" fmla="*/ 2147483646 h 1382"/>
              <a:gd name="T4" fmla="*/ 2147483646 w 290"/>
              <a:gd name="T5" fmla="*/ 0 h 1382"/>
              <a:gd name="T6" fmla="*/ 2147483646 w 290"/>
              <a:gd name="T7" fmla="*/ 2147483646 h 1382"/>
              <a:gd name="T8" fmla="*/ 2147483646 w 290"/>
              <a:gd name="T9" fmla="*/ 2147483646 h 1382"/>
              <a:gd name="T10" fmla="*/ 2147483646 w 290"/>
              <a:gd name="T11" fmla="*/ 2147483646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3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4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6396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6400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16401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16402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P3</a:t>
            </a:r>
          </a:p>
        </p:txBody>
      </p: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6523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24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25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26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405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406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407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6409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16411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16412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413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414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6415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6416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16417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16418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16419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16420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6 w 318"/>
              <a:gd name="T1" fmla="*/ 2147483646 h 1344"/>
              <a:gd name="T2" fmla="*/ 2147483646 w 318"/>
              <a:gd name="T3" fmla="*/ 0 h 1344"/>
              <a:gd name="T4" fmla="*/ 0 w 318"/>
              <a:gd name="T5" fmla="*/ 2147483646 h 1344"/>
              <a:gd name="T6" fmla="*/ 2147483646 w 318"/>
              <a:gd name="T7" fmla="*/ 2147483646 h 1344"/>
              <a:gd name="T8" fmla="*/ 2147483646 w 318"/>
              <a:gd name="T9" fmla="*/ 2147483646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21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6520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21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522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IP,port: A,9157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IP, port: B,80</a:t>
              </a:r>
            </a:p>
          </p:txBody>
        </p:sp>
      </p:grpSp>
      <p:grpSp>
        <p:nvGrpSpPr>
          <p:cNvPr id="16422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6517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18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519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IP,port: B,80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IP,port: A,9157</a:t>
              </a:r>
            </a:p>
          </p:txBody>
        </p:sp>
      </p:grpSp>
      <p:sp>
        <p:nvSpPr>
          <p:cNvPr id="16423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host: IP address A</a:t>
            </a:r>
          </a:p>
        </p:txBody>
      </p:sp>
      <p:sp>
        <p:nvSpPr>
          <p:cNvPr id="16424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host: IP address C</a:t>
            </a:r>
          </a:p>
        </p:txBody>
      </p:sp>
      <p:sp>
        <p:nvSpPr>
          <p:cNvPr id="16425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6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7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16428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9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430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6513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14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15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16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431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P6</a:t>
            </a:r>
          </a:p>
        </p:txBody>
      </p:sp>
      <p:sp>
        <p:nvSpPr>
          <p:cNvPr id="16432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P5</a:t>
            </a:r>
          </a:p>
        </p:txBody>
      </p:sp>
      <p:grpSp>
        <p:nvGrpSpPr>
          <p:cNvPr id="16433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6509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10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11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12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434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6505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06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07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08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435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36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37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38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439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6501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02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03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04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440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6497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98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99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00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441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16442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6 h 1698"/>
              <a:gd name="T2" fmla="*/ 0 w 1698"/>
              <a:gd name="T3" fmla="*/ 2147483646 h 1698"/>
              <a:gd name="T4" fmla="*/ 2147483646 w 1698"/>
              <a:gd name="T5" fmla="*/ 2147483646 h 1698"/>
              <a:gd name="T6" fmla="*/ 2147483646 w 1698"/>
              <a:gd name="T7" fmla="*/ 2147483646 h 1698"/>
              <a:gd name="T8" fmla="*/ 2147483646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43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6 h 1801"/>
              <a:gd name="T4" fmla="*/ 2147483646 w 1946"/>
              <a:gd name="T5" fmla="*/ 2147483646 h 1801"/>
              <a:gd name="T6" fmla="*/ 2147483646 w 1946"/>
              <a:gd name="T7" fmla="*/ 2147483646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44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6 h 1480"/>
              <a:gd name="T4" fmla="*/ 2147483646 w 1014"/>
              <a:gd name="T5" fmla="*/ 2147483646 h 1480"/>
              <a:gd name="T6" fmla="*/ 2147483646 w 1014"/>
              <a:gd name="T7" fmla="*/ 2147483646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445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6494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95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6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IP,port: C,5775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IP,port: B,80</a:t>
              </a:r>
            </a:p>
          </p:txBody>
        </p:sp>
      </p:grpSp>
      <p:grpSp>
        <p:nvGrpSpPr>
          <p:cNvPr id="16446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6491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92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3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IP,port: C,9157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IP,port: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three segments, all destined to IP address: B,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 dest port: 80 are demultiplexed to </a:t>
            </a:r>
            <a:r>
              <a:rPr lang="en-US" altLang="en-US" sz="1600" i="1">
                <a:solidFill>
                  <a:srgbClr val="CC0000"/>
                </a:solidFill>
                <a:latin typeface="Tahoma" panose="020B0604030504040204" pitchFamily="34" charset="0"/>
              </a:rPr>
              <a:t>different </a:t>
            </a: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51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server: IP address B</a:t>
            </a:r>
          </a:p>
        </p:txBody>
      </p:sp>
      <p:grpSp>
        <p:nvGrpSpPr>
          <p:cNvPr id="16452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16459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0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1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2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3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6464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489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90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6465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6466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487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88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6467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8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6469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485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86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6470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71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483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84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6472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3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4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5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6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7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8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9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80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81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82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453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16457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58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454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16455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56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  <p:bldP spid="364700" grpId="0" animBg="1"/>
      <p:bldP spid="364701" grpId="0" animBg="1"/>
      <p:bldP spid="3647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CD339F53-686F-4F5E-9317-89B05F9D3968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9460" name="Picture 10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7" cy="922337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UDP: User Datagram </a:t>
            </a:r>
            <a:r>
              <a:rPr lang="en-US" sz="4000" dirty="0" smtClean="0">
                <a:ea typeface="ＭＳ Ｐゴシック" charset="0"/>
                <a:cs typeface="+mj-cs"/>
              </a:rPr>
              <a:t>Protocol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25563"/>
            <a:ext cx="8369300" cy="4648200"/>
          </a:xfrm>
        </p:spPr>
        <p:txBody>
          <a:bodyPr/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“best effort”</a:t>
            </a:r>
            <a:r>
              <a:rPr lang="en-US" altLang="ja-JP" sz="2400" dirty="0" smtClean="0"/>
              <a:t> service, UDP segments may be: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lost</a:t>
            </a:r>
          </a:p>
          <a:p>
            <a:pPr lvl="1"/>
            <a:r>
              <a:rPr lang="en-US" altLang="en-US" dirty="0" smtClean="0"/>
              <a:t>delivered </a:t>
            </a:r>
            <a:r>
              <a:rPr lang="en-US" altLang="en-US" dirty="0" smtClean="0">
                <a:solidFill>
                  <a:srgbClr val="FF0000"/>
                </a:solidFill>
              </a:rPr>
              <a:t>out-of-order</a:t>
            </a:r>
            <a:r>
              <a:rPr lang="en-US" altLang="en-US" dirty="0" smtClean="0"/>
              <a:t> to app</a:t>
            </a:r>
          </a:p>
          <a:p>
            <a:r>
              <a:rPr lang="en-US" altLang="en-US" sz="2400" i="1" dirty="0" smtClean="0">
                <a:solidFill>
                  <a:srgbClr val="CC0000"/>
                </a:solidFill>
              </a:rPr>
              <a:t>connectionless: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no handshaking </a:t>
            </a:r>
            <a:r>
              <a:rPr lang="en-US" altLang="en-US" dirty="0" smtClean="0"/>
              <a:t>between UDP sender, receiver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each UDP segment handled independently </a:t>
            </a:r>
            <a:r>
              <a:rPr lang="en-US" altLang="en-US" dirty="0" smtClean="0"/>
              <a:t>of others</a:t>
            </a:r>
          </a:p>
          <a:p>
            <a:r>
              <a:rPr lang="en-US" altLang="en-US" dirty="0">
                <a:latin typeface="Gill Sans MT" panose="020B0502020104020203" pitchFamily="34" charset="0"/>
              </a:rPr>
              <a:t>UDP </a:t>
            </a:r>
            <a:r>
              <a:rPr lang="en-US" altLang="en-US" dirty="0" smtClean="0">
                <a:latin typeface="Gill Sans MT" panose="020B0502020104020203" pitchFamily="34" charset="0"/>
              </a:rPr>
              <a:t>is used by:</a:t>
            </a:r>
            <a:endParaRPr lang="en-US" altLang="en-US" dirty="0">
              <a:latin typeface="Gill Sans MT" panose="020B05020201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Gill Sans MT" panose="020B0502020104020203" pitchFamily="34" charset="0"/>
              </a:rPr>
              <a:t>streaming </a:t>
            </a:r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multimedia</a:t>
            </a:r>
            <a:r>
              <a:rPr lang="en-US" altLang="en-US" dirty="0">
                <a:latin typeface="Gill Sans MT" panose="020B0502020104020203" pitchFamily="34" charset="0"/>
              </a:rPr>
              <a:t> apps (loss tolerant, rate sensitive)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DNS</a:t>
            </a:r>
          </a:p>
          <a:p>
            <a:endParaRPr lang="en-US" altLang="en-US" dirty="0" smtClean="0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4745038" y="1271588"/>
            <a:ext cx="405288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24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BCBD1453-95B7-44F7-BD9A-F23B803AD0A6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0484" name="Picture 3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509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UDP: segment </a:t>
            </a:r>
            <a:r>
              <a:rPr lang="en-US" sz="4000" dirty="0" smtClean="0">
                <a:ea typeface="ＭＳ Ｐゴシック" charset="0"/>
                <a:cs typeface="+mj-cs"/>
              </a:rPr>
              <a:t>structure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source port #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dest port #</a:t>
            </a:r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32 bits</a:t>
            </a:r>
          </a:p>
        </p:txBody>
      </p:sp>
      <p:sp>
        <p:nvSpPr>
          <p:cNvPr id="20494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application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data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(message)</a:t>
            </a:r>
            <a:endParaRPr lang="en-US" altLang="en-US" sz="2400" dirty="0">
              <a:latin typeface="Tahoma" panose="020B0604030504040204" pitchFamily="34" charset="0"/>
            </a:endParaRPr>
          </a:p>
        </p:txBody>
      </p:sp>
      <p:sp>
        <p:nvSpPr>
          <p:cNvPr id="20497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UDP segment format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0498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length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0500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checksum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0501" name="Text Box 24"/>
          <p:cNvSpPr txBox="1">
            <a:spLocks noChangeArrowheads="1"/>
          </p:cNvSpPr>
          <p:nvPr/>
        </p:nvSpPr>
        <p:spPr bwMode="auto">
          <a:xfrm>
            <a:off x="4260850" y="1316038"/>
            <a:ext cx="2406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Number of bytes of data and header</a:t>
            </a:r>
            <a:endParaRPr lang="en-US" altLang="en-US" sz="2400" dirty="0">
              <a:latin typeface="Tahoma" panose="020B0604030504040204" pitchFamily="34" charset="0"/>
            </a:endParaRPr>
          </a:p>
        </p:txBody>
      </p:sp>
      <p:sp>
        <p:nvSpPr>
          <p:cNvPr id="20502" name="Line 25"/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  <a:cs typeface="+mn-cs"/>
              </a:rPr>
              <a:t>no connection </a:t>
            </a:r>
            <a:r>
              <a:rPr lang="en-US" sz="2400" dirty="0" smtClean="0">
                <a:ea typeface="ＭＳ Ｐゴシック" charset="0"/>
                <a:cs typeface="+mn-cs"/>
              </a:rPr>
              <a:t>establishment</a:t>
            </a:r>
            <a:endParaRPr lang="en-US" sz="2400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  <a:cs typeface="+mn-cs"/>
              </a:rPr>
              <a:t>simple</a:t>
            </a:r>
            <a:r>
              <a:rPr lang="en-US" sz="2400" dirty="0">
                <a:ea typeface="ＭＳ Ｐゴシック" charset="0"/>
                <a:cs typeface="+mn-cs"/>
              </a:rPr>
              <a:t>: no connection state at sender, receiver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  <a:cs typeface="+mn-cs"/>
              </a:rPr>
              <a:t>small header </a:t>
            </a:r>
            <a:r>
              <a:rPr lang="en-US" sz="2400" dirty="0" smtClean="0">
                <a:solidFill>
                  <a:srgbClr val="C00000"/>
                </a:solidFill>
                <a:ea typeface="ＭＳ Ｐゴシック" charset="0"/>
                <a:cs typeface="+mn-cs"/>
              </a:rPr>
              <a:t>size</a:t>
            </a:r>
            <a:endParaRPr lang="en-US" sz="2400" dirty="0">
              <a:solidFill>
                <a:srgbClr val="C00000"/>
              </a:solidFill>
              <a:ea typeface="ＭＳ Ｐゴシック" charset="0"/>
              <a:cs typeface="+mn-cs"/>
            </a:endParaRPr>
          </a:p>
        </p:txBody>
      </p:sp>
      <p:sp>
        <p:nvSpPr>
          <p:cNvPr id="20504" name="Rectangle 27"/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505" name="Text Box 28"/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CC0000"/>
                </a:solidFill>
              </a:rPr>
              <a:t>why is there a UDP?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11779423-3EDD-433E-A7D5-E831C322A0E8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UDP </a:t>
            </a:r>
            <a:r>
              <a:rPr lang="en-US" dirty="0" smtClean="0">
                <a:ea typeface="ＭＳ Ｐゴシック" charset="0"/>
                <a:cs typeface="+mj-cs"/>
              </a:rPr>
              <a:t>error checking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4841" y="2557463"/>
            <a:ext cx="4258559" cy="34956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3200" dirty="0" smtClean="0">
                <a:solidFill>
                  <a:srgbClr val="CC0000"/>
                </a:solidFill>
              </a:rPr>
              <a:t>How does sender find checksum?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Data is considered as a sequence of integers </a:t>
            </a:r>
            <a:r>
              <a:rPr lang="en-US" altLang="en-US" sz="2400" dirty="0" smtClean="0">
                <a:solidFill>
                  <a:srgbClr val="FF0000"/>
                </a:solidFill>
              </a:rPr>
              <a:t>16-bits each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Add all the 16 bits </a:t>
            </a:r>
            <a:r>
              <a:rPr lang="en-US" altLang="en-US" sz="2400" dirty="0" smtClean="0"/>
              <a:t>(overflow is wrapped around)</a:t>
            </a:r>
          </a:p>
          <a:p>
            <a:pPr>
              <a:lnSpc>
                <a:spcPct val="80000"/>
              </a:lnSpc>
            </a:pPr>
            <a:r>
              <a:rPr lang="en-US" altLang="ja-JP" sz="2400" dirty="0" smtClean="0"/>
              <a:t>Make </a:t>
            </a:r>
            <a:r>
              <a:rPr lang="en-US" altLang="ja-JP" sz="2400" dirty="0" smtClean="0">
                <a:solidFill>
                  <a:srgbClr val="FF0000"/>
                </a:solidFill>
              </a:rPr>
              <a:t>1’s</a:t>
            </a:r>
            <a:r>
              <a:rPr lang="en-US" altLang="ja-JP" sz="2400" dirty="0" smtClean="0"/>
              <a:t> complement</a:t>
            </a:r>
            <a:endParaRPr lang="en-US" altLang="en-US" sz="2400" dirty="0" smtClean="0"/>
          </a:p>
          <a:p>
            <a:pPr>
              <a:lnSpc>
                <a:spcPct val="70000"/>
              </a:lnSpc>
            </a:pPr>
            <a:endParaRPr lang="en-US" altLang="en-US" sz="3200" dirty="0" smtClean="0"/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What does receiver do?</a:t>
            </a:r>
          </a:p>
          <a:p>
            <a:r>
              <a:rPr lang="en-US" altLang="en-US" sz="2400" dirty="0" smtClean="0"/>
              <a:t>Add all integers, including the checksum</a:t>
            </a:r>
          </a:p>
          <a:p>
            <a:r>
              <a:rPr lang="en-US" altLang="en-US" sz="2400" dirty="0" smtClean="0"/>
              <a:t>If the result is 1111111111111111, there is no error; otherwise error is detected</a:t>
            </a:r>
            <a:endParaRPr lang="en-US" altLang="en-US" dirty="0" smtClean="0"/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169682" y="1512888"/>
            <a:ext cx="883144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800" i="1" dirty="0">
                <a:solidFill>
                  <a:srgbClr val="CC0000"/>
                </a:solidFill>
              </a:rPr>
              <a:t>Goal: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To detect </a:t>
            </a:r>
            <a:r>
              <a:rPr lang="en-US" altLang="ja-JP" sz="2800" dirty="0" smtClean="0">
                <a:solidFill>
                  <a:srgbClr val="C00000"/>
                </a:solidFill>
              </a:rPr>
              <a:t>errors</a:t>
            </a:r>
            <a:r>
              <a:rPr lang="en-US" altLang="ja-JP" sz="2800" dirty="0" smtClean="0"/>
              <a:t> (flipped </a:t>
            </a:r>
            <a:r>
              <a:rPr lang="en-US" altLang="ja-JP" sz="2800" dirty="0"/>
              <a:t>bits) </a:t>
            </a:r>
            <a:r>
              <a:rPr lang="en-US" altLang="ja-JP" sz="2800" dirty="0" smtClean="0"/>
              <a:t>in transmitted </a:t>
            </a:r>
            <a:r>
              <a:rPr lang="en-US" altLang="ja-JP" sz="2800" dirty="0"/>
              <a:t>segment</a:t>
            </a:r>
          </a:p>
          <a:p>
            <a:pPr>
              <a:buSzPct val="65000"/>
              <a:buFont typeface="Wingdings" panose="05000000000000000000" pitchFamily="2" charset="2"/>
              <a:buChar char="v"/>
            </a:pPr>
            <a:endParaRPr lang="en-US" altLang="en-US" sz="2800" dirty="0"/>
          </a:p>
        </p:txBody>
      </p:sp>
      <p:pic>
        <p:nvPicPr>
          <p:cNvPr id="21512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27113"/>
            <a:ext cx="38385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A77E4083-C1DB-4AA3-97A1-4F915F54AE1D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2532" name="Picture 1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493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UDP error checking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>
                <a:ea typeface="ＭＳ Ｐゴシック" charset="0"/>
                <a:cs typeface="+mn-cs"/>
              </a:rPr>
              <a:t>example: add two 16-bit integers</a:t>
            </a: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latin typeface="Comic Sans MS" panose="030F0702030302020204" pitchFamily="66" charset="0"/>
              </a:rPr>
              <a:t>  1  1  1  0  0  1  1  0  0  1  1  0  0  1  1  0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latin typeface="Comic Sans MS" panose="030F0702030302020204" pitchFamily="66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latin typeface="Comic Sans MS" panose="030F0702030302020204" pitchFamily="66" charset="0"/>
              </a:rPr>
              <a:t>  1  0  1  1  1  0  1  1  1  0  1  1  1  1  0  0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latin typeface="Comic Sans MS" panose="030F0702030302020204" pitchFamily="66" charset="0"/>
              </a:rPr>
              <a:t>  0  1  0  0  0  1  0  0  0  1  0  0  0  0  1  1</a:t>
            </a:r>
            <a:endParaRPr lang="en-US" altLang="en-US" sz="2400" b="1">
              <a:latin typeface="Comic Sans MS" panose="030F0702030302020204" pitchFamily="66" charset="0"/>
            </a:endParaRPr>
          </a:p>
        </p:txBody>
      </p:sp>
      <p:sp>
        <p:nvSpPr>
          <p:cNvPr id="22536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8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wraparound</a:t>
            </a:r>
          </a:p>
        </p:txBody>
      </p:sp>
      <p:sp>
        <p:nvSpPr>
          <p:cNvPr id="22539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sum</a:t>
            </a:r>
          </a:p>
        </p:txBody>
      </p:sp>
      <p:sp>
        <p:nvSpPr>
          <p:cNvPr id="22540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checksum</a:t>
            </a:r>
          </a:p>
        </p:txBody>
      </p:sp>
      <p:sp>
        <p:nvSpPr>
          <p:cNvPr id="22541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Freeform 11"/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6 h 58"/>
              <a:gd name="T4" fmla="*/ 2147483646 w 3788"/>
              <a:gd name="T5" fmla="*/ 2147483646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Box 1"/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en-US" sz="1200">
                <a:latin typeface="Arial" panose="020B0604020202020204" pitchFamily="34" charset="0"/>
              </a:rPr>
              <a:t>ttp://gaia.cs.umass.edu/kurose_ross/interactive/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3DF3FACF-2013-4EC7-81DB-A690FA18B6EE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5604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Reliable </a:t>
            </a:r>
            <a:r>
              <a:rPr lang="en-US" dirty="0">
                <a:ea typeface="ＭＳ Ｐゴシック" charset="0"/>
                <a:cs typeface="+mj-cs"/>
              </a:rPr>
              <a:t>data transfer</a:t>
            </a:r>
            <a:endParaRPr lang="en-US" sz="4800" dirty="0">
              <a:ea typeface="ＭＳ Ｐゴシック" charset="0"/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No corrupt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No lost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In order</a:t>
            </a:r>
            <a:endParaRPr lang="en-US" sz="3200" dirty="0">
              <a:ea typeface="ＭＳ Ｐゴシック" charset="0"/>
              <a:cs typeface="+mn-cs"/>
            </a:endParaRPr>
          </a:p>
        </p:txBody>
      </p:sp>
      <p:sp>
        <p:nvSpPr>
          <p:cNvPr id="25609" name="Rectangle 7"/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F487CC9E-00A2-43CD-8DCE-817C0409DCCE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8676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Reliable data </a:t>
            </a:r>
            <a:r>
              <a:rPr lang="en-US" sz="3600" dirty="0" smtClean="0">
                <a:ea typeface="ＭＳ Ｐゴシック" charset="0"/>
                <a:cs typeface="+mj-cs"/>
              </a:rPr>
              <a:t>transfer</a:t>
            </a:r>
            <a:endParaRPr lang="en-US" dirty="0">
              <a:ea typeface="ＭＳ Ｐゴシック" charset="0"/>
              <a:cs typeface="+mj-cs"/>
            </a:endParaRPr>
          </a:p>
        </p:txBody>
      </p:sp>
      <p:pic>
        <p:nvPicPr>
          <p:cNvPr id="28678" name="Picture 3" descr="rdt_par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858187" y="3219862"/>
            <a:ext cx="1127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rgbClr val="000099"/>
                </a:solidFill>
                <a:latin typeface="Arial" panose="020B0604020202020204" pitchFamily="34" charset="0"/>
              </a:rPr>
              <a:t>sender</a:t>
            </a:r>
            <a:endParaRPr lang="en-US" altLang="en-US" sz="24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7136603" y="3191679"/>
            <a:ext cx="1281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rgbClr val="000099"/>
                </a:solidFill>
                <a:latin typeface="Arial" panose="020B0604020202020204" pitchFamily="34" charset="0"/>
              </a:rPr>
              <a:t>receiver</a:t>
            </a:r>
            <a:endParaRPr lang="en-US" altLang="en-US" sz="24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grpSp>
        <p:nvGrpSpPr>
          <p:cNvPr id="283654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28697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rdt_send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():</a:t>
              </a:r>
              <a:r>
                <a:rPr lang="en-US" altLang="en-US" sz="18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1800" dirty="0" smtClean="0">
                  <a:latin typeface="Times New Roman" panose="02020603050405020304" pitchFamily="18" charset="0"/>
                </a:rPr>
                <a:t>Application layer sends the message to transport layer</a:t>
              </a:r>
              <a:endParaRPr lang="en-US" altLang="en-US" sz="2400" dirty="0">
                <a:latin typeface="Tahoma" panose="020B0604030504040204" pitchFamily="34" charset="0"/>
              </a:endParaRPr>
            </a:p>
          </p:txBody>
        </p:sp>
        <p:grpSp>
          <p:nvGrpSpPr>
            <p:cNvPr id="28698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28699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283659" name="Group 11"/>
          <p:cNvGrpSpPr>
            <a:grpSpLocks/>
          </p:cNvGrpSpPr>
          <p:nvPr/>
        </p:nvGrpSpPr>
        <p:grpSpPr bwMode="auto">
          <a:xfrm>
            <a:off x="276225" y="4381502"/>
            <a:ext cx="3762375" cy="1857376"/>
            <a:chOff x="174" y="2760"/>
            <a:chExt cx="2370" cy="1170"/>
          </a:xfrm>
        </p:grpSpPr>
        <p:sp>
          <p:nvSpPr>
            <p:cNvPr id="28693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udt_send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():</a:t>
              </a:r>
              <a:r>
                <a:rPr lang="en-US" altLang="en-US" sz="18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1800" dirty="0" smtClean="0">
                  <a:latin typeface="Times New Roman" panose="02020603050405020304" pitchFamily="18" charset="0"/>
                </a:rPr>
                <a:t>transport layer sends the segment to channel</a:t>
              </a:r>
              <a:endParaRPr lang="en-US" altLang="en-US" sz="2400" dirty="0">
                <a:latin typeface="Tahoma" panose="020B0604030504040204" pitchFamily="34" charset="0"/>
              </a:endParaRPr>
            </a:p>
          </p:txBody>
        </p:sp>
        <p:grpSp>
          <p:nvGrpSpPr>
            <p:cNvPr id="28694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28695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283664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rdt_rcv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():</a:t>
              </a:r>
              <a:r>
                <a:rPr lang="en-US" altLang="en-US" sz="18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1800" dirty="0" smtClean="0">
                  <a:latin typeface="Times New Roman" panose="02020603050405020304" pitchFamily="18" charset="0"/>
                </a:rPr>
                <a:t>segment is arrived in transport layer</a:t>
              </a:r>
              <a:endParaRPr lang="en-US" altLang="en-US" sz="2400" dirty="0">
                <a:latin typeface="Tahoma" panose="020B0604030504040204" pitchFamily="34" charset="0"/>
              </a:endParaRPr>
            </a:p>
          </p:txBody>
        </p:sp>
        <p:grpSp>
          <p:nvGrpSpPr>
            <p:cNvPr id="28690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28691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2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283669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28685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deliver_data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():</a:t>
              </a:r>
              <a:r>
                <a:rPr lang="en-US" altLang="en-US" sz="18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1800" dirty="0" smtClean="0">
                  <a:latin typeface="Times New Roman" panose="02020603050405020304" pitchFamily="18" charset="0"/>
                </a:rPr>
                <a:t>message is arrived in application layer</a:t>
              </a:r>
              <a:endParaRPr lang="en-US" altLang="en-US" sz="2400" dirty="0">
                <a:latin typeface="Tahoma" panose="020B0604030504040204" pitchFamily="34" charset="0"/>
              </a:endParaRPr>
            </a:p>
          </p:txBody>
        </p:sp>
        <p:grpSp>
          <p:nvGrpSpPr>
            <p:cNvPr id="28686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28687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8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D89170D9-73EA-40CA-B31C-EAA31CAAAB1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8913"/>
            <a:ext cx="8001000" cy="1004887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rdt1.0: </a:t>
            </a:r>
            <a:r>
              <a:rPr lang="en-US" sz="3200">
                <a:ea typeface="ＭＳ Ｐゴシック" charset="0"/>
                <a:cs typeface="+mj-cs"/>
              </a:rPr>
              <a:t>reliable transfer over a reliable channel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Channel properties:</a:t>
            </a:r>
            <a:endParaRPr lang="en-US" dirty="0">
              <a:ea typeface="ＭＳ Ｐゴシック" charset="0"/>
              <a:cs typeface="+mn-cs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</a:rPr>
              <a:t>No corrupt</a:t>
            </a: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</a:t>
            </a:r>
            <a:r>
              <a:rPr lang="en-US" dirty="0" smtClean="0">
                <a:ea typeface="ＭＳ Ｐゴシック" charset="0"/>
              </a:rPr>
              <a:t>o lost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</a:rPr>
              <a:t>No out of order</a:t>
            </a:r>
            <a:endParaRPr lang="en-US" dirty="0">
              <a:ea typeface="ＭＳ Ｐゴシック" charset="0"/>
            </a:endParaRP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744538" y="4332288"/>
            <a:ext cx="109855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Wait for call from above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728" name="Freeform 6"/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packet = make_pkt(data)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udt_send(packet)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rdt_send(data)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731" name="Line 9"/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0"/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Text Box 11"/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extract (packet,data)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deliver_data(data)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734" name="Oval 12"/>
          <p:cNvSpPr>
            <a:spLocks noChangeArrowheads="1"/>
          </p:cNvSpPr>
          <p:nvPr/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30735" name="Text Box 13"/>
          <p:cNvSpPr txBox="1">
            <a:spLocks noChangeArrowheads="1"/>
          </p:cNvSpPr>
          <p:nvPr/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Wait for call from below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736" name="Freeform 14"/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Text Box 15"/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Rectangle 18"/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rdt_rcv(packet)</a:t>
            </a:r>
          </a:p>
        </p:txBody>
      </p:sp>
      <p:sp>
        <p:nvSpPr>
          <p:cNvPr id="30741" name="Text Box 19"/>
          <p:cNvSpPr txBox="1">
            <a:spLocks noChangeArrowheads="1"/>
          </p:cNvSpPr>
          <p:nvPr/>
        </p:nvSpPr>
        <p:spPr bwMode="auto">
          <a:xfrm>
            <a:off x="2116138" y="5540375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5961063" y="5537200"/>
            <a:ext cx="124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Tahoma" panose="020B0604030504040204" pitchFamily="34" charset="0"/>
              </a:rPr>
              <a:t>receiver</a:t>
            </a:r>
          </a:p>
        </p:txBody>
      </p:sp>
      <p:pic>
        <p:nvPicPr>
          <p:cNvPr id="30743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04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58AA70F4-DB62-4652-B42C-07F7FD602FC2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5269632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</a:rPr>
              <a:t>Channel properties: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May corrupt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No </a:t>
            </a:r>
            <a:r>
              <a:rPr lang="en-US" dirty="0" smtClean="0">
                <a:ea typeface="ＭＳ Ｐゴシック" charset="0"/>
              </a:rPr>
              <a:t>lost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</a:rPr>
              <a:t>No out of order</a:t>
            </a:r>
            <a:endParaRPr lang="en-US" dirty="0">
              <a:ea typeface="ＭＳ Ｐゴシック" charset="0"/>
            </a:endParaRPr>
          </a:p>
          <a:p>
            <a:pPr>
              <a:lnSpc>
                <a:spcPct val="75000"/>
              </a:lnSpc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</a:rPr>
              <a:t>We know how to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detect error</a:t>
            </a:r>
            <a:r>
              <a:rPr lang="en-US" dirty="0">
                <a:ea typeface="ＭＳ Ｐゴシック" charset="0"/>
              </a:rPr>
              <a:t> using checksum 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+mn-cs"/>
              </a:rPr>
              <a:t>no error</a:t>
            </a:r>
            <a:r>
              <a:rPr lang="en-US" dirty="0" smtClean="0">
                <a:ea typeface="ＭＳ Ｐゴシック" charset="0"/>
                <a:cs typeface="+mn-cs"/>
              </a:rPr>
              <a:t>, </a:t>
            </a:r>
            <a:r>
              <a:rPr lang="en-US" dirty="0">
                <a:ea typeface="ＭＳ Ｐゴシック" charset="0"/>
              </a:rPr>
              <a:t>receiver </a:t>
            </a:r>
            <a:r>
              <a:rPr lang="en-US" dirty="0" smtClean="0">
                <a:ea typeface="ＭＳ Ｐゴシック" charset="0"/>
              </a:rPr>
              <a:t>sends </a:t>
            </a:r>
            <a:r>
              <a:rPr lang="en-US" i="1" dirty="0" smtClean="0">
                <a:solidFill>
                  <a:srgbClr val="CC0000"/>
                </a:solidFill>
                <a:ea typeface="ＭＳ Ｐゴシック" charset="0"/>
              </a:rPr>
              <a:t>acknowledgements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CC0000"/>
                </a:solidFill>
                <a:ea typeface="ＭＳ Ｐゴシック" charset="0"/>
              </a:rPr>
              <a:t>ACKs).  </a:t>
            </a:r>
            <a:r>
              <a:rPr lang="en-US" dirty="0" smtClean="0">
                <a:ea typeface="ＭＳ Ｐゴシック" charset="0"/>
              </a:rPr>
              <a:t>Then, sender sends the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next packet.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error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>
                <a:ea typeface="ＭＳ Ｐゴシック" charset="0"/>
              </a:rPr>
              <a:t>receiver </a:t>
            </a:r>
            <a:r>
              <a:rPr lang="en-US" dirty="0" smtClean="0">
                <a:ea typeface="ＭＳ Ｐゴシック" charset="0"/>
              </a:rPr>
              <a:t>sends </a:t>
            </a:r>
            <a:r>
              <a:rPr lang="en-US" i="1" dirty="0" smtClean="0">
                <a:solidFill>
                  <a:srgbClr val="CC0000"/>
                </a:solidFill>
                <a:ea typeface="ＭＳ Ｐゴシック" charset="0"/>
              </a:rPr>
              <a:t>negative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acknowledgements (NAKs</a:t>
            </a:r>
            <a:r>
              <a:rPr lang="en-US" i="1" dirty="0" smtClean="0">
                <a:solidFill>
                  <a:srgbClr val="CC0000"/>
                </a:solidFill>
                <a:ea typeface="ＭＳ Ｐゴシック" charset="0"/>
              </a:rPr>
              <a:t>).  </a:t>
            </a:r>
            <a:r>
              <a:rPr lang="en-US" dirty="0" smtClean="0">
                <a:ea typeface="ＭＳ Ｐゴシック" charset="0"/>
              </a:rPr>
              <a:t>Then, sender </a:t>
            </a:r>
            <a:r>
              <a:rPr lang="en-US" dirty="0">
                <a:ea typeface="ＭＳ Ｐゴシック" charset="0"/>
              </a:rPr>
              <a:t>retransmits </a:t>
            </a:r>
            <a:r>
              <a:rPr lang="en-US" dirty="0" smtClean="0">
                <a:ea typeface="ＭＳ Ｐゴシック" charset="0"/>
              </a:rPr>
              <a:t>the packet.</a:t>
            </a:r>
            <a:endParaRPr lang="en-US" dirty="0">
              <a:ea typeface="ＭＳ Ｐゴシック" charset="0"/>
            </a:endParaRP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Three major things: Error detection, Receiver feedback (ACK or NAK), Retransmission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It is also called Automatic Repeat </a:t>
            </a:r>
            <a:r>
              <a:rPr lang="en-US" dirty="0" err="1" smtClean="0">
                <a:ea typeface="ＭＳ Ｐゴシック" charset="0"/>
                <a:cs typeface="+mn-cs"/>
              </a:rPr>
              <a:t>reQuest</a:t>
            </a:r>
            <a:r>
              <a:rPr lang="en-US" dirty="0" smtClean="0">
                <a:ea typeface="ＭＳ Ｐゴシック" charset="0"/>
                <a:cs typeface="+mn-cs"/>
              </a:rPr>
              <a:t> (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+mn-cs"/>
              </a:rPr>
              <a:t>ARQ</a:t>
            </a:r>
            <a:r>
              <a:rPr lang="en-US" dirty="0" smtClean="0">
                <a:ea typeface="ＭＳ Ｐゴシック" charset="0"/>
                <a:cs typeface="+mn-cs"/>
              </a:rPr>
              <a:t>) protocol</a:t>
            </a:r>
          </a:p>
          <a:p>
            <a:pPr lvl="1">
              <a:lnSpc>
                <a:spcPct val="75000"/>
              </a:lnSpc>
              <a:buFont typeface="Wingdings" charset="2"/>
              <a:buChar char="§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rdt2.0: channel with bit errors</a:t>
            </a:r>
          </a:p>
        </p:txBody>
      </p:sp>
      <p:pic>
        <p:nvPicPr>
          <p:cNvPr id="32774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3A325606-8869-4DC2-8D2C-48410AADCAFA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33796" name="Picture 3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56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1288"/>
            <a:ext cx="7772400" cy="1030287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a typeface="ＭＳ Ｐゴシック" charset="0"/>
                <a:cs typeface="+mj-cs"/>
              </a:rPr>
              <a:t>rdt2.0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33798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Wait for call from above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800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sndpkt = make_pkt(data,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udt_send(sndpkt)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801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extract(rcvpkt,data)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deliver_data(data)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udt_send(ACK)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803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&amp;&amp;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   notcorrupt(rcvpkt)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804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&amp;&amp; isACK(rcvpkt)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808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udt_send(sndpkt)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811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   isNAK(rcvpkt)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812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13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3828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udt_send(NAK)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3829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rdt_rcv(rcvpkt) &amp;&amp;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corrupt(rcvpkt)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3830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14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3826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3827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Wait for ACK or NAK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33815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17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33824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3825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Wait for call from below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33818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Text Box 31"/>
          <p:cNvSpPr txBox="1">
            <a:spLocks noChangeArrowheads="1"/>
          </p:cNvSpPr>
          <p:nvPr/>
        </p:nvSpPr>
        <p:spPr bwMode="auto">
          <a:xfrm>
            <a:off x="896938" y="4154488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33820" name="Text Box 32"/>
          <p:cNvSpPr txBox="1">
            <a:spLocks noChangeArrowheads="1"/>
          </p:cNvSpPr>
          <p:nvPr/>
        </p:nvSpPr>
        <p:spPr bwMode="auto">
          <a:xfrm>
            <a:off x="6972300" y="1466850"/>
            <a:ext cx="124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33821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rdt_send(data)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823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grpSp>
        <p:nvGrpSpPr>
          <p:cNvPr id="39" name="Group 13"/>
          <p:cNvGrpSpPr>
            <a:grpSpLocks/>
          </p:cNvGrpSpPr>
          <p:nvPr/>
        </p:nvGrpSpPr>
        <p:grpSpPr bwMode="auto">
          <a:xfrm>
            <a:off x="455890" y="4859784"/>
            <a:ext cx="4092575" cy="1603375"/>
            <a:chOff x="1552" y="2800"/>
            <a:chExt cx="2578" cy="1010"/>
          </a:xfrm>
        </p:grpSpPr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34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solidFill>
                    <a:srgbClr val="CC0000"/>
                  </a:solidFill>
                </a:rPr>
                <a:t>stop and wait</a:t>
              </a: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/>
                <a:t>sender sends one packet,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/>
                <a:t>then waits for receiver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/>
                <a:t>response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B8626085-24D3-461A-8D6B-DB63D42945E5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7172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7201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78 w 1036"/>
                <a:gd name="T1" fmla="*/ 11 h 675"/>
                <a:gd name="T2" fmla="*/ 711 w 1036"/>
                <a:gd name="T3" fmla="*/ 53 h 675"/>
                <a:gd name="T4" fmla="*/ 376 w 1036"/>
                <a:gd name="T5" fmla="*/ 129 h 675"/>
                <a:gd name="T6" fmla="*/ 279 w 1036"/>
                <a:gd name="T7" fmla="*/ 229 h 675"/>
                <a:gd name="T8" fmla="*/ 39 w 1036"/>
                <a:gd name="T9" fmla="*/ 297 h 675"/>
                <a:gd name="T10" fmla="*/ 31 w 1036"/>
                <a:gd name="T11" fmla="*/ 459 h 675"/>
                <a:gd name="T12" fmla="*/ 240 w 1036"/>
                <a:gd name="T13" fmla="*/ 489 h 675"/>
                <a:gd name="T14" fmla="*/ 836 w 1036"/>
                <a:gd name="T15" fmla="*/ 489 h 675"/>
                <a:gd name="T16" fmla="*/ 1088 w 1036"/>
                <a:gd name="T17" fmla="*/ 555 h 675"/>
                <a:gd name="T18" fmla="*/ 1369 w 1036"/>
                <a:gd name="T19" fmla="*/ 657 h 675"/>
                <a:gd name="T20" fmla="*/ 1583 w 1036"/>
                <a:gd name="T21" fmla="*/ 661 h 675"/>
                <a:gd name="T22" fmla="*/ 1732 w 1036"/>
                <a:gd name="T23" fmla="*/ 603 h 675"/>
                <a:gd name="T24" fmla="*/ 1807 w 1036"/>
                <a:gd name="T25" fmla="*/ 445 h 675"/>
                <a:gd name="T26" fmla="*/ 1853 w 1036"/>
                <a:gd name="T27" fmla="*/ 291 h 675"/>
                <a:gd name="T28" fmla="*/ 1859 w 1036"/>
                <a:gd name="T29" fmla="*/ 107 h 675"/>
                <a:gd name="T30" fmla="*/ 1701 w 1036"/>
                <a:gd name="T31" fmla="*/ 17 h 675"/>
                <a:gd name="T32" fmla="*/ 1412 w 1036"/>
                <a:gd name="T33" fmla="*/ 3 h 675"/>
                <a:gd name="T34" fmla="*/ 117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02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7580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81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203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6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18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7578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79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219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20841 w 765"/>
                <a:gd name="T1" fmla="*/ 1179 h 459"/>
                <a:gd name="T2" fmla="*/ 14124 w 765"/>
                <a:gd name="T3" fmla="*/ 8372 h 459"/>
                <a:gd name="T4" fmla="*/ 4725 w 765"/>
                <a:gd name="T5" fmla="*/ 11916 h 459"/>
                <a:gd name="T6" fmla="*/ 675 w 765"/>
                <a:gd name="T7" fmla="*/ 40153 h 459"/>
                <a:gd name="T8" fmla="*/ 8837 w 765"/>
                <a:gd name="T9" fmla="*/ 53053 h 459"/>
                <a:gd name="T10" fmla="*/ 16987 w 765"/>
                <a:gd name="T11" fmla="*/ 50852 h 459"/>
                <a:gd name="T12" fmla="*/ 28673 w 765"/>
                <a:gd name="T13" fmla="*/ 53053 h 459"/>
                <a:gd name="T14" fmla="*/ 34311 w 765"/>
                <a:gd name="T15" fmla="*/ 51822 h 459"/>
                <a:gd name="T16" fmla="*/ 36933 w 765"/>
                <a:gd name="T17" fmla="*/ 44463 h 459"/>
                <a:gd name="T18" fmla="*/ 36868 w 765"/>
                <a:gd name="T19" fmla="*/ 18873 h 459"/>
                <a:gd name="T20" fmla="*/ 32538 w 765"/>
                <a:gd name="T21" fmla="*/ 4117 h 459"/>
                <a:gd name="T22" fmla="*/ 20841 w 765"/>
                <a:gd name="T23" fmla="*/ 1179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2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3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4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8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9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4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5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7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8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7561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62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63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64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65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66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67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68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69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70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71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72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73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74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75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76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pic>
            <p:nvPicPr>
              <p:cNvPr id="7577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39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7552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3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54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55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56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7559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60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57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8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0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754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4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4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47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50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1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48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9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1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753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3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3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39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42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3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40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1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2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752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2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3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31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34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35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32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33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3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752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2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2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23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26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27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24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25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4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751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1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1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15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18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19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16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17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45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46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750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0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0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507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10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11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08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9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7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49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9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9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99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502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03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00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1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8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748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8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9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91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494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95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92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93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9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748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8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8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83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486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87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84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5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0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747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7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7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75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478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76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1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746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67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470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1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68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69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2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7450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7452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3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4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5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6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7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8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9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60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61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62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63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7451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53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7436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7438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39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0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1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2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3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4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5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6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7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8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9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7437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254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5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7434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35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56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7432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33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57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7430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31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58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7428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29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259" name="Picture 1107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260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7426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27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61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7394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95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96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97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98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7399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24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425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7400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7401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22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423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7402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03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7404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0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421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7405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406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18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419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7407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08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09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10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11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12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13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14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15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16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17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7262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7362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63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64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65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66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7367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392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393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7368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7369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390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391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7370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71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7372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388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389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7373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374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386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387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7375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76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7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8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79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80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81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82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83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84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85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7263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7339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40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41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7342" name="Picture 1181" descr="scree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43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4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5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6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7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8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349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356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57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58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59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60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61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50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1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2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3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4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5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64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7316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17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18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7319" name="Picture 1205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20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1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2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3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4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5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326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333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4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5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6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7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8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27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8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9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0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1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2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65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7293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94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95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7296" name="Picture 1229" descr="screen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97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98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99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0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1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2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303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310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11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12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13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14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15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04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5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6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7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8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9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66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7291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92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67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7268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69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0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7271" name="Picture 1256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2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3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5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6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7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78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285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6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7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8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9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90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79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0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2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3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4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7173" name="Picture 864" descr="underline_base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Transport </a:t>
            </a:r>
            <a:r>
              <a:rPr lang="en-US" dirty="0" smtClean="0">
                <a:ea typeface="ＭＳ Ｐゴシック" charset="0"/>
                <a:cs typeface="+mj-cs"/>
              </a:rPr>
              <a:t>layer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provide</a:t>
            </a:r>
            <a:r>
              <a:rPr lang="en-US" sz="2400" i="1" dirty="0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logical communication</a:t>
            </a:r>
            <a:r>
              <a:rPr lang="en-US" sz="2400" dirty="0">
                <a:ea typeface="ＭＳ Ｐゴシック" charset="0"/>
                <a:cs typeface="+mn-cs"/>
              </a:rPr>
              <a:t> between app processes running on different hosts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transport protocols run in end systems 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send side: breaks app messages into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 dirty="0">
                <a:ea typeface="ＭＳ Ｐゴシック" charset="0"/>
              </a:rPr>
              <a:t>, passes to </a:t>
            </a:r>
            <a:r>
              <a:rPr lang="en-US" dirty="0" smtClean="0">
                <a:ea typeface="ＭＳ Ｐゴシック" charset="0"/>
              </a:rPr>
              <a:t>network </a:t>
            </a:r>
            <a:r>
              <a:rPr lang="en-US" dirty="0">
                <a:ea typeface="ＭＳ Ｐゴシック" charset="0"/>
              </a:rPr>
              <a:t>layer</a:t>
            </a:r>
          </a:p>
          <a:p>
            <a:pPr lvl="1">
              <a:buFont typeface="Arial"/>
              <a:buChar char="•"/>
              <a:defRPr/>
            </a:pPr>
            <a:r>
              <a:rPr lang="en-US" dirty="0" err="1">
                <a:ea typeface="ＭＳ Ｐゴシック" charset="0"/>
              </a:rPr>
              <a:t>rcv</a:t>
            </a:r>
            <a:r>
              <a:rPr lang="en-US" dirty="0">
                <a:ea typeface="ＭＳ Ｐゴシック" charset="0"/>
              </a:rPr>
              <a:t> side: reassembles segments into messages, passes to app layer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 smtClean="0">
                <a:ea typeface="ＭＳ Ｐゴシック" charset="0"/>
                <a:cs typeface="+mn-cs"/>
              </a:rPr>
              <a:t>Two available protocols: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ＭＳ Ｐゴシック" charset="0"/>
              </a:rPr>
              <a:t>TCP</a:t>
            </a:r>
            <a:r>
              <a:rPr lang="en-US" sz="2400" dirty="0">
                <a:ea typeface="ＭＳ Ｐゴシック" charset="0"/>
              </a:rPr>
              <a:t> </a:t>
            </a:r>
            <a:r>
              <a:rPr lang="en-US" sz="2400" dirty="0" smtClean="0">
                <a:ea typeface="ＭＳ Ｐゴシック" charset="0"/>
              </a:rPr>
              <a:t>(Transmission Control Protocol) and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UDP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sz="2400" dirty="0" smtClean="0">
                <a:ea typeface="ＭＳ Ｐゴシック" charset="0"/>
              </a:rPr>
              <a:t>(User Datagram Protocol)</a:t>
            </a:r>
            <a:endParaRPr lang="en-US" sz="2400" dirty="0">
              <a:solidFill>
                <a:srgbClr val="FF0000"/>
              </a:solidFill>
              <a:ea typeface="ＭＳ Ｐゴシック" charset="0"/>
            </a:endParaRPr>
          </a:p>
        </p:txBody>
      </p:sp>
      <p:grpSp>
        <p:nvGrpSpPr>
          <p:cNvPr id="35485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7192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7194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95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96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97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latin typeface="Tahoma" panose="020B060403050404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198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0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93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7188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9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logical end-end transport</a:t>
              </a: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7190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81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7179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7181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82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83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84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latin typeface="Tahoma" panose="020B060403050404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185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6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7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0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0E2D9040-D6F0-42F6-B8E2-5070F8545DE5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85738"/>
            <a:ext cx="7772400" cy="10191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Problem of rdt2.0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4" y="1589088"/>
            <a:ext cx="8416009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dirty="0" smtClean="0">
                <a:solidFill>
                  <a:srgbClr val="CC0000"/>
                </a:solidFill>
              </a:rPr>
              <a:t>What </a:t>
            </a:r>
            <a:r>
              <a:rPr lang="en-US" altLang="en-US" sz="4000" dirty="0">
                <a:solidFill>
                  <a:srgbClr val="CC0000"/>
                </a:solidFill>
              </a:rPr>
              <a:t>happens if ACK/NAK corrupted?</a:t>
            </a:r>
          </a:p>
          <a:p>
            <a:pPr lvl="1">
              <a:lnSpc>
                <a:spcPct val="80000"/>
              </a:lnSpc>
            </a:pPr>
            <a:r>
              <a:rPr lang="en-US" altLang="en-US" sz="3600" dirty="0" smtClean="0">
                <a:solidFill>
                  <a:srgbClr val="FF0000"/>
                </a:solidFill>
              </a:rPr>
              <a:t>Checksum</a:t>
            </a:r>
            <a:r>
              <a:rPr lang="en-US" altLang="en-US" sz="3600" dirty="0" smtClean="0"/>
              <a:t> is added with ACK/NAK</a:t>
            </a:r>
          </a:p>
          <a:p>
            <a:pPr lvl="1">
              <a:lnSpc>
                <a:spcPct val="80000"/>
              </a:lnSpc>
            </a:pPr>
            <a:r>
              <a:rPr lang="en-US" altLang="en-US" sz="3600" dirty="0" smtClean="0"/>
              <a:t>If </a:t>
            </a:r>
            <a:r>
              <a:rPr lang="en-US" altLang="en-US" sz="3600" dirty="0"/>
              <a:t>ACK/NAK </a:t>
            </a:r>
            <a:r>
              <a:rPr lang="en-US" altLang="en-US" sz="3600" dirty="0" smtClean="0"/>
              <a:t>is corrupted, the sender </a:t>
            </a:r>
            <a:r>
              <a:rPr lang="en-US" altLang="en-US" sz="3600" dirty="0" smtClean="0">
                <a:solidFill>
                  <a:srgbClr val="FF0000"/>
                </a:solidFill>
              </a:rPr>
              <a:t>retransmit</a:t>
            </a:r>
            <a:r>
              <a:rPr lang="en-US" altLang="en-US" sz="3600" dirty="0" smtClean="0"/>
              <a:t> the packet</a:t>
            </a:r>
          </a:p>
          <a:p>
            <a:pPr lvl="1">
              <a:lnSpc>
                <a:spcPct val="80000"/>
              </a:lnSpc>
            </a:pPr>
            <a:r>
              <a:rPr lang="en-US" altLang="en-US" sz="3600" dirty="0" smtClean="0">
                <a:solidFill>
                  <a:srgbClr val="CC0000"/>
                </a:solidFill>
              </a:rPr>
              <a:t>handling</a:t>
            </a:r>
            <a:r>
              <a:rPr lang="en-US" altLang="en-US" sz="4800" dirty="0" smtClean="0">
                <a:solidFill>
                  <a:srgbClr val="CC0000"/>
                </a:solidFill>
              </a:rPr>
              <a:t> </a:t>
            </a:r>
            <a:r>
              <a:rPr lang="en-US" altLang="en-US" sz="3600" dirty="0" smtClean="0">
                <a:solidFill>
                  <a:srgbClr val="CC0000"/>
                </a:solidFill>
              </a:rPr>
              <a:t>duplicates</a:t>
            </a:r>
            <a:endParaRPr lang="en-US" altLang="en-US" sz="4800" dirty="0" smtClean="0">
              <a:solidFill>
                <a:srgbClr val="FF0000"/>
              </a:solidFill>
            </a:endParaRPr>
          </a:p>
          <a:p>
            <a:pPr lvl="2"/>
            <a:r>
              <a:rPr lang="en-US" altLang="en-US" sz="2800" dirty="0" smtClean="0"/>
              <a:t>sender </a:t>
            </a:r>
            <a:r>
              <a:rPr lang="en-US" altLang="en-US" sz="2800" dirty="0"/>
              <a:t>adds </a:t>
            </a:r>
            <a:r>
              <a:rPr lang="en-US" altLang="en-US" sz="2800" i="1" dirty="0" err="1" smtClean="0">
                <a:solidFill>
                  <a:srgbClr val="FF0000"/>
                </a:solidFill>
              </a:rPr>
              <a:t>seq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i="1" dirty="0">
                <a:solidFill>
                  <a:srgbClr val="FF0000"/>
                </a:solidFill>
              </a:rPr>
              <a:t>number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(0 or 1) </a:t>
            </a:r>
            <a:r>
              <a:rPr lang="en-US" altLang="en-US" sz="2800" dirty="0" smtClean="0"/>
              <a:t>to </a:t>
            </a:r>
            <a:r>
              <a:rPr lang="en-US" altLang="en-US" sz="2800" dirty="0"/>
              <a:t>each </a:t>
            </a:r>
            <a:r>
              <a:rPr lang="en-US" altLang="en-US" sz="2800" dirty="0" smtClean="0"/>
              <a:t>packet</a:t>
            </a:r>
            <a:endParaRPr lang="en-US" altLang="en-US" sz="2800" dirty="0"/>
          </a:p>
          <a:p>
            <a:pPr lvl="2"/>
            <a:r>
              <a:rPr lang="en-US" altLang="en-US" sz="2800" dirty="0"/>
              <a:t>receiver </a:t>
            </a:r>
            <a:r>
              <a:rPr lang="en-US" altLang="en-US" sz="2800" dirty="0">
                <a:solidFill>
                  <a:srgbClr val="FF0000"/>
                </a:solidFill>
              </a:rPr>
              <a:t>discards</a:t>
            </a:r>
            <a:r>
              <a:rPr lang="en-US" altLang="en-US" sz="2800" dirty="0"/>
              <a:t> </a:t>
            </a:r>
            <a:r>
              <a:rPr lang="en-US" altLang="ja-JP" sz="2800" dirty="0" smtClean="0"/>
              <a:t>packets with same </a:t>
            </a:r>
            <a:r>
              <a:rPr lang="en-US" altLang="ja-JP" sz="2800" dirty="0" err="1" smtClean="0"/>
              <a:t>seq</a:t>
            </a:r>
            <a:r>
              <a:rPr lang="en-US" altLang="ja-JP" sz="2800" dirty="0" smtClean="0"/>
              <a:t> number</a:t>
            </a:r>
          </a:p>
          <a:p>
            <a:r>
              <a:rPr lang="en-US" altLang="ja-JP" sz="3600" dirty="0" smtClean="0"/>
              <a:t>This gives us </a:t>
            </a:r>
            <a:r>
              <a:rPr lang="en-US" altLang="ja-JP" sz="3600" dirty="0" smtClean="0">
                <a:solidFill>
                  <a:srgbClr val="FF0000"/>
                </a:solidFill>
              </a:rPr>
              <a:t>rdt2.1</a:t>
            </a:r>
          </a:p>
        </p:txBody>
      </p:sp>
      <p:pic>
        <p:nvPicPr>
          <p:cNvPr id="36871" name="Picture 1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928688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90E90788-1DA2-4FD4-ACEA-9DA8204803F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37892" name="Picture 3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61925"/>
            <a:ext cx="8277225" cy="974725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ea typeface="ＭＳ Ｐゴシック" charset="0"/>
                <a:cs typeface="+mj-cs"/>
              </a:rPr>
              <a:t>rdt2.1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37894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Wait for call 0 from above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sndpkt = make_pkt(0, 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udt_send(sndpkt)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7897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rdt_send(data)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7898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01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37928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7929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 ACK or NAK 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37902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udt_send(sndpkt)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7905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&amp;&amp;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 corrupt(rcvpkt) ||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isNAK(rcvpkt) 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sndpkt = make_pkt(1, 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udt_send(sndpkt)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rdt_send(data)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7912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&amp;&amp; isACK(rcvpkt) </a:t>
            </a:r>
          </a:p>
        </p:txBody>
      </p:sp>
      <p:sp>
        <p:nvSpPr>
          <p:cNvPr id="37914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udt_send(sndpkt)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7916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&amp;&amp;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 corrupt(rcvpkt) ||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isNAK(rcvpkt) 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7917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&amp;&amp; isACK(rcvpkt)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9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20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37926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7927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 call 1 from above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921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37924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7925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 ACK or NAK 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37922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37923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342A8AC3-6AB1-4E87-8D69-CB1228583A0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38916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8947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8948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from below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38917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sndpkt = make_pkt(NAK,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&amp;&amp;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not corrupt(rcvpkt)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has_seq0(rcvpkt)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8921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&amp;&amp; has_seq1(rcvpkt)</a:t>
            </a:r>
            <a:r>
              <a:rPr lang="en-US" altLang="en-US" sz="1600">
                <a:latin typeface="Arial" panose="020B0604020202020204" pitchFamily="34" charset="0"/>
              </a:rPr>
              <a:t> 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8924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extract(rcvpkt,data)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deliver_data(data)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sndpkt = make_pkt(ACK,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38926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8945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8946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1 from below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38927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&amp;&amp; has_seq0(rcvpkt) 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29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extract(rcvpkt,data)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deliver_data(data)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sndpkt = make_pkt(ACK,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31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&amp;&amp; (corrupt(rcvpkt)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33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sndpkt = make_pkt(ACK,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35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&amp;&amp;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not corrupt(rcvpkt)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has_seq1(rcvpkt)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8936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&amp;&amp; (corrupt(rcvpkt)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38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9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sndpkt = make_pkt(ACK,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40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sndpkt = make_pkt(NAK,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41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2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8943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ea typeface="ＭＳ Ｐゴシック" charset="0"/>
                <a:cs typeface="+mj-cs"/>
              </a:rPr>
              <a:t>rdt2.1</a:t>
            </a:r>
            <a:endParaRPr lang="en-US" sz="3600" dirty="0">
              <a:ea typeface="ＭＳ Ｐゴシック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399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EE034F47-A9D0-4B4D-AF2F-B67640C4DC38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rdt2.1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r>
              <a:rPr lang="en-US" altLang="en-US" dirty="0" err="1" smtClean="0"/>
              <a:t>seq</a:t>
            </a:r>
            <a:r>
              <a:rPr lang="en-US" altLang="en-US" dirty="0" smtClean="0"/>
              <a:t> # added to pkt.  Does </a:t>
            </a:r>
            <a:r>
              <a:rPr lang="en-US" altLang="ja-JP" dirty="0" smtClean="0"/>
              <a:t>(0,1) suffice?</a:t>
            </a:r>
          </a:p>
          <a:p>
            <a:r>
              <a:rPr lang="en-US" altLang="en-US" dirty="0" smtClean="0"/>
              <a:t>must check if received ACK/NAK corrupted </a:t>
            </a:r>
          </a:p>
          <a:p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  <a:ea typeface="ＭＳ Ｐゴシック" charset="0"/>
                <a:cs typeface="+mn-cs"/>
              </a:rPr>
              <a:t>receiver:</a:t>
            </a:r>
            <a:endParaRPr lang="en-US" dirty="0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must check if received packet is duplicate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state indicates whether 0 or 1 is expected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seq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#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3994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20D1F9EF-3773-49A9-830F-A5D52F20CE51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40964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92233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0188"/>
            <a:ext cx="7772400" cy="985837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rdt2.2: a NAK-free protocol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rdt2.1 </a:t>
            </a:r>
            <a:r>
              <a:rPr lang="en-US" dirty="0">
                <a:ea typeface="ＭＳ Ｐゴシック" charset="0"/>
                <a:cs typeface="+mn-cs"/>
              </a:rPr>
              <a:t>using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+mn-cs"/>
              </a:rPr>
              <a:t>ACKs only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How: instead </a:t>
            </a:r>
            <a:r>
              <a:rPr lang="en-US" dirty="0">
                <a:ea typeface="ＭＳ Ｐゴシック" charset="0"/>
                <a:cs typeface="+mn-cs"/>
              </a:rPr>
              <a:t>of NAK, receiver sends ACK for last </a:t>
            </a:r>
            <a:r>
              <a:rPr lang="en-US" dirty="0" err="1">
                <a:ea typeface="ＭＳ Ｐゴシック" charset="0"/>
                <a:cs typeface="+mn-cs"/>
              </a:rPr>
              <a:t>pkt</a:t>
            </a:r>
            <a:r>
              <a:rPr lang="en-US" dirty="0">
                <a:ea typeface="ＭＳ Ｐゴシック" charset="0"/>
                <a:cs typeface="+mn-cs"/>
              </a:rPr>
              <a:t> received OK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receiver must </a:t>
            </a:r>
            <a:r>
              <a:rPr lang="en-US" i="1" dirty="0">
                <a:ea typeface="ＭＳ Ｐゴシック" charset="0"/>
              </a:rPr>
              <a:t>explicitly</a:t>
            </a:r>
            <a:r>
              <a:rPr lang="en-US" dirty="0">
                <a:ea typeface="ＭＳ Ｐゴシック" charset="0"/>
              </a:rPr>
              <a:t> include </a:t>
            </a:r>
            <a:r>
              <a:rPr lang="en-US" dirty="0" err="1">
                <a:ea typeface="ＭＳ Ｐゴシック" charset="0"/>
              </a:rPr>
              <a:t>seq</a:t>
            </a:r>
            <a:r>
              <a:rPr lang="en-US" dirty="0">
                <a:ea typeface="ＭＳ Ｐゴシック" charset="0"/>
              </a:rPr>
              <a:t> # of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being </a:t>
            </a:r>
            <a:r>
              <a:rPr lang="en-US" dirty="0" err="1">
                <a:ea typeface="ＭＳ Ｐゴシック" charset="0"/>
              </a:rPr>
              <a:t>ACKed</a:t>
            </a:r>
            <a:r>
              <a:rPr lang="en-US" dirty="0">
                <a:ea typeface="ＭＳ Ｐゴシック" charset="0"/>
              </a:rPr>
              <a:t> 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duplicate ACK at sender results in same action as NAK: </a:t>
            </a:r>
            <a:r>
              <a:rPr lang="en-US" i="1" dirty="0">
                <a:ea typeface="ＭＳ Ｐゴシック" charset="0"/>
                <a:cs typeface="+mn-cs"/>
              </a:rPr>
              <a:t>retransmit current </a:t>
            </a:r>
            <a:r>
              <a:rPr lang="en-US" i="1" dirty="0" err="1">
                <a:ea typeface="ＭＳ Ｐゴシック" charset="0"/>
                <a:cs typeface="+mn-cs"/>
              </a:rPr>
              <a:t>pkt</a:t>
            </a: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9D5D81FB-E12E-4EFF-888B-FA4657013D2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41988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048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4625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rdt2.2: sender, receiver fragments</a:t>
            </a:r>
          </a:p>
        </p:txBody>
      </p:sp>
      <p:grpSp>
        <p:nvGrpSpPr>
          <p:cNvPr id="41990" name="Group 3"/>
          <p:cNvGrpSpPr>
            <a:grpSpLocks/>
          </p:cNvGrpSpPr>
          <p:nvPr/>
        </p:nvGrpSpPr>
        <p:grpSpPr bwMode="auto">
          <a:xfrm>
            <a:off x="2427288" y="1238250"/>
            <a:ext cx="6508750" cy="2841625"/>
            <a:chOff x="1529" y="780"/>
            <a:chExt cx="4100" cy="1790"/>
          </a:xfrm>
        </p:grpSpPr>
        <p:grpSp>
          <p:nvGrpSpPr>
            <p:cNvPr id="42008" name="Group 4"/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42025" name="Oval 5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42026" name="Text Box 6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Wait for call 0 from above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2009" name="Text Box 7"/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sndpkt = make_pkt(0, data, checksum)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udt_send(sndpkt)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2010" name="Text Box 8"/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rdt_send(data)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2011" name="Line 9"/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10"/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Freeform 11"/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Freeform 12"/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Text Box 13"/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udt_send(sndpkt)</a:t>
              </a:r>
              <a:endPara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16" name="Text Box 14"/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rdt_rcv(rcvpkt) &amp;&amp;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 corrupt(rcvpkt) ||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</a:t>
              </a: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isACK(rcvpkt,1)</a:t>
              </a:r>
              <a:r>
                <a:rPr lang="en-US" altLang="en-US" sz="1600">
                  <a:latin typeface="Arial" panose="020B0604020202020204" pitchFamily="34" charset="0"/>
                </a:rPr>
                <a:t> 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2017" name="Line 15"/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Freeform 16"/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Text Box 17"/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rdt_rcv(rcvpkt) 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&amp;&amp; notcorrupt(rcvpkt)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&amp;&amp; </a:t>
              </a: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isACK(rcvpkt,0)</a:t>
              </a:r>
              <a:r>
                <a:rPr lang="en-US" altLang="en-US" sz="1000">
                  <a:latin typeface="Arial" panose="020B0604020202020204" pitchFamily="34" charset="0"/>
                </a:rPr>
                <a:t>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2020" name="Line 18"/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021" name="Group 19"/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42023" name="Oval 20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42024" name="Text Box 21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Wait for ACK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0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2022" name="Text Box 22"/>
            <p:cNvSpPr txBox="1">
              <a:spLocks noChangeArrowheads="1"/>
            </p:cNvSpPr>
            <p:nvPr/>
          </p:nvSpPr>
          <p:spPr bwMode="auto">
            <a:xfrm>
              <a:off x="2533" y="1810"/>
              <a:ext cx="59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solidFill>
                    <a:srgbClr val="000099"/>
                  </a:solidFill>
                  <a:latin typeface="Tahoma" panose="020B0604030504040204" pitchFamily="34" charset="0"/>
                </a:rPr>
                <a:t>sender</a:t>
              </a:r>
              <a:endParaRPr lang="en-US" altLang="en-US" sz="2000" dirty="0">
                <a:solidFill>
                  <a:srgbClr val="000099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1991" name="Line 23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6136" name="Group 24"/>
          <p:cNvGrpSpPr>
            <a:grpSpLocks/>
          </p:cNvGrpSpPr>
          <p:nvPr/>
        </p:nvGrpSpPr>
        <p:grpSpPr bwMode="auto">
          <a:xfrm>
            <a:off x="0" y="3824288"/>
            <a:ext cx="7234238" cy="2535237"/>
            <a:chOff x="0" y="2409"/>
            <a:chExt cx="4557" cy="1597"/>
          </a:xfrm>
        </p:grpSpPr>
        <p:sp>
          <p:nvSpPr>
            <p:cNvPr id="41993" name="Text Box 25"/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rdt_rcv(rcvpkt) &amp;&amp; notcorrupt(rcvpkt)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&amp;&amp; has_seq1(rcvpkt) 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1994" name="Text Box 26"/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extract(rcvpkt,data)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deliver_data(data)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sndpkt = make_pkt(ACK1, chksum)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udt_send(sndpkt)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41995" name="Group 27"/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41997" name="Group 28"/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42006" name="Oval 29"/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200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>
                      <a:latin typeface="Arial" panose="020B0604020202020204" pitchFamily="34" charset="0"/>
                    </a:rPr>
                    <a:t>Wait for </a:t>
                  </a: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>
                      <a:latin typeface="Arial" panose="020B0604020202020204" pitchFamily="34" charset="0"/>
                    </a:rPr>
                    <a:t>0 from below</a:t>
                  </a:r>
                  <a:endParaRPr lang="en-US" altLang="en-US" sz="1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998" name="Freeform 31"/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9" name="Freeform 32"/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0" name="Line 33"/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1" name="Freeform 34"/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0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2" name="Line 35"/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3" name="Text Box 36"/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rdt_rcv(rcvpkt) &amp;&amp;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   (corrupt(rcvpkt) ||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     </a:t>
                </a:r>
                <a:r>
                  <a:rPr lang="en-US" altLang="en-U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has_seq1(rcvpkt))</a:t>
                </a:r>
                <a:endParaRPr lang="en-US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4" name="Text Box 37"/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udt_send(sndpkt)</a:t>
                </a:r>
                <a:endParaRPr lang="en-US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5" name="Text Box 38"/>
              <p:cNvSpPr txBox="1">
                <a:spLocks noChangeArrowheads="1"/>
              </p:cNvSpPr>
              <p:nvPr/>
            </p:nvSpPr>
            <p:spPr bwMode="auto">
              <a:xfrm>
                <a:off x="2337" y="2709"/>
                <a:ext cx="67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 smtClean="0">
                    <a:solidFill>
                      <a:srgbClr val="000099"/>
                    </a:solidFill>
                    <a:latin typeface="Tahoma" panose="020B0604030504040204" pitchFamily="34" charset="0"/>
                  </a:rPr>
                  <a:t>receiver</a:t>
                </a:r>
                <a:endParaRPr lang="en-US" altLang="en-US" sz="2000" dirty="0">
                  <a:solidFill>
                    <a:srgbClr val="000099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1996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Symbol" panose="05050102010706020507" pitchFamily="18" charset="2"/>
                </a:rPr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430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503A45B3-BD2B-477B-9196-F8CDEBE420C3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rdt3.0: channels with errors </a:t>
            </a:r>
            <a:r>
              <a:rPr lang="en-US" sz="3600" i="1">
                <a:ea typeface="ＭＳ Ｐゴシック" charset="0"/>
                <a:cs typeface="+mj-cs"/>
              </a:rPr>
              <a:t>and</a:t>
            </a:r>
            <a:r>
              <a:rPr lang="en-US" sz="3600">
                <a:ea typeface="ＭＳ Ｐゴシック" charset="0"/>
                <a:cs typeface="+mj-cs"/>
              </a:rPr>
              <a:t> loss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989" y="1600199"/>
            <a:ext cx="8935136" cy="4862513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3200" dirty="0">
                <a:ea typeface="ＭＳ Ｐゴシック" charset="0"/>
              </a:rPr>
              <a:t>Channel properties: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FF0000"/>
                </a:solidFill>
                <a:ea typeface="ＭＳ Ｐゴシック" charset="0"/>
              </a:rPr>
              <a:t>May </a:t>
            </a:r>
            <a:r>
              <a:rPr lang="en-US" sz="2800" dirty="0" smtClean="0">
                <a:solidFill>
                  <a:srgbClr val="FF0000"/>
                </a:solidFill>
                <a:ea typeface="ＭＳ Ｐゴシック" charset="0"/>
              </a:rPr>
              <a:t>corrupt </a:t>
            </a:r>
            <a:r>
              <a:rPr lang="en-US" sz="2800" dirty="0" smtClean="0">
                <a:ea typeface="ＭＳ Ｐゴシック" charset="0"/>
              </a:rPr>
              <a:t>(packet or ACK)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 smtClean="0">
                <a:solidFill>
                  <a:srgbClr val="FF0000"/>
                </a:solidFill>
                <a:ea typeface="ＭＳ Ｐゴシック" charset="0"/>
              </a:rPr>
              <a:t>May be lost</a:t>
            </a:r>
            <a:r>
              <a:rPr lang="en-US" sz="2800" dirty="0" smtClean="0">
                <a:ea typeface="ＭＳ Ｐゴシック" charset="0"/>
              </a:rPr>
              <a:t> (packet or </a:t>
            </a:r>
            <a:r>
              <a:rPr lang="en-US" sz="2800" dirty="0">
                <a:ea typeface="ＭＳ Ｐゴシック" charset="0"/>
              </a:rPr>
              <a:t>ACK)</a:t>
            </a:r>
            <a:endParaRPr lang="en-US" sz="2800" dirty="0" smtClean="0">
              <a:ea typeface="ＭＳ Ｐゴシック" charset="0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en-US" sz="2800" dirty="0" smtClean="0">
                <a:ea typeface="ＭＳ Ｐゴシック" charset="0"/>
              </a:rPr>
              <a:t>No </a:t>
            </a:r>
            <a:r>
              <a:rPr lang="en-US" sz="2800" dirty="0">
                <a:ea typeface="ＭＳ Ｐゴシック" charset="0"/>
              </a:rPr>
              <a:t>out </a:t>
            </a:r>
            <a:r>
              <a:rPr lang="en-US" sz="2800" dirty="0" smtClean="0">
                <a:ea typeface="ＭＳ Ｐゴシック" charset="0"/>
              </a:rPr>
              <a:t>of order</a:t>
            </a:r>
          </a:p>
          <a:p>
            <a:pPr lvl="1">
              <a:buFont typeface="Wingdings" charset="2"/>
              <a:buChar char="§"/>
              <a:defRPr/>
            </a:pPr>
            <a:endParaRPr lang="en-US" sz="2800" dirty="0">
              <a:ea typeface="ＭＳ Ｐゴシック" charset="0"/>
            </a:endParaRPr>
          </a:p>
          <a:p>
            <a:pPr>
              <a:buNone/>
            </a:pPr>
            <a:r>
              <a:rPr lang="en-US" altLang="en-US" sz="3200" u="sng" dirty="0" smtClean="0">
                <a:solidFill>
                  <a:srgbClr val="CC0000"/>
                </a:solidFill>
              </a:rPr>
              <a:t>approach:</a:t>
            </a:r>
          </a:p>
          <a:p>
            <a:pPr>
              <a:buNone/>
            </a:pPr>
            <a:r>
              <a:rPr lang="en-US" altLang="en-US" sz="3200" dirty="0" smtClean="0"/>
              <a:t>sender </a:t>
            </a:r>
            <a:r>
              <a:rPr lang="en-US" altLang="en-US" sz="3200" dirty="0"/>
              <a:t>waits </a:t>
            </a:r>
            <a:r>
              <a:rPr lang="en-US" altLang="ja-JP" sz="3200" dirty="0" smtClean="0">
                <a:solidFill>
                  <a:srgbClr val="FF0000"/>
                </a:solidFill>
              </a:rPr>
              <a:t>reasonable </a:t>
            </a:r>
            <a:r>
              <a:rPr lang="en-US" altLang="ja-JP" sz="3200" dirty="0">
                <a:solidFill>
                  <a:srgbClr val="FF0000"/>
                </a:solidFill>
              </a:rPr>
              <a:t>amount of time</a:t>
            </a:r>
            <a:r>
              <a:rPr lang="en-US" altLang="ja-JP" sz="3200" dirty="0"/>
              <a:t> for ACK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retransmits</a:t>
            </a:r>
            <a:r>
              <a:rPr lang="en-US" altLang="en-US" dirty="0"/>
              <a:t> if no ACK received in this time</a:t>
            </a:r>
          </a:p>
          <a:p>
            <a:pPr>
              <a:lnSpc>
                <a:spcPct val="70000"/>
              </a:lnSpc>
            </a:pPr>
            <a:r>
              <a:rPr lang="en-US" altLang="en-US" dirty="0"/>
              <a:t>if </a:t>
            </a:r>
            <a:r>
              <a:rPr lang="en-US" altLang="en-US" dirty="0" err="1"/>
              <a:t>pkt</a:t>
            </a:r>
            <a:r>
              <a:rPr lang="en-US" altLang="en-US" dirty="0"/>
              <a:t> </a:t>
            </a:r>
            <a:r>
              <a:rPr lang="en-US" altLang="en-US" dirty="0" smtClean="0"/>
              <a:t>or ACK just </a:t>
            </a:r>
            <a:r>
              <a:rPr lang="en-US" altLang="en-US" dirty="0"/>
              <a:t>delayed (not lost</a:t>
            </a:r>
            <a:r>
              <a:rPr lang="en-US" altLang="en-US" dirty="0" smtClean="0"/>
              <a:t>), retransmission </a:t>
            </a:r>
            <a:r>
              <a:rPr lang="en-US" altLang="en-US" dirty="0"/>
              <a:t>will be  duplicate, but seq. </a:t>
            </a:r>
            <a:r>
              <a:rPr lang="en-US" altLang="en-US" dirty="0" smtClean="0"/>
              <a:t>#</a:t>
            </a:r>
            <a:r>
              <a:rPr lang="en-US" altLang="ja-JP" dirty="0" smtClean="0"/>
              <a:t> </a:t>
            </a:r>
            <a:r>
              <a:rPr lang="en-US" altLang="ja-JP" dirty="0"/>
              <a:t>already handles this</a:t>
            </a:r>
          </a:p>
          <a:p>
            <a:pPr>
              <a:lnSpc>
                <a:spcPct val="70000"/>
              </a:lnSpc>
            </a:pPr>
            <a:r>
              <a:rPr lang="en-US" altLang="en-US" dirty="0" smtClean="0"/>
              <a:t>requires </a:t>
            </a:r>
            <a:r>
              <a:rPr lang="en-US" altLang="en-US" dirty="0"/>
              <a:t>countdown </a:t>
            </a:r>
            <a:r>
              <a:rPr lang="en-US" altLang="en-US" dirty="0" smtClean="0"/>
              <a:t>timer</a:t>
            </a:r>
            <a:endParaRPr lang="en-US" altLang="en-US" sz="2800" dirty="0" smtClean="0"/>
          </a:p>
        </p:txBody>
      </p:sp>
      <p:pic>
        <p:nvPicPr>
          <p:cNvPr id="4301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794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5C0FAC82-30EF-44A2-8A86-A14DD64C180F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rdt3.0 sender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sndpkt</a:t>
            </a:r>
            <a:r>
              <a:rPr lang="en-US" altLang="en-US" sz="1400" dirty="0">
                <a:latin typeface="Arial" panose="020B0604020202020204" pitchFamily="34" charset="0"/>
              </a:rPr>
              <a:t> = </a:t>
            </a:r>
            <a:r>
              <a:rPr lang="en-US" altLang="en-US" sz="1400" dirty="0" err="1">
                <a:latin typeface="Arial" panose="020B0604020202020204" pitchFamily="34" charset="0"/>
              </a:rPr>
              <a:t>make_pkt</a:t>
            </a:r>
            <a:r>
              <a:rPr lang="en-US" altLang="en-US" sz="1400" dirty="0">
                <a:latin typeface="Arial" panose="020B0604020202020204" pitchFamily="34" charset="0"/>
              </a:rPr>
              <a:t>(0, 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udt_send</a:t>
            </a:r>
            <a:r>
              <a:rPr lang="en-US" altLang="en-US" sz="1400" dirty="0">
                <a:latin typeface="Arial" panose="020B0604020202020204" pitchFamily="34" charset="0"/>
              </a:rPr>
              <a:t>(</a:t>
            </a:r>
            <a:r>
              <a:rPr lang="en-US" altLang="en-US" sz="1400" dirty="0" err="1">
                <a:latin typeface="Arial" panose="020B0604020202020204" pitchFamily="34" charset="0"/>
              </a:rPr>
              <a:t>sndpkt</a:t>
            </a:r>
            <a:r>
              <a:rPr lang="en-US" altLang="en-US" sz="1400" dirty="0"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start_timer</a:t>
            </a:r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rdt_send(data)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39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41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44089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4090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 ACK0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44042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6 h 420"/>
              <a:gd name="T2" fmla="*/ 2147483646 w 549"/>
              <a:gd name="T3" fmla="*/ 2147483646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&amp;&amp;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 corrupt(rcvpkt) ||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isACK(rcvpkt,1) 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46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44087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4088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call 1 from above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44047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sndpkt = make_pkt(1, 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start_timer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rdt_send(data)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52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&amp;&amp; isACK(rcvpkt,0)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54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&amp;&amp;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 corrupt(rcvpkt) ||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isACK(rcvpkt,0) 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56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&amp;&amp; isACK(rcvpkt,1)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58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stop_timer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60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stop_timer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61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6 h 430"/>
              <a:gd name="T2" fmla="*/ 2147483646 w 291"/>
              <a:gd name="T3" fmla="*/ 2147483646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start_timer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63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timeout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64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6 w 436"/>
              <a:gd name="T1" fmla="*/ 2147483646 h 398"/>
              <a:gd name="T2" fmla="*/ 2147483646 w 436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6 w 900"/>
              <a:gd name="T1" fmla="*/ 2147483646 h 662"/>
              <a:gd name="T2" fmla="*/ 2147483646 w 900"/>
              <a:gd name="T3" fmla="*/ 2147483646 h 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start_timer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68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timeout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69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6 w 322"/>
              <a:gd name="T1" fmla="*/ 2147483646 h 483"/>
              <a:gd name="T2" fmla="*/ 0 w 322"/>
              <a:gd name="T3" fmla="*/ 2147483646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44072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44085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4086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call 0from above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44073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74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44083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4084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 ACK1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44075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6 w 322"/>
              <a:gd name="T1" fmla="*/ 2147483646 h 483"/>
              <a:gd name="T2" fmla="*/ 0 w 322"/>
              <a:gd name="T3" fmla="*/ 2147483646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6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44077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78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9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44080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44081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pic>
        <p:nvPicPr>
          <p:cNvPr id="44082" name="Picture 5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877888"/>
            <a:ext cx="30162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3BBBF78B-A022-4138-94E7-A3897A8EE103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2811463" y="1325563"/>
            <a:ext cx="107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ack1</a:t>
            </a:r>
          </a:p>
        </p:txBody>
      </p:sp>
      <p:sp>
        <p:nvSpPr>
          <p:cNvPr id="45071" name="Text Box 7"/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grpSp>
        <p:nvGrpSpPr>
          <p:cNvPr id="368677" name="Group 37"/>
          <p:cNvGrpSpPr>
            <a:grpSpLocks/>
          </p:cNvGrpSpPr>
          <p:nvPr/>
        </p:nvGrpSpPr>
        <p:grpSpPr bwMode="auto"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5136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37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8683" name="Group 43"/>
          <p:cNvGrpSpPr>
            <a:grpSpLocks/>
          </p:cNvGrpSpPr>
          <p:nvPr/>
        </p:nvGrpSpPr>
        <p:grpSpPr bwMode="auto"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5134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35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5132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33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grpSp>
        <p:nvGrpSpPr>
          <p:cNvPr id="368680" name="Group 40"/>
          <p:cNvGrpSpPr>
            <a:grpSpLocks/>
          </p:cNvGrpSpPr>
          <p:nvPr/>
        </p:nvGrpSpPr>
        <p:grpSpPr bwMode="auto"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5130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31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</p:grpSp>
      <p:grpSp>
        <p:nvGrpSpPr>
          <p:cNvPr id="368678" name="Group 38"/>
          <p:cNvGrpSpPr>
            <a:grpSpLocks/>
          </p:cNvGrpSpPr>
          <p:nvPr/>
        </p:nvGrpSpPr>
        <p:grpSpPr bwMode="auto"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5128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9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grpSp>
        <p:nvGrpSpPr>
          <p:cNvPr id="368684" name="Group 44"/>
          <p:cNvGrpSpPr>
            <a:grpSpLocks/>
          </p:cNvGrpSpPr>
          <p:nvPr/>
        </p:nvGrpSpPr>
        <p:grpSpPr bwMode="auto"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5126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7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sp>
        <p:nvSpPr>
          <p:cNvPr id="45079" name="Text Box 45"/>
          <p:cNvSpPr txBox="1">
            <a:spLocks noChangeArrowheads="1"/>
          </p:cNvSpPr>
          <p:nvPr/>
        </p:nvSpPr>
        <p:spPr bwMode="auto">
          <a:xfrm>
            <a:off x="1636713" y="5111750"/>
            <a:ext cx="1252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(a) no loss</a:t>
            </a:r>
          </a:p>
        </p:txBody>
      </p:sp>
      <p:sp>
        <p:nvSpPr>
          <p:cNvPr id="45080" name="Text Box 46"/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45081" name="Text Box 47"/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ack1</a:t>
            </a:r>
          </a:p>
        </p:txBody>
      </p:sp>
      <p:sp>
        <p:nvSpPr>
          <p:cNvPr id="45091" name="Text Box 57"/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grpSp>
        <p:nvGrpSpPr>
          <p:cNvPr id="368699" name="Group 59"/>
          <p:cNvGrpSpPr>
            <a:grpSpLocks/>
          </p:cNvGrpSpPr>
          <p:nvPr/>
        </p:nvGrpSpPr>
        <p:grpSpPr bwMode="auto"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5124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5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8702" name="Group 62"/>
          <p:cNvGrpSpPr>
            <a:grpSpLocks/>
          </p:cNvGrpSpPr>
          <p:nvPr/>
        </p:nvGrpSpPr>
        <p:grpSpPr bwMode="auto"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5122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3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8708" name="Group 68"/>
          <p:cNvGrpSpPr>
            <a:grpSpLocks/>
          </p:cNvGrpSpPr>
          <p:nvPr/>
        </p:nvGrpSpPr>
        <p:grpSpPr bwMode="auto"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5120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1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</p:grpSp>
      <p:grpSp>
        <p:nvGrpSpPr>
          <p:cNvPr id="368711" name="Group 71"/>
          <p:cNvGrpSpPr>
            <a:grpSpLocks/>
          </p:cNvGrpSpPr>
          <p:nvPr/>
        </p:nvGrpSpPr>
        <p:grpSpPr bwMode="auto"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5118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19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grpSp>
        <p:nvGrpSpPr>
          <p:cNvPr id="368714" name="Group 74"/>
          <p:cNvGrpSpPr>
            <a:grpSpLocks/>
          </p:cNvGrpSpPr>
          <p:nvPr/>
        </p:nvGrpSpPr>
        <p:grpSpPr bwMode="auto"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5116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17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Tahoma" panose="020B0604030504040204" pitchFamily="34" charset="0"/>
                </a:rPr>
                <a:t>ack0</a:t>
              </a:r>
            </a:p>
          </p:txBody>
        </p:sp>
      </p:grpSp>
      <p:sp>
        <p:nvSpPr>
          <p:cNvPr id="45098" name="Text Box 78"/>
          <p:cNvSpPr txBox="1">
            <a:spLocks noChangeArrowheads="1"/>
          </p:cNvSpPr>
          <p:nvPr/>
        </p:nvSpPr>
        <p:spPr bwMode="auto">
          <a:xfrm>
            <a:off x="5980113" y="6019800"/>
            <a:ext cx="167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(b) packet loss</a:t>
            </a:r>
          </a:p>
        </p:txBody>
      </p:sp>
      <p:grpSp>
        <p:nvGrpSpPr>
          <p:cNvPr id="368721" name="Group 81"/>
          <p:cNvGrpSpPr>
            <a:grpSpLocks/>
          </p:cNvGrpSpPr>
          <p:nvPr/>
        </p:nvGrpSpPr>
        <p:grpSpPr bwMode="auto"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5112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13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  <p:sp>
          <p:nvSpPr>
            <p:cNvPr id="45114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45115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FF0000"/>
                  </a:solidFill>
                  <a:latin typeface="Tahoma" panose="020B0604030504040204" pitchFamily="34" charset="0"/>
                </a:rPr>
                <a:t>loss</a:t>
              </a:r>
            </a:p>
          </p:txBody>
        </p:sp>
      </p:grpSp>
      <p:grpSp>
        <p:nvGrpSpPr>
          <p:cNvPr id="368726" name="Group 86"/>
          <p:cNvGrpSpPr>
            <a:grpSpLocks/>
          </p:cNvGrpSpPr>
          <p:nvPr/>
        </p:nvGrpSpPr>
        <p:grpSpPr bwMode="auto"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5109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10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11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8728" name="Group 88"/>
          <p:cNvGrpSpPr>
            <a:grpSpLocks/>
          </p:cNvGrpSpPr>
          <p:nvPr/>
        </p:nvGrpSpPr>
        <p:grpSpPr bwMode="auto"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5107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08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grpSp>
        <p:nvGrpSpPr>
          <p:cNvPr id="368732" name="Group 92"/>
          <p:cNvGrpSpPr>
            <a:grpSpLocks/>
          </p:cNvGrpSpPr>
          <p:nvPr/>
        </p:nvGrpSpPr>
        <p:grpSpPr bwMode="auto"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45105" name="Picture 87" descr="alarm_clock_ring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106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Tahoma" panose="020B0604030504040204" pitchFamily="34" charset="0"/>
                </a:rPr>
                <a:t>timeout</a:t>
              </a:r>
            </a:p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rdt3.0 in action</a:t>
            </a:r>
          </a:p>
        </p:txBody>
      </p:sp>
      <p:pic>
        <p:nvPicPr>
          <p:cNvPr id="45104" name="Picture 9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0403451A-55A3-4CB8-B321-803C5BA63160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rdt3.0 in action</a:t>
            </a:r>
            <a:endParaRPr lang="en-US">
              <a:ea typeface="ＭＳ Ｐゴシック" charset="0"/>
              <a:cs typeface="+mj-cs"/>
            </a:endParaRPr>
          </a:p>
        </p:txBody>
      </p:sp>
      <p:pic>
        <p:nvPicPr>
          <p:cNvPr id="46085" name="Picture 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6199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200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sp>
        <p:nvSpPr>
          <p:cNvPr id="46090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46091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ack1</a:t>
            </a:r>
          </a:p>
        </p:txBody>
      </p:sp>
      <p:sp>
        <p:nvSpPr>
          <p:cNvPr id="46101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6197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98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6195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96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6193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94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6191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92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6189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90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sp>
        <p:nvSpPr>
          <p:cNvPr id="46108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6185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86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  <p:sp>
          <p:nvSpPr>
            <p:cNvPr id="46187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46188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FF0000"/>
                  </a:solidFill>
                  <a:latin typeface="Tahoma" panose="020B0604030504040204" pitchFamily="34" charset="0"/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6182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83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84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6180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81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46178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79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Tahoma" panose="020B0604030504040204" pitchFamily="34" charset="0"/>
                </a:rPr>
                <a:t>timeout</a:t>
              </a:r>
            </a:p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6176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77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sp>
        <p:nvSpPr>
          <p:cNvPr id="46117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46118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pkt1</a:t>
            </a:r>
          </a:p>
        </p:txBody>
      </p:sp>
      <p:sp>
        <p:nvSpPr>
          <p:cNvPr id="46123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6174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75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6172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73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ack0</a:t>
              </a:r>
            </a:p>
          </p:txBody>
        </p:sp>
      </p:grpSp>
      <p:sp>
        <p:nvSpPr>
          <p:cNvPr id="46127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6169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70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71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6167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68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99"/>
                  </a:solidFill>
                  <a:latin typeface="Arial" panose="020B0604020202020204" pitchFamily="34" charset="0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46165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66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FF0000"/>
                  </a:solidFill>
                  <a:latin typeface="Tahoma" panose="020B0604030504040204" pitchFamily="34" charset="0"/>
                </a:rPr>
                <a:t>timeout</a:t>
              </a:r>
            </a:p>
            <a:p>
              <a:pPr algn="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6162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63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  <a:latin typeface="Arial" panose="020B0604020202020204" pitchFamily="34" charset="0"/>
                </a:rPr>
                <a:t>ack1</a:t>
              </a:r>
            </a:p>
          </p:txBody>
        </p:sp>
        <p:sp>
          <p:nvSpPr>
            <p:cNvPr id="46164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6134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send ack1</a:t>
              </a:r>
            </a:p>
          </p:txBody>
        </p:sp>
        <p:sp>
          <p:nvSpPr>
            <p:cNvPr id="46135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send pkt0</a:t>
              </a:r>
            </a:p>
          </p:txBody>
        </p:sp>
        <p:sp>
          <p:nvSpPr>
            <p:cNvPr id="46136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rcv ack1</a:t>
              </a:r>
            </a:p>
          </p:txBody>
        </p:sp>
        <p:grpSp>
          <p:nvGrpSpPr>
            <p:cNvPr id="46137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6160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61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99"/>
                    </a:solidFill>
                    <a:latin typeface="Arial" panose="020B0604020202020204" pitchFamily="34" charset="0"/>
                  </a:rPr>
                  <a:t>pkt0</a:t>
                </a:r>
              </a:p>
            </p:txBody>
          </p:sp>
        </p:grpSp>
        <p:grpSp>
          <p:nvGrpSpPr>
            <p:cNvPr id="46138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6158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9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8000"/>
                    </a:solidFill>
                    <a:latin typeface="Arial" panose="020B0604020202020204" pitchFamily="34" charset="0"/>
                  </a:rPr>
                  <a:t>ack1</a:t>
                </a:r>
              </a:p>
            </p:txBody>
          </p:sp>
        </p:grpSp>
        <p:grpSp>
          <p:nvGrpSpPr>
            <p:cNvPr id="46139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6156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7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8000"/>
                    </a:solidFill>
                    <a:latin typeface="Arial" panose="020B0604020202020204" pitchFamily="34" charset="0"/>
                  </a:rPr>
                  <a:t>ack0</a:t>
                </a:r>
              </a:p>
            </p:txBody>
          </p:sp>
        </p:grpSp>
        <p:grpSp>
          <p:nvGrpSpPr>
            <p:cNvPr id="46140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6154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send pkt0</a:t>
                </a:r>
              </a:p>
            </p:txBody>
          </p:sp>
          <p:sp>
            <p:nvSpPr>
              <p:cNvPr id="46155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rcv ack1</a:t>
                </a:r>
              </a:p>
            </p:txBody>
          </p:sp>
        </p:grpSp>
        <p:grpSp>
          <p:nvGrpSpPr>
            <p:cNvPr id="46141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6152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53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99"/>
                    </a:solidFill>
                    <a:latin typeface="Arial" panose="020B0604020202020204" pitchFamily="34" charset="0"/>
                  </a:rPr>
                  <a:t>pkt0</a:t>
                </a:r>
              </a:p>
            </p:txBody>
          </p:sp>
        </p:grpSp>
        <p:grpSp>
          <p:nvGrpSpPr>
            <p:cNvPr id="46142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6150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rcv pkt0</a:t>
                </a:r>
              </a:p>
            </p:txBody>
          </p:sp>
          <p:sp>
            <p:nvSpPr>
              <p:cNvPr id="46151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send ack0</a:t>
                </a:r>
              </a:p>
            </p:txBody>
          </p:sp>
        </p:grpSp>
        <p:grpSp>
          <p:nvGrpSpPr>
            <p:cNvPr id="46143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6148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9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8000"/>
                    </a:solidFill>
                    <a:latin typeface="Arial" panose="020B0604020202020204" pitchFamily="34" charset="0"/>
                  </a:rPr>
                  <a:t>ack0</a:t>
                </a:r>
              </a:p>
            </p:txBody>
          </p:sp>
        </p:grpSp>
        <p:grpSp>
          <p:nvGrpSpPr>
            <p:cNvPr id="46144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6145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rcv pkt0</a:t>
                </a:r>
              </a:p>
            </p:txBody>
          </p:sp>
          <p:sp>
            <p:nvSpPr>
              <p:cNvPr id="46146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send ack0</a:t>
                </a:r>
              </a:p>
            </p:txBody>
          </p:sp>
          <p:sp>
            <p:nvSpPr>
              <p:cNvPr id="46147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(detect duplicate)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  <p:bldP spid="3698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F82AD455-3603-4474-8438-E26FAD4EA869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8196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589088"/>
            <a:ext cx="8016711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sz="3200" i="1" dirty="0">
                <a:solidFill>
                  <a:srgbClr val="000099"/>
                </a:solidFill>
                <a:ea typeface="ＭＳ Ｐゴシック" charset="0"/>
              </a:rPr>
              <a:t>network layer:</a:t>
            </a:r>
            <a:r>
              <a:rPr lang="en-US" sz="3200" dirty="0">
                <a:ea typeface="ＭＳ Ｐゴシック" charset="0"/>
              </a:rPr>
              <a:t> logical communication </a:t>
            </a:r>
            <a:r>
              <a:rPr lang="en-US" sz="3200" dirty="0">
                <a:solidFill>
                  <a:srgbClr val="FF0000"/>
                </a:solidFill>
                <a:ea typeface="ＭＳ Ｐゴシック" charset="0"/>
              </a:rPr>
              <a:t>between </a:t>
            </a:r>
            <a:r>
              <a:rPr lang="en-US" sz="3200" dirty="0" smtClean="0">
                <a:solidFill>
                  <a:srgbClr val="FF0000"/>
                </a:solidFill>
                <a:ea typeface="ＭＳ Ｐゴシック" charset="0"/>
              </a:rPr>
              <a:t>hosts</a:t>
            </a:r>
            <a:r>
              <a:rPr lang="en-US" sz="3200" dirty="0" smtClean="0">
                <a:ea typeface="ＭＳ Ｐゴシック" charset="0"/>
              </a:rPr>
              <a:t> (identified by IP address)</a:t>
            </a:r>
            <a:endParaRPr lang="en-US" sz="3200" dirty="0">
              <a:ea typeface="ＭＳ Ｐゴシック" charset="0"/>
            </a:endParaRPr>
          </a:p>
          <a:p>
            <a:pPr lvl="1"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</a:rPr>
              <a:t>There are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error in channel</a:t>
            </a:r>
            <a:r>
              <a:rPr lang="en-US" dirty="0">
                <a:ea typeface="ＭＳ Ｐゴシック" charset="0"/>
              </a:rPr>
              <a:t>.  It provides “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best-effort delivery service</a:t>
            </a:r>
            <a:r>
              <a:rPr lang="en-US" dirty="0" smtClean="0">
                <a:ea typeface="ＭＳ Ｐゴシック" charset="0"/>
              </a:rPr>
              <a:t>”.</a:t>
            </a:r>
          </a:p>
          <a:p>
            <a:pPr lvl="1"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</a:rPr>
              <a:t>It </a:t>
            </a:r>
            <a:r>
              <a:rPr lang="en-US" dirty="0">
                <a:ea typeface="ＭＳ Ｐゴシック" charset="0"/>
              </a:rPr>
              <a:t>does not guarantee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delivery</a:t>
            </a:r>
          </a:p>
          <a:p>
            <a:pPr lvl="1"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</a:rPr>
              <a:t>I</a:t>
            </a:r>
            <a:r>
              <a:rPr lang="en-US" dirty="0" smtClean="0">
                <a:ea typeface="ＭＳ Ｐゴシック" charset="0"/>
              </a:rPr>
              <a:t>t </a:t>
            </a:r>
            <a:r>
              <a:rPr lang="en-US" dirty="0">
                <a:ea typeface="ＭＳ Ｐゴシック" charset="0"/>
              </a:rPr>
              <a:t>does not guarantee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orderly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delivery</a:t>
            </a:r>
          </a:p>
          <a:p>
            <a:pPr lvl="1"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</a:rPr>
              <a:t>It </a:t>
            </a:r>
            <a:r>
              <a:rPr lang="en-US" dirty="0">
                <a:ea typeface="ＭＳ Ｐゴシック" charset="0"/>
              </a:rPr>
              <a:t>does not guarantee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integrity</a:t>
            </a:r>
            <a:r>
              <a:rPr lang="en-US" dirty="0">
                <a:ea typeface="ＭＳ Ｐゴシック" charset="0"/>
              </a:rPr>
              <a:t>.</a:t>
            </a:r>
          </a:p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endParaRPr lang="en-US" sz="3200" i="1" dirty="0" smtClean="0">
              <a:solidFill>
                <a:srgbClr val="000099"/>
              </a:solidFill>
              <a:ea typeface="ＭＳ Ｐゴシック" charset="0"/>
            </a:endParaRPr>
          </a:p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sz="3200" i="1" dirty="0" smtClean="0">
                <a:solidFill>
                  <a:srgbClr val="000099"/>
                </a:solidFill>
                <a:ea typeface="ＭＳ Ｐゴシック" charset="0"/>
              </a:rPr>
              <a:t>transport </a:t>
            </a:r>
            <a:r>
              <a:rPr lang="en-US" sz="3200" i="1" dirty="0">
                <a:solidFill>
                  <a:srgbClr val="000099"/>
                </a:solidFill>
                <a:ea typeface="ＭＳ Ｐゴシック" charset="0"/>
              </a:rPr>
              <a:t>layer:</a:t>
            </a:r>
            <a:r>
              <a:rPr lang="en-US" sz="3200" dirty="0">
                <a:ea typeface="ＭＳ Ｐゴシック" charset="0"/>
              </a:rPr>
              <a:t> logical communication </a:t>
            </a:r>
            <a:r>
              <a:rPr lang="en-US" sz="3200" dirty="0">
                <a:solidFill>
                  <a:srgbClr val="FF0000"/>
                </a:solidFill>
                <a:ea typeface="ＭＳ Ｐゴシック" charset="0"/>
              </a:rPr>
              <a:t>between processes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(identified by </a:t>
            </a:r>
            <a:r>
              <a:rPr lang="en-US" dirty="0" smtClean="0">
                <a:ea typeface="ＭＳ Ｐゴシック" charset="0"/>
              </a:rPr>
              <a:t>port number)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lvl="1"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</a:rPr>
              <a:t>Process-to-process data delivery</a:t>
            </a:r>
          </a:p>
          <a:p>
            <a:pPr lvl="1"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</a:rPr>
              <a:t>E</a:t>
            </a:r>
            <a:r>
              <a:rPr lang="en-US" dirty="0" smtClean="0">
                <a:ea typeface="ＭＳ Ｐゴシック" charset="0"/>
              </a:rPr>
              <a:t>rror checking</a:t>
            </a:r>
          </a:p>
          <a:p>
            <a:pPr lvl="1"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</a:rPr>
              <a:t>Reliable data </a:t>
            </a:r>
            <a:r>
              <a:rPr lang="en-US" dirty="0" smtClean="0">
                <a:ea typeface="ＭＳ Ｐゴシック" charset="0"/>
              </a:rPr>
              <a:t>transfer</a:t>
            </a:r>
            <a:endParaRPr lang="en-US" dirty="0" smtClean="0">
              <a:ea typeface="ＭＳ Ｐゴシック" charset="0"/>
            </a:endParaRPr>
          </a:p>
          <a:p>
            <a:pPr lvl="1"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</a:rPr>
              <a:t>Congestion control</a:t>
            </a:r>
            <a:endParaRPr lang="en-US" dirty="0">
              <a:ea typeface="ＭＳ Ｐゴシック" charset="0"/>
            </a:endParaRPr>
          </a:p>
          <a:p>
            <a:pPr lvl="1">
              <a:lnSpc>
                <a:spcPct val="70000"/>
              </a:lnSpc>
              <a:buFont typeface="Wingdings" charset="2"/>
              <a:buChar char="§"/>
              <a:defRPr/>
            </a:pPr>
            <a:endParaRPr lang="en-US" dirty="0">
              <a:solidFill>
                <a:srgbClr val="FF0000"/>
              </a:solidFill>
              <a:ea typeface="ＭＳ Ｐゴシック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471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5E6C4E00-AEBC-43CA-8D10-8B7AE81C8F24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Performance of rdt3.0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8372475" cy="9906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rdt3.0 is correct, but performance </a:t>
            </a:r>
            <a:r>
              <a:rPr lang="en-US" dirty="0" smtClean="0">
                <a:ea typeface="ＭＳ Ｐゴシック" charset="0"/>
                <a:cs typeface="+mn-cs"/>
              </a:rPr>
              <a:t>is poor</a:t>
            </a: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Example:  1 </a:t>
            </a:r>
            <a:r>
              <a:rPr lang="en-US" dirty="0" err="1">
                <a:ea typeface="ＭＳ Ｐゴシック" charset="0"/>
                <a:cs typeface="+mn-cs"/>
              </a:rPr>
              <a:t>Gbps</a:t>
            </a:r>
            <a:r>
              <a:rPr lang="en-US" dirty="0">
                <a:ea typeface="ＭＳ Ｐゴシック" charset="0"/>
                <a:cs typeface="+mn-cs"/>
              </a:rPr>
              <a:t> link, </a:t>
            </a:r>
            <a:r>
              <a:rPr lang="en-US" dirty="0" smtClean="0">
                <a:ea typeface="ＭＳ Ｐゴシック" charset="0"/>
                <a:cs typeface="+mn-cs"/>
              </a:rPr>
              <a:t>8000 bits packet, </a:t>
            </a:r>
            <a:r>
              <a:rPr lang="en-US" altLang="en-US" dirty="0" smtClean="0">
                <a:latin typeface="Gill Sans MT" panose="020B0502020104020203" pitchFamily="34" charset="0"/>
              </a:rPr>
              <a:t>RTT=30 </a:t>
            </a:r>
            <a:r>
              <a:rPr lang="en-US" altLang="en-US" dirty="0" err="1" smtClean="0">
                <a:latin typeface="Gill Sans MT" panose="020B0502020104020203" pitchFamily="34" charset="0"/>
              </a:rPr>
              <a:t>msec</a:t>
            </a: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457200" y="3513138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6889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U </a:t>
            </a:r>
            <a:r>
              <a:rPr lang="en-US" altLang="en-US" sz="2400" baseline="-25000" dirty="0" smtClean="0"/>
              <a:t>sender</a:t>
            </a:r>
            <a:r>
              <a:rPr lang="en-US" altLang="en-US" sz="2400" dirty="0" smtClean="0"/>
              <a:t> (</a:t>
            </a:r>
            <a:r>
              <a:rPr lang="en-US" altLang="en-US" sz="2400" i="1" dirty="0" smtClean="0">
                <a:solidFill>
                  <a:srgbClr val="CC0000"/>
                </a:solidFill>
              </a:rPr>
              <a:t>utilization):</a:t>
            </a:r>
            <a:r>
              <a:rPr lang="en-US" altLang="en-US" sz="2400" dirty="0" smtClean="0"/>
              <a:t> fraction </a:t>
            </a:r>
            <a:r>
              <a:rPr lang="en-US" altLang="en-US" sz="2400" dirty="0"/>
              <a:t>of time </a:t>
            </a:r>
            <a:r>
              <a:rPr lang="en-US" altLang="en-US" sz="2400" dirty="0" smtClean="0"/>
              <a:t>that the sender is busy </a:t>
            </a:r>
            <a:r>
              <a:rPr lang="en-US" altLang="en-US" sz="2400" dirty="0"/>
              <a:t>sending</a:t>
            </a:r>
          </a:p>
        </p:txBody>
      </p:sp>
      <p:graphicFrame>
        <p:nvGraphicFramePr>
          <p:cNvPr id="471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148472"/>
              </p:ext>
            </p:extLst>
          </p:nvPr>
        </p:nvGraphicFramePr>
        <p:xfrm>
          <a:off x="770562" y="3970338"/>
          <a:ext cx="80591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79" name="Picture" r:id="rId3" imgW="3581280" imgH="495360" progId="Word.Picture.8">
                  <p:embed/>
                </p:oleObj>
              </mc:Choice>
              <mc:Fallback>
                <p:oleObj name="Picture" r:id="rId3" imgW="3581280" imgH="4953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62" y="3970338"/>
                        <a:ext cx="80591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533400" y="4960938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endParaRPr lang="en-US" altLang="en-US" sz="2400" dirty="0">
              <a:latin typeface="Gill Sans MT" panose="020B0502020104020203" pitchFamily="34" charset="0"/>
            </a:endParaRPr>
          </a:p>
        </p:txBody>
      </p:sp>
      <p:pic>
        <p:nvPicPr>
          <p:cNvPr id="47113" name="Picture 9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00647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14" name="Group 24"/>
          <p:cNvGrpSpPr>
            <a:grpSpLocks/>
          </p:cNvGrpSpPr>
          <p:nvPr/>
        </p:nvGrpSpPr>
        <p:grpSpPr bwMode="auto">
          <a:xfrm>
            <a:off x="1789113" y="2438400"/>
            <a:ext cx="5903912" cy="812800"/>
            <a:chOff x="137" y="1675"/>
            <a:chExt cx="3719" cy="512"/>
          </a:xfrm>
        </p:grpSpPr>
        <p:sp>
          <p:nvSpPr>
            <p:cNvPr id="47115" name="Text Box 10"/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D</a:t>
              </a:r>
              <a:r>
                <a:rPr lang="en-US" altLang="en-US" sz="2400" i="1" baseline="-25000">
                  <a:latin typeface="Arial" panose="020B0604020202020204" pitchFamily="34" charset="0"/>
                </a:rPr>
                <a:t>trans</a:t>
              </a:r>
              <a:r>
                <a:rPr lang="en-US" altLang="en-US" sz="2400" i="1">
                  <a:latin typeface="Arial" panose="020B0604020202020204" pitchFamily="34" charset="0"/>
                </a:rPr>
                <a:t> =</a:t>
              </a:r>
            </a:p>
          </p:txBody>
        </p:sp>
        <p:grpSp>
          <p:nvGrpSpPr>
            <p:cNvPr id="47116" name="Group 14"/>
            <p:cNvGrpSpPr>
              <a:grpSpLocks/>
            </p:cNvGrpSpPr>
            <p:nvPr/>
          </p:nvGrpSpPr>
          <p:grpSpPr bwMode="auto"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47125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latin typeface="Tahoma" panose="020B0604030504040204" pitchFamily="34" charset="0"/>
                  </a:rPr>
                  <a:t>L</a:t>
                </a:r>
              </a:p>
            </p:txBody>
          </p:sp>
          <p:sp>
            <p:nvSpPr>
              <p:cNvPr id="47126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 dirty="0">
                    <a:latin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47127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7117" name="Group 19"/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47121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Comic Sans MS" panose="030F0702030302020204" pitchFamily="66" charset="0"/>
                  </a:rPr>
                  <a:t> 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22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latin typeface="Arial" panose="020B0604020202020204" pitchFamily="34" charset="0"/>
                  </a:rPr>
                  <a:t>8000 bits</a:t>
                </a:r>
              </a:p>
            </p:txBody>
          </p:sp>
          <p:sp>
            <p:nvSpPr>
              <p:cNvPr id="47123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latin typeface="Tahoma" panose="020B0604030504040204" pitchFamily="34" charset="0"/>
                  </a:rPr>
                  <a:t>10</a:t>
                </a:r>
                <a:r>
                  <a:rPr lang="en-US" altLang="en-US" sz="2400" i="1" baseline="30000">
                    <a:latin typeface="Tahoma" panose="020B0604030504040204" pitchFamily="34" charset="0"/>
                  </a:rPr>
                  <a:t>9 </a:t>
                </a:r>
                <a:r>
                  <a:rPr lang="en-US" altLang="en-US" sz="2400" i="1">
                    <a:latin typeface="Tahoma" panose="020B0604030504040204" pitchFamily="34" charset="0"/>
                  </a:rPr>
                  <a:t>bits/sec</a:t>
                </a:r>
              </a:p>
            </p:txBody>
          </p:sp>
          <p:sp>
            <p:nvSpPr>
              <p:cNvPr id="47124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7118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47119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47120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</a:rPr>
                <a:t>8 microsecs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491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60B2D2FA-6AC1-4D95-8790-2979E95EB258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49156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032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Pipelined </a:t>
            </a:r>
            <a:r>
              <a:rPr lang="en-US" sz="4000" dirty="0" smtClean="0">
                <a:ea typeface="ＭＳ Ｐゴシック" charset="0"/>
                <a:cs typeface="+mj-cs"/>
              </a:rPr>
              <a:t>technique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pipelining:</a:t>
            </a:r>
            <a:r>
              <a:rPr lang="en-US" altLang="en-US" dirty="0" smtClean="0"/>
              <a:t> sender is allowed to send multiple packets without waiting for acknowledgements</a:t>
            </a:r>
            <a:endParaRPr lang="en-US" altLang="ja-JP" dirty="0" smtClean="0"/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range of sequence numbers </a:t>
            </a:r>
            <a:r>
              <a:rPr lang="en-US" altLang="en-US" dirty="0" smtClean="0"/>
              <a:t>must be increased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buffering</a:t>
            </a:r>
            <a:r>
              <a:rPr lang="en-US" altLang="en-US" dirty="0" smtClean="0"/>
              <a:t> at sender and/or receiver</a:t>
            </a: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two </a:t>
            </a:r>
            <a:r>
              <a:rPr lang="en-US" dirty="0" smtClean="0">
                <a:ea typeface="ＭＳ Ｐゴシック" charset="0"/>
                <a:cs typeface="+mn-cs"/>
              </a:rPr>
              <a:t>pipelined </a:t>
            </a:r>
            <a:r>
              <a:rPr lang="en-US" dirty="0">
                <a:ea typeface="ＭＳ Ｐゴシック" charset="0"/>
                <a:cs typeface="+mn-cs"/>
              </a:rPr>
              <a:t>protocols: </a:t>
            </a:r>
            <a:r>
              <a:rPr lang="en-US" i="1" dirty="0" smtClean="0">
                <a:ea typeface="ＭＳ Ｐゴシック" charset="0"/>
                <a:cs typeface="+mn-cs"/>
              </a:rPr>
              <a:t>go-Back-N </a:t>
            </a:r>
            <a:r>
              <a:rPr lang="en-US" i="1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(GBN), </a:t>
            </a:r>
            <a:r>
              <a:rPr lang="en-US" i="1" dirty="0">
                <a:ea typeface="ＭＳ Ｐゴシック" charset="0"/>
                <a:cs typeface="+mn-cs"/>
              </a:rPr>
              <a:t>selective </a:t>
            </a:r>
            <a:r>
              <a:rPr lang="en-US" i="1" dirty="0" smtClean="0">
                <a:ea typeface="ＭＳ Ｐゴシック" charset="0"/>
                <a:cs typeface="+mn-cs"/>
              </a:rPr>
              <a:t>repeat </a:t>
            </a:r>
            <a:r>
              <a:rPr lang="en-US" i="1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(SR)</a:t>
            </a:r>
            <a:endParaRPr lang="en-US" i="1" dirty="0">
              <a:solidFill>
                <a:srgbClr val="CC0000"/>
              </a:solidFill>
              <a:ea typeface="ＭＳ Ｐゴシック" charset="0"/>
              <a:cs typeface="+mn-cs"/>
            </a:endParaRPr>
          </a:p>
        </p:txBody>
      </p:sp>
      <p:pic>
        <p:nvPicPr>
          <p:cNvPr id="49160" name="Picture 5" descr="rdt_pipelined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161" name="Group 44"/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9234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235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9236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37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9162" name="Freeform 48"/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6 w 117"/>
              <a:gd name="T1" fmla="*/ 2147483646 h 272"/>
              <a:gd name="T2" fmla="*/ 2147483646 w 117"/>
              <a:gd name="T3" fmla="*/ 2147483646 h 272"/>
              <a:gd name="T4" fmla="*/ 2147483646 w 117"/>
              <a:gd name="T5" fmla="*/ 2147483646 h 272"/>
              <a:gd name="T6" fmla="*/ 0 w 117"/>
              <a:gd name="T7" fmla="*/ 2147483646 h 272"/>
              <a:gd name="T8" fmla="*/ 2147483646 w 117"/>
              <a:gd name="T9" fmla="*/ 2147483646 h 272"/>
              <a:gd name="T10" fmla="*/ 2147483646 w 117"/>
              <a:gd name="T11" fmla="*/ 2147483646 h 272"/>
              <a:gd name="T12" fmla="*/ 2147483646 w 117"/>
              <a:gd name="T13" fmla="*/ 0 h 272"/>
              <a:gd name="T14" fmla="*/ 2147483646 w 117"/>
              <a:gd name="T15" fmla="*/ 2147483646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9163" name="Group 50"/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9230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231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9232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33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9164" name="Group 55"/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49198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00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2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203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9228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229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204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205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9226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227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206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07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208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224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225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209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210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222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223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211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12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3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4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15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6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17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18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19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220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21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9165" name="Group 88"/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49166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68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171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9196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97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172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173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9194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95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174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75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176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192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93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177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78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190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91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179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0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3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5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6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7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88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9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7DD21424-EB30-4EE0-B8B7-EFA699F4E738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Go-Back-N: sender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r>
              <a:rPr lang="en-US" altLang="en-US" sz="2400" dirty="0" smtClean="0"/>
              <a:t>32-bits </a:t>
            </a:r>
            <a:r>
              <a:rPr lang="en-US" altLang="en-US" sz="2400" dirty="0" err="1" smtClean="0"/>
              <a:t>seq</a:t>
            </a:r>
            <a:r>
              <a:rPr lang="en-US" altLang="en-US" sz="2400" dirty="0" smtClean="0"/>
              <a:t> number</a:t>
            </a:r>
          </a:p>
          <a:p>
            <a:r>
              <a:rPr lang="en-US" altLang="ja-JP" sz="2400" dirty="0" smtClean="0"/>
              <a:t>Window size = N (maximum unacknowledged packets)</a:t>
            </a:r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52230" name="Picture 4" descr="gbn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26377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Rectangle 5"/>
          <p:cNvSpPr>
            <a:spLocks noChangeArrowheads="1"/>
          </p:cNvSpPr>
          <p:nvPr/>
        </p:nvSpPr>
        <p:spPr bwMode="auto">
          <a:xfrm>
            <a:off x="476250" y="4149725"/>
            <a:ext cx="8324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685800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</a:rPr>
              <a:t>ACK(n)</a:t>
            </a:r>
            <a:r>
              <a:rPr lang="en-US" altLang="en-US" sz="2400" dirty="0"/>
              <a:t>: </a:t>
            </a:r>
            <a:r>
              <a:rPr lang="en-US" altLang="en-US" sz="2400" dirty="0" smtClean="0"/>
              <a:t> ACKs </a:t>
            </a:r>
            <a:r>
              <a:rPr lang="en-US" altLang="en-US" sz="2400" dirty="0"/>
              <a:t>all </a:t>
            </a:r>
            <a:r>
              <a:rPr lang="en-US" altLang="en-US" sz="2400" dirty="0" err="1"/>
              <a:t>pkts</a:t>
            </a:r>
            <a:r>
              <a:rPr lang="en-US" altLang="en-US" sz="2400" dirty="0"/>
              <a:t> up to, including </a:t>
            </a:r>
            <a:r>
              <a:rPr lang="en-US" altLang="en-US" sz="2400" dirty="0" err="1"/>
              <a:t>seq</a:t>
            </a:r>
            <a:r>
              <a:rPr lang="en-US" altLang="en-US" sz="2400" dirty="0"/>
              <a:t> # </a:t>
            </a:r>
            <a:r>
              <a:rPr lang="en-US" altLang="en-US" sz="2400" dirty="0" smtClean="0"/>
              <a:t>n</a:t>
            </a:r>
            <a:endParaRPr lang="en-US" altLang="en-US" sz="2000" dirty="0"/>
          </a:p>
          <a:p>
            <a:r>
              <a:rPr lang="en-US" altLang="en-US" sz="2400" dirty="0" smtClean="0">
                <a:solidFill>
                  <a:srgbClr val="C00000"/>
                </a:solidFill>
              </a:rPr>
              <a:t>How many timers?  </a:t>
            </a:r>
            <a:r>
              <a:rPr lang="en-US" altLang="en-US" sz="2400" dirty="0" smtClean="0"/>
              <a:t>timer </a:t>
            </a:r>
            <a:r>
              <a:rPr lang="en-US" altLang="en-US" sz="2400" dirty="0"/>
              <a:t>for </a:t>
            </a:r>
            <a:r>
              <a:rPr lang="en-US" altLang="en-US" sz="2400" dirty="0" smtClean="0"/>
              <a:t>the oldest send </a:t>
            </a:r>
            <a:r>
              <a:rPr lang="en-US" altLang="en-US" sz="2400" dirty="0" err="1"/>
              <a:t>pkt</a:t>
            </a:r>
            <a:endParaRPr lang="en-US" altLang="en-US" sz="2400" dirty="0"/>
          </a:p>
          <a:p>
            <a:r>
              <a:rPr lang="en-US" altLang="en-US" sz="2400" i="1" dirty="0">
                <a:solidFill>
                  <a:srgbClr val="C00000"/>
                </a:solidFill>
              </a:rPr>
              <a:t>timeout(n</a:t>
            </a:r>
            <a:r>
              <a:rPr lang="en-US" altLang="en-US" sz="2400" i="1" dirty="0"/>
              <a:t>):</a:t>
            </a:r>
            <a:r>
              <a:rPr lang="en-US" altLang="en-US" sz="2400" dirty="0"/>
              <a:t> retransmit packet n and all higher </a:t>
            </a:r>
            <a:r>
              <a:rPr lang="en-US" altLang="en-US" sz="2400" dirty="0" err="1"/>
              <a:t>seq</a:t>
            </a:r>
            <a:r>
              <a:rPr lang="en-US" altLang="en-US" sz="2400" dirty="0"/>
              <a:t> # </a:t>
            </a:r>
            <a:r>
              <a:rPr lang="en-US" altLang="en-US" sz="2400" dirty="0" err="1"/>
              <a:t>pkts</a:t>
            </a:r>
            <a:r>
              <a:rPr lang="en-US" altLang="en-US" sz="2400" dirty="0"/>
              <a:t> in </a:t>
            </a:r>
            <a:r>
              <a:rPr lang="en-US" altLang="en-US" sz="2400" dirty="0" smtClean="0"/>
              <a:t>window</a:t>
            </a:r>
          </a:p>
          <a:p>
            <a:r>
              <a:rPr lang="en-US" altLang="en-US" sz="2400" dirty="0" smtClean="0"/>
              <a:t>Also called </a:t>
            </a:r>
            <a:r>
              <a:rPr lang="en-US" altLang="en-US" sz="2400" dirty="0" smtClean="0">
                <a:solidFill>
                  <a:srgbClr val="C00000"/>
                </a:solidFill>
              </a:rPr>
              <a:t>Sliding window protocol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>
              <a:buSzPct val="65000"/>
              <a:buFont typeface="Wingdings" panose="05000000000000000000" pitchFamily="2" charset="2"/>
              <a:buChar char="v"/>
            </a:pPr>
            <a:endParaRPr lang="en-US" altLang="en-US" sz="2800" dirty="0"/>
          </a:p>
        </p:txBody>
      </p:sp>
      <p:sp>
        <p:nvSpPr>
          <p:cNvPr id="52232" name="Rectangle 6"/>
          <p:cNvSpPr>
            <a:spLocks noChangeArrowheads="1"/>
          </p:cNvSpPr>
          <p:nvPr/>
        </p:nvSpPr>
        <p:spPr bwMode="auto">
          <a:xfrm>
            <a:off x="1639888" y="278923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2233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090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A236D3CE-C950-47EB-AB68-80829EFB29F1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GBN in action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pkt0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pkt1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pkt2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pkt3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(wait)</a:t>
            </a:r>
          </a:p>
        </p:txBody>
      </p:sp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55303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55304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5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pkt0, send ack0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pkt1, send ack1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pkt3, discard,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(re)send ack1</a:t>
            </a:r>
          </a:p>
        </p:txBody>
      </p:sp>
      <p:sp>
        <p:nvSpPr>
          <p:cNvPr id="55306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ack0, send pkt4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ack1, send pkt5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pic>
        <p:nvPicPr>
          <p:cNvPr id="55307" name="Picture 34" descr="alarm_clock_ring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8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latin typeface="Tahoma" panose="020B0604030504040204" pitchFamily="34" charset="0"/>
              </a:rPr>
              <a:t>pkt 2 timeout</a:t>
            </a:r>
          </a:p>
        </p:txBody>
      </p:sp>
      <p:sp>
        <p:nvSpPr>
          <p:cNvPr id="55309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pkt2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pkt3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pkt4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pkt5</a:t>
            </a:r>
          </a:p>
        </p:txBody>
      </p:sp>
      <p:sp>
        <p:nvSpPr>
          <p:cNvPr id="55310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1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2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3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  <a:latin typeface="Tahoma" panose="020B0604030504040204" pitchFamily="34" charset="0"/>
              </a:rPr>
              <a:t>loss</a:t>
            </a: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8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9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0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5321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5367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68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69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5322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3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4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5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6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pkt4, discard,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(re)send ack1</a:t>
            </a:r>
          </a:p>
        </p:txBody>
      </p:sp>
      <p:sp>
        <p:nvSpPr>
          <p:cNvPr id="55327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pkt5, discard,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(re)send ack1</a:t>
            </a:r>
          </a:p>
        </p:txBody>
      </p:sp>
      <p:sp>
        <p:nvSpPr>
          <p:cNvPr id="55328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pkt2, deliver, send ack2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pkt3, deliver, send ack3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pkt4, deliver, send ack4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pkt5, deliver, send ack5</a:t>
            </a:r>
          </a:p>
        </p:txBody>
      </p:sp>
      <p:sp>
        <p:nvSpPr>
          <p:cNvPr id="55329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ignore duplicate ACK</a:t>
            </a:r>
          </a:p>
        </p:txBody>
      </p:sp>
      <p:grpSp>
        <p:nvGrpSpPr>
          <p:cNvPr id="55330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5365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66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sp>
        <p:nvSpPr>
          <p:cNvPr id="55331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 u="sng">
                <a:solidFill>
                  <a:srgbClr val="000099"/>
                </a:solidFill>
                <a:latin typeface="Tahoma" panose="020B0604030504040204" pitchFamily="34" charset="0"/>
              </a:rPr>
              <a:t>sender window (N=4)</a:t>
            </a:r>
          </a:p>
        </p:txBody>
      </p:sp>
      <p:grpSp>
        <p:nvGrpSpPr>
          <p:cNvPr id="55332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5363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64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grpSp>
        <p:nvGrpSpPr>
          <p:cNvPr id="55333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5361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62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grpSp>
        <p:nvGrpSpPr>
          <p:cNvPr id="55334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5359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60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sp>
        <p:nvSpPr>
          <p:cNvPr id="55335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5336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0 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1 2 3 4</a:t>
            </a:r>
            <a:r>
              <a:rPr lang="en-US" altLang="en-US" sz="1400">
                <a:latin typeface="Arial" panose="020B0604020202020204" pitchFamily="34" charset="0"/>
              </a:rPr>
              <a:t> 5 6 7 8 </a:t>
            </a:r>
          </a:p>
        </p:txBody>
      </p:sp>
      <p:grpSp>
        <p:nvGrpSpPr>
          <p:cNvPr id="55337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5357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58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55338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5355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56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55339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5353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54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55340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5351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52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55341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5349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50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pic>
        <p:nvPicPr>
          <p:cNvPr id="55342" name="Picture 9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43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44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45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46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47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48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BF533474-71A3-48EB-8082-7DDBC4A1B0E7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56324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001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Selective </a:t>
            </a:r>
            <a:r>
              <a:rPr lang="en-US" sz="4000" dirty="0" smtClean="0">
                <a:ea typeface="ＭＳ Ｐゴシック" charset="0"/>
                <a:cs typeface="+mj-cs"/>
              </a:rPr>
              <a:t>repeat (SR)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r>
              <a:rPr lang="en-US" altLang="en-US" dirty="0" smtClean="0"/>
              <a:t>Timer for each packet</a:t>
            </a:r>
          </a:p>
          <a:p>
            <a:r>
              <a:rPr lang="en-US" altLang="en-US" dirty="0"/>
              <a:t>sender </a:t>
            </a:r>
            <a:r>
              <a:rPr lang="en-US" altLang="en-US" dirty="0" smtClean="0"/>
              <a:t>resends a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if the ACK </a:t>
            </a:r>
            <a:r>
              <a:rPr lang="en-US" altLang="en-US" dirty="0"/>
              <a:t>is not </a:t>
            </a:r>
            <a:r>
              <a:rPr lang="en-US" altLang="en-US" dirty="0" smtClean="0"/>
              <a:t>received in reasonable time </a:t>
            </a:r>
          </a:p>
          <a:p>
            <a:r>
              <a:rPr lang="en-US" altLang="en-US" dirty="0" smtClean="0"/>
              <a:t>Receiver acknowledges all correctly received </a:t>
            </a:r>
            <a:r>
              <a:rPr lang="en-US" altLang="en-US" dirty="0" err="1" smtClean="0"/>
              <a:t>pkts</a:t>
            </a:r>
            <a:endParaRPr lang="en-US" altLang="en-US" dirty="0" smtClean="0"/>
          </a:p>
          <a:p>
            <a:r>
              <a:rPr lang="en-US" altLang="en-US" dirty="0" smtClean="0"/>
              <a:t>sender window</a:t>
            </a:r>
          </a:p>
          <a:p>
            <a:pPr lvl="1"/>
            <a:r>
              <a:rPr lang="en-US" altLang="en-US" i="1" dirty="0" smtClean="0"/>
              <a:t>N</a:t>
            </a:r>
            <a:r>
              <a:rPr lang="en-US" altLang="en-US" dirty="0" smtClean="0"/>
              <a:t> consecutive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</a:t>
            </a:r>
          </a:p>
          <a:p>
            <a:pPr lvl="1"/>
            <a:r>
              <a:rPr lang="en-US" altLang="en-US" dirty="0" smtClean="0"/>
              <a:t>limits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#s of sent,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pkts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B618B5FD-955C-4DCD-93A7-9D44ABD0FF40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82563"/>
            <a:ext cx="8486775" cy="898525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ea typeface="ＭＳ Ｐゴシック" charset="0"/>
                <a:cs typeface="+mj-cs"/>
              </a:rPr>
              <a:t>SR: sender and receiver </a:t>
            </a:r>
            <a:r>
              <a:rPr lang="en-US" sz="3600" dirty="0">
                <a:ea typeface="ＭＳ Ｐゴシック" charset="0"/>
                <a:cs typeface="+mj-cs"/>
              </a:rPr>
              <a:t>windows</a:t>
            </a:r>
            <a:endParaRPr lang="en-US" dirty="0">
              <a:ea typeface="ＭＳ Ｐゴシック" charset="0"/>
              <a:cs typeface="+mj-cs"/>
            </a:endParaRPr>
          </a:p>
        </p:txBody>
      </p:sp>
      <p:pic>
        <p:nvPicPr>
          <p:cNvPr id="57349" name="Picture 3" descr="sr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7352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822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35AC12AE-D521-43F7-83C9-EF22AB8AB5C6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58372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98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SR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data from </a:t>
            </a:r>
            <a:r>
              <a:rPr lang="en-US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app layer:</a:t>
            </a:r>
            <a:endParaRPr lang="en-US" dirty="0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if next available </a:t>
            </a:r>
            <a:r>
              <a:rPr lang="en-US" sz="2400" dirty="0" err="1">
                <a:ea typeface="ＭＳ Ｐゴシック" charset="0"/>
                <a:cs typeface="+mn-cs"/>
              </a:rPr>
              <a:t>seq</a:t>
            </a:r>
            <a:r>
              <a:rPr lang="en-US" sz="2400" dirty="0">
                <a:ea typeface="ＭＳ Ｐゴシック" charset="0"/>
                <a:cs typeface="+mn-cs"/>
              </a:rPr>
              <a:t> # in window, send </a:t>
            </a:r>
            <a:r>
              <a:rPr lang="en-US" sz="2400" dirty="0" err="1">
                <a:ea typeface="ＭＳ Ｐゴシック" charset="0"/>
                <a:cs typeface="+mn-cs"/>
              </a:rPr>
              <a:t>pkt</a:t>
            </a:r>
            <a:endParaRPr lang="en-US" sz="2400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timeout(n):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resend </a:t>
            </a:r>
            <a:r>
              <a:rPr lang="en-US" sz="2400" dirty="0" err="1">
                <a:ea typeface="ＭＳ Ｐゴシック" charset="0"/>
                <a:cs typeface="+mn-cs"/>
              </a:rPr>
              <a:t>pkt</a:t>
            </a:r>
            <a:r>
              <a:rPr lang="en-US" sz="2400" dirty="0">
                <a:ea typeface="ＭＳ Ｐゴシック" charset="0"/>
                <a:cs typeface="+mn-cs"/>
              </a:rPr>
              <a:t> n, restart timer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  <a:cs typeface="+mn-cs"/>
              </a:rPr>
              <a:t>ACK(n</a:t>
            </a:r>
            <a:r>
              <a:rPr lang="en-US" sz="2400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)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+mn-cs"/>
              </a:rPr>
              <a:t>:</a:t>
            </a:r>
            <a:endParaRPr lang="en-US" sz="2400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mark </a:t>
            </a:r>
            <a:r>
              <a:rPr lang="en-US" sz="2400" dirty="0" err="1">
                <a:ea typeface="ＭＳ Ｐゴシック" charset="0"/>
                <a:cs typeface="+mn-cs"/>
              </a:rPr>
              <a:t>pkt</a:t>
            </a:r>
            <a:r>
              <a:rPr lang="en-US" sz="2400" dirty="0">
                <a:ea typeface="ＭＳ Ｐゴシック" charset="0"/>
                <a:cs typeface="+mn-cs"/>
              </a:rPr>
              <a:t> n as received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if n smallest </a:t>
            </a:r>
            <a:r>
              <a:rPr lang="en-US" sz="2400" dirty="0" err="1">
                <a:ea typeface="ＭＳ Ｐゴシック" charset="0"/>
                <a:cs typeface="+mn-cs"/>
              </a:rPr>
              <a:t>unACKed</a:t>
            </a:r>
            <a:r>
              <a:rPr lang="en-US" sz="2400" dirty="0">
                <a:ea typeface="ＭＳ Ｐゴシック" charset="0"/>
                <a:cs typeface="+mn-cs"/>
              </a:rPr>
              <a:t> </a:t>
            </a:r>
            <a:r>
              <a:rPr lang="en-US" sz="2400" dirty="0" err="1">
                <a:ea typeface="ＭＳ Ｐゴシック" charset="0"/>
                <a:cs typeface="+mn-cs"/>
              </a:rPr>
              <a:t>pkt</a:t>
            </a:r>
            <a:r>
              <a:rPr lang="en-US" sz="2400" dirty="0">
                <a:ea typeface="ＭＳ Ｐゴシック" charset="0"/>
                <a:cs typeface="+mn-cs"/>
              </a:rPr>
              <a:t>, advance window base to next </a:t>
            </a:r>
            <a:r>
              <a:rPr lang="en-US" sz="2400" dirty="0" err="1">
                <a:ea typeface="ＭＳ Ｐゴシック" charset="0"/>
                <a:cs typeface="+mn-cs"/>
              </a:rPr>
              <a:t>unACKed</a:t>
            </a:r>
            <a:r>
              <a:rPr lang="en-US" sz="2400" dirty="0">
                <a:ea typeface="ＭＳ Ｐゴシック" charset="0"/>
                <a:cs typeface="+mn-cs"/>
              </a:rPr>
              <a:t> </a:t>
            </a:r>
            <a:r>
              <a:rPr lang="en-US" sz="2400" dirty="0" err="1">
                <a:ea typeface="ＭＳ Ｐゴシック" charset="0"/>
                <a:cs typeface="+mn-cs"/>
              </a:rPr>
              <a:t>seq</a:t>
            </a:r>
            <a:r>
              <a:rPr lang="en-US" sz="2400" dirty="0">
                <a:ea typeface="ＭＳ Ｐゴシック" charset="0"/>
                <a:cs typeface="+mn-cs"/>
              </a:rPr>
              <a:t> # </a:t>
            </a: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58375" name="Rectangle 4"/>
          <p:cNvSpPr>
            <a:spLocks noChangeArrowheads="1"/>
          </p:cNvSpPr>
          <p:nvPr/>
        </p:nvSpPr>
        <p:spPr bwMode="auto">
          <a:xfrm>
            <a:off x="495300" y="145732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58376" name="Group 5"/>
          <p:cNvGrpSpPr>
            <a:grpSpLocks/>
          </p:cNvGrpSpPr>
          <p:nvPr/>
        </p:nvGrpSpPr>
        <p:grpSpPr bwMode="auto"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58382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383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rgbClr val="000099"/>
                  </a:solidFill>
                </a:rPr>
                <a:t>sender</a:t>
              </a:r>
            </a:p>
          </p:txBody>
        </p:sp>
      </p:grp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pkt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 dirty="0" smtClean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n in </a:t>
            </a:r>
            <a:r>
              <a:rPr lang="en-US" sz="1800" dirty="0" smtClean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[</a:t>
            </a:r>
            <a:r>
              <a:rPr lang="en-US" sz="1800" dirty="0" err="1" smtClean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rcvbase</a:t>
            </a:r>
            <a:r>
              <a:rPr lang="en-US" sz="1800" dirty="0" smtClean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, rcvbase+N-1]</a:t>
            </a:r>
            <a:endParaRPr lang="en-US" sz="2800" dirty="0">
              <a:solidFill>
                <a:srgbClr val="CC0000"/>
              </a:solidFill>
              <a:latin typeface="Gill Sans MT" charset="0"/>
              <a:ea typeface="ＭＳ Ｐゴシック" charset="0"/>
            </a:endParaRP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send ACK(n)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out-of-order: buffer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in-order: deliver (also deliver buffered, in-order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pkts</a:t>
            </a:r>
            <a:r>
              <a:rPr lang="en-US" sz="2400" dirty="0">
                <a:latin typeface="Gill Sans MT" charset="0"/>
                <a:ea typeface="ＭＳ Ｐゴシック" charset="0"/>
              </a:rPr>
              <a:t>), advance window to next not-yet-received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pkt</a:t>
            </a:r>
            <a:endParaRPr lang="en-US" sz="2400" dirty="0"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pkt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n in </a:t>
            </a:r>
            <a:r>
              <a:rPr lang="en-US" sz="1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[rcvbase-N,rcvbase-1]</a:t>
            </a:r>
            <a:endParaRPr lang="en-US" sz="2800" dirty="0">
              <a:solidFill>
                <a:srgbClr val="CC0000"/>
              </a:solidFill>
              <a:latin typeface="Gill Sans MT" charset="0"/>
              <a:ea typeface="ＭＳ Ｐゴシック" charset="0"/>
            </a:endParaRP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ACK(n)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otherwise: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ignore </a:t>
            </a:r>
            <a:endParaRPr lang="en-US" sz="2800" dirty="0"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  <a:ea typeface="ＭＳ Ｐゴシック" charset="0"/>
            </a:endParaRP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58379" name="Group 10"/>
          <p:cNvGrpSpPr>
            <a:grpSpLocks/>
          </p:cNvGrpSpPr>
          <p:nvPr/>
        </p:nvGrpSpPr>
        <p:grpSpPr bwMode="auto"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381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rgbClr val="000099"/>
                  </a:solidFill>
                </a:rPr>
                <a:t>receiver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155163B7-7924-4D46-B205-3FA7B6B78E0D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59396" name="Picture 9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806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ea typeface="ＭＳ Ｐゴシック" charset="0"/>
                <a:cs typeface="+mj-cs"/>
              </a:rPr>
              <a:t>SR in </a:t>
            </a:r>
            <a:r>
              <a:rPr lang="en-US" sz="3600" dirty="0">
                <a:ea typeface="ＭＳ Ｐゴシック" charset="0"/>
                <a:cs typeface="+mj-cs"/>
              </a:rPr>
              <a:t>action</a:t>
            </a: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pkt0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pkt1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pkt2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pkt3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(wait)</a:t>
            </a:r>
          </a:p>
        </p:txBody>
      </p:sp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02" name="Text Box 8"/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pkt0, send ack0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pkt1, send ack1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pkt3, buffer,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send ack3</a:t>
            </a:r>
          </a:p>
        </p:txBody>
      </p:sp>
      <p:sp>
        <p:nvSpPr>
          <p:cNvPr id="59403" name="Text Box 9"/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ack0, send pkt4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ack1, send pkt5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pic>
        <p:nvPicPr>
          <p:cNvPr id="59404" name="Picture 10" descr="alarm_clock_ring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latin typeface="Tahoma" panose="020B0604030504040204" pitchFamily="34" charset="0"/>
              </a:rPr>
              <a:t>pkt 2 timeout</a:t>
            </a:r>
          </a:p>
        </p:txBody>
      </p:sp>
      <p:sp>
        <p:nvSpPr>
          <p:cNvPr id="59406" name="Text Box 12"/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pkt2</a:t>
            </a:r>
          </a:p>
        </p:txBody>
      </p:sp>
      <p:sp>
        <p:nvSpPr>
          <p:cNvPr id="59407" name="Line 14"/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08" name="Line 15"/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09" name="Line 16"/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0" name="Line 17"/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1" name="Line 18"/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2" name="Text Box 19"/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59413" name="Text Box 20"/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  <a:latin typeface="Tahoma" panose="020B0604030504040204" pitchFamily="34" charset="0"/>
              </a:rPr>
              <a:t>loss</a:t>
            </a:r>
          </a:p>
        </p:txBody>
      </p:sp>
      <p:sp>
        <p:nvSpPr>
          <p:cNvPr id="59414" name="Line 21"/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5" name="Line 22"/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6" name="Line 23"/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7" name="Line 24"/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9418" name="Group 25"/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9461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62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63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9419" name="Line 29"/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20" name="Text Box 33"/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pkt4, buffer,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send ack4</a:t>
            </a:r>
          </a:p>
        </p:txBody>
      </p:sp>
      <p:sp>
        <p:nvSpPr>
          <p:cNvPr id="59421" name="Text Box 34"/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pkt5, buffer,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send ack5</a:t>
            </a:r>
          </a:p>
        </p:txBody>
      </p:sp>
      <p:sp>
        <p:nvSpPr>
          <p:cNvPr id="59422" name="Text Box 35"/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pkt2; deliver pkt2,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pkt3, pkt4, pkt5; send ack2</a:t>
            </a:r>
          </a:p>
        </p:txBody>
      </p:sp>
      <p:sp>
        <p:nvSpPr>
          <p:cNvPr id="59423" name="Text Box 36"/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record ack3 arrived</a:t>
            </a:r>
          </a:p>
        </p:txBody>
      </p:sp>
      <p:grpSp>
        <p:nvGrpSpPr>
          <p:cNvPr id="59424" name="Group 37"/>
          <p:cNvGrpSpPr>
            <a:grpSpLocks/>
          </p:cNvGrpSpPr>
          <p:nvPr/>
        </p:nvGrpSpPr>
        <p:grpSpPr bwMode="auto"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59459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60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sp>
        <p:nvSpPr>
          <p:cNvPr id="59425" name="Text Box 40"/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 u="sng">
                <a:solidFill>
                  <a:srgbClr val="000099"/>
                </a:solidFill>
                <a:latin typeface="Tahoma" panose="020B0604030504040204" pitchFamily="34" charset="0"/>
              </a:rPr>
              <a:t>sender window (N=4)</a:t>
            </a:r>
          </a:p>
        </p:txBody>
      </p:sp>
      <p:sp>
        <p:nvSpPr>
          <p:cNvPr id="59426" name="Rectangle 41"/>
          <p:cNvSpPr>
            <a:spLocks noChangeArrowheads="1"/>
          </p:cNvSpPr>
          <p:nvPr/>
        </p:nvSpPr>
        <p:spPr bwMode="auto">
          <a:xfrm>
            <a:off x="287338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59427" name="Group 42"/>
          <p:cNvGrpSpPr>
            <a:grpSpLocks/>
          </p:cNvGrpSpPr>
          <p:nvPr/>
        </p:nvGrpSpPr>
        <p:grpSpPr bwMode="auto"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59457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58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grpSp>
        <p:nvGrpSpPr>
          <p:cNvPr id="59428" name="Group 45"/>
          <p:cNvGrpSpPr>
            <a:grpSpLocks/>
          </p:cNvGrpSpPr>
          <p:nvPr/>
        </p:nvGrpSpPr>
        <p:grpSpPr bwMode="auto"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9455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56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grpSp>
        <p:nvGrpSpPr>
          <p:cNvPr id="59429" name="Group 48"/>
          <p:cNvGrpSpPr>
            <a:grpSpLocks/>
          </p:cNvGrpSpPr>
          <p:nvPr/>
        </p:nvGrpSpPr>
        <p:grpSpPr bwMode="auto"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9453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54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sp>
        <p:nvSpPr>
          <p:cNvPr id="59430" name="Rectangle 51"/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9431" name="Text Box 52"/>
          <p:cNvSpPr txBox="1">
            <a:spLocks noChangeArrowheads="1"/>
          </p:cNvSpPr>
          <p:nvPr/>
        </p:nvSpPr>
        <p:spPr bwMode="auto">
          <a:xfrm>
            <a:off x="214313" y="3144838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0 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1 2 3 4</a:t>
            </a:r>
            <a:r>
              <a:rPr lang="en-US" altLang="en-US" sz="1400">
                <a:latin typeface="Arial" panose="020B0604020202020204" pitchFamily="34" charset="0"/>
              </a:rPr>
              <a:t> 5 6 7 8 </a:t>
            </a:r>
          </a:p>
        </p:txBody>
      </p:sp>
      <p:grpSp>
        <p:nvGrpSpPr>
          <p:cNvPr id="59432" name="Group 53"/>
          <p:cNvGrpSpPr>
            <a:grpSpLocks/>
          </p:cNvGrpSpPr>
          <p:nvPr/>
        </p:nvGrpSpPr>
        <p:grpSpPr bwMode="auto"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9451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52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59433" name="Group 56"/>
          <p:cNvGrpSpPr>
            <a:grpSpLocks/>
          </p:cNvGrpSpPr>
          <p:nvPr/>
        </p:nvGrpSpPr>
        <p:grpSpPr bwMode="auto"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59449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50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59434" name="Group 59"/>
          <p:cNvGrpSpPr>
            <a:grpSpLocks/>
          </p:cNvGrpSpPr>
          <p:nvPr/>
        </p:nvGrpSpPr>
        <p:grpSpPr bwMode="auto"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59447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48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59435" name="Group 62"/>
          <p:cNvGrpSpPr>
            <a:grpSpLocks/>
          </p:cNvGrpSpPr>
          <p:nvPr/>
        </p:nvGrpSpPr>
        <p:grpSpPr bwMode="auto"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59445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46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59436" name="Group 65"/>
          <p:cNvGrpSpPr>
            <a:grpSpLocks/>
          </p:cNvGrpSpPr>
          <p:nvPr/>
        </p:nvGrpSpPr>
        <p:grpSpPr bwMode="auto"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59443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44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sp>
        <p:nvSpPr>
          <p:cNvPr id="59437" name="Line 88"/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38" name="Line 89"/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39" name="Text Box 90"/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record ack4 arrived</a:t>
            </a:r>
          </a:p>
        </p:txBody>
      </p:sp>
      <p:sp>
        <p:nvSpPr>
          <p:cNvPr id="59440" name="Text Box 91"/>
          <p:cNvSpPr txBox="1">
            <a:spLocks noChangeArrowheads="1"/>
          </p:cNvSpPr>
          <p:nvPr/>
        </p:nvSpPr>
        <p:spPr bwMode="auto">
          <a:xfrm>
            <a:off x="2309813" y="5300663"/>
            <a:ext cx="169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record ack5 arrived</a:t>
            </a:r>
          </a:p>
        </p:txBody>
      </p:sp>
      <p:sp>
        <p:nvSpPr>
          <p:cNvPr id="59441" name="Line 92"/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42" name="Text Box 93"/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ahoma" panose="020B0604030504040204" pitchFamily="34" charset="0"/>
              </a:rPr>
              <a:t>Q: what happens when ack2 arrives?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24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47F2FF90-D971-459B-AF12-4F7BDDF584A1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52413"/>
            <a:ext cx="8243888" cy="8858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TCP Connection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624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-1" y="1373364"/>
            <a:ext cx="8870624" cy="46482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CC0000"/>
                </a:solidFill>
              </a:rPr>
              <a:t>Three way handshake</a:t>
            </a:r>
          </a:p>
          <a:p>
            <a:pPr lvl="1"/>
            <a:r>
              <a:rPr lang="en-US" altLang="en-US" dirty="0" smtClean="0"/>
              <a:t>Client sends a segment</a:t>
            </a:r>
          </a:p>
          <a:p>
            <a:pPr lvl="1"/>
            <a:r>
              <a:rPr lang="en-US" altLang="en-US" dirty="0" smtClean="0"/>
              <a:t>Receiver sends a segment</a:t>
            </a:r>
          </a:p>
          <a:p>
            <a:pPr lvl="1"/>
            <a:r>
              <a:rPr lang="en-US" altLang="en-US" dirty="0" smtClean="0"/>
              <a:t>Client sends another segment and also data</a:t>
            </a:r>
          </a:p>
          <a:p>
            <a:r>
              <a:rPr lang="en-US" altLang="en-US" dirty="0" smtClean="0">
                <a:solidFill>
                  <a:srgbClr val="CC0000"/>
                </a:solidFill>
              </a:rPr>
              <a:t>point-to-point:</a:t>
            </a:r>
          </a:p>
          <a:p>
            <a:pPr lvl="1"/>
            <a:r>
              <a:rPr lang="en-US" altLang="en-US" dirty="0" smtClean="0"/>
              <a:t>one sender and one receiver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en-US" dirty="0" smtClean="0"/>
              <a:t>No broadcasting possible</a:t>
            </a:r>
          </a:p>
          <a:p>
            <a:r>
              <a:rPr lang="en-US" dirty="0" smtClean="0">
                <a:solidFill>
                  <a:srgbClr val="CC0000"/>
                </a:solidFill>
                <a:ea typeface="ＭＳ Ｐゴシック" charset="0"/>
              </a:rPr>
              <a:t>full </a:t>
            </a:r>
            <a:r>
              <a:rPr lang="en-US" dirty="0" smtClean="0">
                <a:solidFill>
                  <a:srgbClr val="CC0000"/>
                </a:solidFill>
                <a:ea typeface="ＭＳ Ｐゴシック" charset="0"/>
              </a:rPr>
              <a:t>duplex service:</a:t>
            </a:r>
            <a:r>
              <a:rPr lang="en-US" dirty="0" smtClean="0">
                <a:ea typeface="ＭＳ Ｐゴシック" charset="0"/>
              </a:rPr>
              <a:t>  In both way</a:t>
            </a:r>
            <a:r>
              <a:rPr lang="en-US" dirty="0" smtClean="0">
                <a:ea typeface="ＭＳ Ｐゴシック" charset="0"/>
              </a:rPr>
              <a:t>.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Maximum Segment Size (MSS):</a:t>
            </a:r>
          </a:p>
          <a:p>
            <a:pPr lvl="1"/>
            <a:r>
              <a:rPr lang="en-US" altLang="en-US" dirty="0"/>
              <a:t>Maximum data that can be contained in a segment</a:t>
            </a:r>
          </a:p>
          <a:p>
            <a:pPr lvl="1"/>
            <a:r>
              <a:rPr lang="en-US" altLang="en-US" dirty="0"/>
              <a:t>Maximum Transmission Unit (MTU) - TCP header info = 1500 bytes – 40 bytes = 1460 </a:t>
            </a:r>
            <a:r>
              <a:rPr lang="en-US" altLang="en-US" dirty="0" smtClean="0"/>
              <a:t>bytes</a:t>
            </a:r>
            <a:endParaRPr lang="en-US" altLang="en-US" dirty="0" smtClean="0"/>
          </a:p>
        </p:txBody>
      </p:sp>
      <p:pic>
        <p:nvPicPr>
          <p:cNvPr id="62471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92551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5166B821-388A-4B40-AFB4-DF8FCC6CEA56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63492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7731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 segment structure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3495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3496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source port #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3497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dest port #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3498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32 bits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3502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application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data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(variable length)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3505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sequence number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3506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acknowledgement number</a:t>
            </a:r>
          </a:p>
        </p:txBody>
      </p:sp>
      <p:sp>
        <p:nvSpPr>
          <p:cNvPr id="63508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0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1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2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receive window</a:t>
            </a:r>
          </a:p>
        </p:txBody>
      </p:sp>
      <p:sp>
        <p:nvSpPr>
          <p:cNvPr id="63513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Urg data pointer</a:t>
            </a:r>
          </a:p>
        </p:txBody>
      </p:sp>
      <p:sp>
        <p:nvSpPr>
          <p:cNvPr id="63514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checksum</a:t>
            </a:r>
          </a:p>
        </p:txBody>
      </p:sp>
      <p:sp>
        <p:nvSpPr>
          <p:cNvPr id="63515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3516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7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8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9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0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1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2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3523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3524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3525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3526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3527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head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len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3528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not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used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3529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0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options (variable length)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3531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URG: urgent data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(generally not used)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63532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ACK: ACK #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valid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63533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PSH: push data now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(generally not used)</a:t>
            </a:r>
          </a:p>
        </p:txBody>
      </p:sp>
      <p:sp>
        <p:nvSpPr>
          <p:cNvPr id="63534" name="Text Box 44"/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RST, SYN, FIN: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connection estab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(setup, teardown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commands)</a:t>
            </a:r>
          </a:p>
        </p:txBody>
      </p:sp>
      <p:sp>
        <p:nvSpPr>
          <p:cNvPr id="63535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6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7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8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6 h 444"/>
              <a:gd name="T2" fmla="*/ 2147483646 w 1458"/>
              <a:gd name="T3" fmla="*/ 0 h 444"/>
              <a:gd name="T4" fmla="*/ 2147483646 w 1458"/>
              <a:gd name="T5" fmla="*/ 2147483646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9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150554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# bytes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rcvr</a:t>
            </a:r>
            <a:r>
              <a:rPr lang="en-US" altLang="en-US" sz="1800" dirty="0">
                <a:latin typeface="Arial" panose="020B0604020202020204" pitchFamily="34" charset="0"/>
              </a:rPr>
              <a:t> willing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to </a:t>
            </a:r>
            <a:r>
              <a:rPr lang="en-US" altLang="en-US" sz="1800" dirty="0" smtClean="0">
                <a:latin typeface="Arial" panose="020B0604020202020204" pitchFamily="34" charset="0"/>
              </a:rPr>
              <a:t>accept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Arial" panose="020B0604020202020204" pitchFamily="34" charset="0"/>
              </a:rPr>
              <a:t>(used for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Arial" panose="020B0604020202020204" pitchFamily="34" charset="0"/>
              </a:rPr>
              <a:t>Flow control)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63540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counting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by bytes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of data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(not segments!)</a:t>
            </a:r>
          </a:p>
        </p:txBody>
      </p:sp>
      <p:sp>
        <p:nvSpPr>
          <p:cNvPr id="63541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Internet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checksum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(as in UDP)</a:t>
            </a:r>
          </a:p>
        </p:txBody>
      </p:sp>
      <p:sp>
        <p:nvSpPr>
          <p:cNvPr id="63542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3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4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5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0137A140-BA79-4B25-8E19-A3764B209C42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9220" name="Group 940"/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9350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78 w 1036"/>
                <a:gd name="T1" fmla="*/ 11 h 675"/>
                <a:gd name="T2" fmla="*/ 711 w 1036"/>
                <a:gd name="T3" fmla="*/ 53 h 675"/>
                <a:gd name="T4" fmla="*/ 376 w 1036"/>
                <a:gd name="T5" fmla="*/ 129 h 675"/>
                <a:gd name="T6" fmla="*/ 279 w 1036"/>
                <a:gd name="T7" fmla="*/ 229 h 675"/>
                <a:gd name="T8" fmla="*/ 39 w 1036"/>
                <a:gd name="T9" fmla="*/ 297 h 675"/>
                <a:gd name="T10" fmla="*/ 31 w 1036"/>
                <a:gd name="T11" fmla="*/ 459 h 675"/>
                <a:gd name="T12" fmla="*/ 240 w 1036"/>
                <a:gd name="T13" fmla="*/ 489 h 675"/>
                <a:gd name="T14" fmla="*/ 836 w 1036"/>
                <a:gd name="T15" fmla="*/ 489 h 675"/>
                <a:gd name="T16" fmla="*/ 1088 w 1036"/>
                <a:gd name="T17" fmla="*/ 555 h 675"/>
                <a:gd name="T18" fmla="*/ 1369 w 1036"/>
                <a:gd name="T19" fmla="*/ 657 h 675"/>
                <a:gd name="T20" fmla="*/ 1583 w 1036"/>
                <a:gd name="T21" fmla="*/ 661 h 675"/>
                <a:gd name="T22" fmla="*/ 1732 w 1036"/>
                <a:gd name="T23" fmla="*/ 603 h 675"/>
                <a:gd name="T24" fmla="*/ 1807 w 1036"/>
                <a:gd name="T25" fmla="*/ 445 h 675"/>
                <a:gd name="T26" fmla="*/ 1853 w 1036"/>
                <a:gd name="T27" fmla="*/ 291 h 675"/>
                <a:gd name="T28" fmla="*/ 1859 w 1036"/>
                <a:gd name="T29" fmla="*/ 107 h 675"/>
                <a:gd name="T30" fmla="*/ 1701 w 1036"/>
                <a:gd name="T31" fmla="*/ 17 h 675"/>
                <a:gd name="T32" fmla="*/ 1412 w 1036"/>
                <a:gd name="T33" fmla="*/ 3 h 675"/>
                <a:gd name="T34" fmla="*/ 117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51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9729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730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52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4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5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6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8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0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2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3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4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5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6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67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9727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28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368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20841 w 765"/>
                <a:gd name="T1" fmla="*/ 1179 h 459"/>
                <a:gd name="T2" fmla="*/ 14124 w 765"/>
                <a:gd name="T3" fmla="*/ 8372 h 459"/>
                <a:gd name="T4" fmla="*/ 4725 w 765"/>
                <a:gd name="T5" fmla="*/ 11916 h 459"/>
                <a:gd name="T6" fmla="*/ 675 w 765"/>
                <a:gd name="T7" fmla="*/ 40153 h 459"/>
                <a:gd name="T8" fmla="*/ 8837 w 765"/>
                <a:gd name="T9" fmla="*/ 53053 h 459"/>
                <a:gd name="T10" fmla="*/ 16987 w 765"/>
                <a:gd name="T11" fmla="*/ 50852 h 459"/>
                <a:gd name="T12" fmla="*/ 28673 w 765"/>
                <a:gd name="T13" fmla="*/ 53053 h 459"/>
                <a:gd name="T14" fmla="*/ 34311 w 765"/>
                <a:gd name="T15" fmla="*/ 51822 h 459"/>
                <a:gd name="T16" fmla="*/ 36933 w 765"/>
                <a:gd name="T17" fmla="*/ 44463 h 459"/>
                <a:gd name="T18" fmla="*/ 36868 w 765"/>
                <a:gd name="T19" fmla="*/ 18873 h 459"/>
                <a:gd name="T20" fmla="*/ 32538 w 765"/>
                <a:gd name="T21" fmla="*/ 4117 h 459"/>
                <a:gd name="T22" fmla="*/ 20841 w 765"/>
                <a:gd name="T23" fmla="*/ 1179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2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3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4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5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6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87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9710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1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2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3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4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5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6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7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8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19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0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1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2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3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4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25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pic>
            <p:nvPicPr>
              <p:cNvPr id="9726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388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9701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2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3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4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705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9708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09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706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7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89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969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96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99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00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97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8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90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968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8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8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88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91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92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89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0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91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967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80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83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84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81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2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92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966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72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75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76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73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4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93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966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64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67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68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65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6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94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95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965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56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59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60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7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96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964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48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51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2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9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97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963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40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43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4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1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2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98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962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32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35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6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3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4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99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962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24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27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28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25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6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00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961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16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619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20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17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8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01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9599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9601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2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3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4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5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6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7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8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9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10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11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12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9600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402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9585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9587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88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89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0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1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2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3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4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5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6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7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8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9586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403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04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9583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84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405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9581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82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406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9579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80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407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9577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78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9408" name="Picture 1153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09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9575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576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410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9543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4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45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548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573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574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549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550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571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572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551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52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553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569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570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554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555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567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568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556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57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8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9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60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1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62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63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64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5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66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411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9511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2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13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4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5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516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541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542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517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518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539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540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519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20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521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537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538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522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523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535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536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524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25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28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9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30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31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32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33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34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412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9488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89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90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491" name="Picture 1227" descr="scree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92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3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4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5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6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7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498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505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6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7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8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9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0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99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0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1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2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3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4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13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9465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66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67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468" name="Picture 1251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69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0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1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2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3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4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475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482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3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4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5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6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7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76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7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8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9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0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1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14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9442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43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44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445" name="Picture 1275" descr="screen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46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7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8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9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0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452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459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0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1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2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3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4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53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4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5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6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7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8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15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9440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41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416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9417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18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19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420" name="Picture 1302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21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4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5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427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434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5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6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7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8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9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9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0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1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2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3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9221" name="Picture 939" descr="underline_bas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UDP vs TCP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altLang="en-US" dirty="0" smtClean="0"/>
              <a:t>UDP</a:t>
            </a:r>
            <a:endParaRPr lang="en-US" altLang="en-US" dirty="0"/>
          </a:p>
          <a:p>
            <a:pPr lvl="1"/>
            <a:r>
              <a:rPr lang="en-US" altLang="en-US" dirty="0" smtClean="0"/>
              <a:t>Process to process data delivery</a:t>
            </a:r>
          </a:p>
          <a:p>
            <a:pPr lvl="1"/>
            <a:r>
              <a:rPr lang="en-US" altLang="en-US" dirty="0" smtClean="0"/>
              <a:t>Error checking</a:t>
            </a:r>
          </a:p>
          <a:p>
            <a:r>
              <a:rPr lang="en-US" altLang="en-US" dirty="0" smtClean="0"/>
              <a:t>TCP</a:t>
            </a:r>
          </a:p>
          <a:p>
            <a:pPr lvl="1"/>
            <a:r>
              <a:rPr lang="en-US" altLang="en-US" dirty="0"/>
              <a:t>Process to process data delivery</a:t>
            </a:r>
          </a:p>
          <a:p>
            <a:pPr lvl="1"/>
            <a:r>
              <a:rPr lang="en-US" altLang="en-US" dirty="0"/>
              <a:t>Error checking</a:t>
            </a:r>
          </a:p>
          <a:p>
            <a:pPr lvl="1"/>
            <a:r>
              <a:rPr lang="en-US" altLang="en-US" dirty="0" smtClean="0"/>
              <a:t>Reliable data transfer</a:t>
            </a:r>
          </a:p>
          <a:p>
            <a:pPr lvl="1"/>
            <a:r>
              <a:rPr lang="en-US" altLang="en-US" dirty="0" smtClean="0"/>
              <a:t>Connection-oriented</a:t>
            </a:r>
          </a:p>
          <a:p>
            <a:pPr lvl="1"/>
            <a:r>
              <a:rPr lang="en-US" altLang="en-US" dirty="0" smtClean="0"/>
              <a:t>Flow control</a:t>
            </a:r>
            <a:endParaRPr lang="en-US" altLang="en-US" dirty="0" smtClean="0"/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ongestion control </a:t>
            </a:r>
          </a:p>
          <a:p>
            <a:pPr lvl="1"/>
            <a:endParaRPr lang="en-US" altLang="en-US" sz="2800" dirty="0" smtClean="0"/>
          </a:p>
        </p:txBody>
      </p:sp>
      <p:sp>
        <p:nvSpPr>
          <p:cNvPr id="9224" name="Line 677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8" name="Group 737"/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9342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43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44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45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48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9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46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9" name="Group 746"/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9334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35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36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37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40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1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38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30" name="Group 782"/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9326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27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28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29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32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3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30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31" name="Group 791"/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9318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19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20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21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24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2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2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33" name="Group 814"/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9310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11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12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13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16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7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14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34" name="Group 823"/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9302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03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04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05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9308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9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06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35" name="Group 876"/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9293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9295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96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97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98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latin typeface="Tahoma" panose="020B060403050404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9299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0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1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94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36" name="Group 886"/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9284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9286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87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88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89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latin typeface="Tahoma" panose="020B060403050404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9290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1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2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85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37" name="Group 661"/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9279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80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81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82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38" name="Group 901"/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9274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5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6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77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8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39" name="Group 907"/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9269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0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71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72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3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40" name="Group 913"/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9264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5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6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67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41" name="Group 919"/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9259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0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61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62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42" name="Group 925"/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9254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55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56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57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43" name="Group 931"/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9249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50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51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52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44" name="Group 896"/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9245" name="Rectangle 897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46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logical end-end transport</a:t>
              </a: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9247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65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362995FA-78C4-430E-A7E0-4E0F13FB1913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66564" name="Picture 10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Estimated RTT </a:t>
            </a:r>
            <a:r>
              <a:rPr lang="en-US" dirty="0" smtClean="0">
                <a:ea typeface="ＭＳ Ｐゴシック" charset="0"/>
                <a:cs typeface="+mj-cs"/>
              </a:rPr>
              <a:t>and timeout</a:t>
            </a:r>
            <a:endParaRPr lang="en-US" sz="4800" dirty="0">
              <a:ea typeface="ＭＳ Ｐゴシック" charset="0"/>
              <a:cs typeface="+mj-cs"/>
            </a:endParaRPr>
          </a:p>
        </p:txBody>
      </p:sp>
      <p:sp>
        <p:nvSpPr>
          <p:cNvPr id="6247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4" y="1436688"/>
            <a:ext cx="8167049" cy="4648200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E</a:t>
            </a:r>
            <a:r>
              <a:rPr lang="en-US" altLang="en-US" dirty="0" smtClean="0"/>
              <a:t>stimate RTT:</a:t>
            </a:r>
            <a:endParaRPr lang="en-US" altLang="en-US" dirty="0"/>
          </a:p>
          <a:p>
            <a:r>
              <a:rPr lang="en-US" altLang="en-US" sz="2400" b="1" dirty="0" err="1">
                <a:solidFill>
                  <a:srgbClr val="000099"/>
                </a:solidFill>
                <a:latin typeface="Courier New" panose="02070309020205020404" pitchFamily="49" charset="0"/>
              </a:rPr>
              <a:t>SampleRTT</a:t>
            </a:r>
            <a:r>
              <a:rPr lang="en-US" altLang="en-US" sz="2400" dirty="0" smtClean="0">
                <a:solidFill>
                  <a:srgbClr val="000099"/>
                </a:solidFill>
              </a:rPr>
              <a:t>: </a:t>
            </a:r>
            <a:r>
              <a:rPr lang="en-US" altLang="en-US" sz="2400" dirty="0" smtClean="0"/>
              <a:t> measure a typical RTT for a segment</a:t>
            </a:r>
            <a:endParaRPr lang="en-US" altLang="en-US" dirty="0"/>
          </a:p>
          <a:p>
            <a:r>
              <a:rPr lang="en-US" altLang="en-US" sz="2400" dirty="0" smtClean="0"/>
              <a:t>However, </a:t>
            </a:r>
            <a:r>
              <a:rPr lang="en-US" altLang="en-US" sz="2400" dirty="0" err="1" smtClean="0"/>
              <a:t>SampleRTT</a:t>
            </a:r>
            <a:r>
              <a:rPr lang="en-US" altLang="en-US" sz="2400" dirty="0" smtClean="0"/>
              <a:t> will vary.  So, take an average of several measurements</a:t>
            </a:r>
          </a:p>
          <a:p>
            <a:endParaRPr lang="en-US" sz="3200" dirty="0" smtClean="0">
              <a:ea typeface="ＭＳ Ｐゴシック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3200" dirty="0" smtClean="0">
                <a:ea typeface="ＭＳ Ｐゴシック" charset="0"/>
                <a:cs typeface="+mn-cs"/>
              </a:rPr>
              <a:t>Estimate timeout: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timeout = </a:t>
            </a:r>
            <a:r>
              <a:rPr lang="en-US" dirty="0" err="1">
                <a:ea typeface="ＭＳ Ｐゴシック" charset="0"/>
                <a:cs typeface="+mn-cs"/>
              </a:rPr>
              <a:t>EstimatedRTT</a:t>
            </a:r>
            <a:r>
              <a:rPr lang="en-US" dirty="0">
                <a:ea typeface="ＭＳ Ｐゴシック" charset="0"/>
                <a:cs typeface="+mn-cs"/>
              </a:rPr>
              <a:t> + Safety </a:t>
            </a:r>
            <a:r>
              <a:rPr lang="en-US" dirty="0" smtClean="0">
                <a:ea typeface="ＭＳ Ｐゴシック" charset="0"/>
                <a:cs typeface="+mn-cs"/>
              </a:rPr>
              <a:t>Margin</a:t>
            </a:r>
          </a:p>
          <a:p>
            <a:pPr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29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530451D4-A1AD-4CBF-A7CF-0AD60048762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pic>
        <p:nvPicPr>
          <p:cNvPr id="82949" name="Picture 5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950" name="Group 72"/>
          <p:cNvGrpSpPr>
            <a:grpSpLocks/>
          </p:cNvGrpSpPr>
          <p:nvPr/>
        </p:nvGrpSpPr>
        <p:grpSpPr bwMode="auto">
          <a:xfrm>
            <a:off x="5995988" y="2230438"/>
            <a:ext cx="2578100" cy="2155825"/>
            <a:chOff x="512" y="1294"/>
            <a:chExt cx="1888" cy="1358"/>
          </a:xfrm>
        </p:grpSpPr>
        <p:grpSp>
          <p:nvGrpSpPr>
            <p:cNvPr id="82964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82973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2974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2975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2976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82965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66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67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68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69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70" name="Text Box 57"/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ahoma" panose="020B0604030504040204" pitchFamily="34" charset="0"/>
                </a:rPr>
                <a:t>buffered data</a:t>
              </a:r>
            </a:p>
          </p:txBody>
        </p:sp>
        <p:sp>
          <p:nvSpPr>
            <p:cNvPr id="82971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72" name="Text Box 59"/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ahoma" panose="020B0604030504040204" pitchFamily="34" charset="0"/>
                </a:rPr>
                <a:t>free buffer space</a:t>
              </a:r>
            </a:p>
          </p:txBody>
        </p:sp>
      </p:grpSp>
      <p:sp>
        <p:nvSpPr>
          <p:cNvPr id="82951" name="Text Box 62"/>
          <p:cNvSpPr txBox="1">
            <a:spLocks noChangeArrowheads="1"/>
          </p:cNvSpPr>
          <p:nvPr/>
        </p:nvSpPr>
        <p:spPr bwMode="auto">
          <a:xfrm>
            <a:off x="5108575" y="3375025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rwnd</a:t>
            </a:r>
          </a:p>
        </p:txBody>
      </p:sp>
      <p:sp>
        <p:nvSpPr>
          <p:cNvPr id="82952" name="Line 64"/>
          <p:cNvSpPr>
            <a:spLocks noChangeShapeType="1"/>
          </p:cNvSpPr>
          <p:nvPr/>
        </p:nvSpPr>
        <p:spPr bwMode="auto">
          <a:xfrm>
            <a:off x="5619750" y="310832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3" name="Line 65"/>
          <p:cNvSpPr>
            <a:spLocks noChangeShapeType="1"/>
          </p:cNvSpPr>
          <p:nvPr/>
        </p:nvSpPr>
        <p:spPr bwMode="auto">
          <a:xfrm flipV="1">
            <a:off x="5619750" y="3633788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4" name="Line 66"/>
          <p:cNvSpPr>
            <a:spLocks noChangeShapeType="1"/>
          </p:cNvSpPr>
          <p:nvPr/>
        </p:nvSpPr>
        <p:spPr bwMode="auto">
          <a:xfrm>
            <a:off x="5465763" y="39655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5" name="Line 67"/>
          <p:cNvSpPr>
            <a:spLocks noChangeShapeType="1"/>
          </p:cNvSpPr>
          <p:nvPr/>
        </p:nvSpPr>
        <p:spPr bwMode="auto">
          <a:xfrm>
            <a:off x="5514975" y="30972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6" name="Line 68"/>
          <p:cNvSpPr>
            <a:spLocks noChangeShapeType="1"/>
          </p:cNvSpPr>
          <p:nvPr/>
        </p:nvSpPr>
        <p:spPr bwMode="auto">
          <a:xfrm>
            <a:off x="5487988" y="25717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7" name="Line 69"/>
          <p:cNvSpPr>
            <a:spLocks noChangeShapeType="1"/>
          </p:cNvSpPr>
          <p:nvPr/>
        </p:nvSpPr>
        <p:spPr bwMode="auto">
          <a:xfrm>
            <a:off x="5876925" y="25765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8" name="Line 70"/>
          <p:cNvSpPr>
            <a:spLocks noChangeShapeType="1"/>
          </p:cNvSpPr>
          <p:nvPr/>
        </p:nvSpPr>
        <p:spPr bwMode="auto">
          <a:xfrm flipH="1">
            <a:off x="5875338" y="30003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9" name="Text Box 71"/>
          <p:cNvSpPr txBox="1">
            <a:spLocks noChangeArrowheads="1"/>
          </p:cNvSpPr>
          <p:nvPr/>
        </p:nvSpPr>
        <p:spPr bwMode="auto">
          <a:xfrm>
            <a:off x="4722813" y="2736850"/>
            <a:ext cx="1284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RcvBuffer</a:t>
            </a:r>
          </a:p>
        </p:txBody>
      </p:sp>
      <p:sp>
        <p:nvSpPr>
          <p:cNvPr id="82960" name="Text Box 73"/>
          <p:cNvSpPr txBox="1">
            <a:spLocks noChangeArrowheads="1"/>
          </p:cNvSpPr>
          <p:nvPr/>
        </p:nvSpPr>
        <p:spPr bwMode="auto">
          <a:xfrm>
            <a:off x="6153150" y="4365625"/>
            <a:ext cx="2220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ahoma" panose="020B0604030504040204" pitchFamily="34" charset="0"/>
              </a:rPr>
              <a:t>TCP segment payloads</a:t>
            </a:r>
          </a:p>
        </p:txBody>
      </p:sp>
      <p:sp>
        <p:nvSpPr>
          <p:cNvPr id="82961" name="Text Box 74"/>
          <p:cNvSpPr txBox="1">
            <a:spLocks noChangeArrowheads="1"/>
          </p:cNvSpPr>
          <p:nvPr/>
        </p:nvSpPr>
        <p:spPr bwMode="auto">
          <a:xfrm>
            <a:off x="6226175" y="1865313"/>
            <a:ext cx="2130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ahoma" panose="020B0604030504040204" pitchFamily="34" charset="0"/>
              </a:rPr>
              <a:t>to application process</a:t>
            </a:r>
          </a:p>
        </p:txBody>
      </p:sp>
      <p:sp>
        <p:nvSpPr>
          <p:cNvPr id="82962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141403" y="1228887"/>
            <a:ext cx="4795724" cy="4906963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C00000"/>
                </a:solidFill>
              </a:rPr>
              <a:t>receiver application may be busy </a:t>
            </a:r>
            <a:r>
              <a:rPr lang="en-US" altLang="en-US" dirty="0" smtClean="0"/>
              <a:t>and so the data is buffered.  If the buffer overflows, the data will be lost.</a:t>
            </a:r>
          </a:p>
          <a:p>
            <a:r>
              <a:rPr lang="en-US" altLang="en-US" dirty="0" smtClean="0">
                <a:solidFill>
                  <a:srgbClr val="C00000"/>
                </a:solidFill>
              </a:rPr>
              <a:t>Flow control:  </a:t>
            </a:r>
            <a:r>
              <a:rPr lang="en-US" altLang="en-US" dirty="0" smtClean="0"/>
              <a:t>the receiver sends </a:t>
            </a:r>
            <a:r>
              <a:rPr lang="en-US" altLang="ja-JP" b="1" dirty="0" err="1" smtClean="0">
                <a:latin typeface="Courier New" panose="02070309020205020404" pitchFamily="49" charset="0"/>
              </a:rPr>
              <a:t>rwnd</a:t>
            </a:r>
            <a:r>
              <a:rPr lang="en-US" altLang="ja-JP" dirty="0" smtClean="0"/>
              <a:t> (with the segment) to the sender indicating how many bytes the receive can accept. </a:t>
            </a:r>
          </a:p>
          <a:p>
            <a:r>
              <a:rPr lang="en-US" altLang="ja-JP" b="1" dirty="0" err="1" smtClean="0">
                <a:latin typeface="Courier New" panose="02070309020205020404" pitchFamily="49" charset="0"/>
              </a:rPr>
              <a:t>rwnd</a:t>
            </a:r>
            <a:r>
              <a:rPr lang="en-US" altLang="ja-JP" b="1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smtClean="0"/>
              <a:t>is dynamic.</a:t>
            </a:r>
            <a:r>
              <a:rPr lang="en-US" altLang="ja-JP" dirty="0" smtClean="0"/>
              <a:t> </a:t>
            </a:r>
          </a:p>
          <a:p>
            <a:r>
              <a:rPr lang="en-US" altLang="en-US" dirty="0" smtClean="0"/>
              <a:t>It guarantees that the </a:t>
            </a:r>
            <a:r>
              <a:rPr lang="en-US" altLang="en-US" dirty="0" err="1" smtClean="0"/>
              <a:t>RcvBuffer</a:t>
            </a:r>
            <a:r>
              <a:rPr lang="en-US" altLang="en-US" dirty="0" smtClean="0"/>
              <a:t> will not overflow</a:t>
            </a:r>
          </a:p>
        </p:txBody>
      </p:sp>
      <p:sp>
        <p:nvSpPr>
          <p:cNvPr id="82963" name="Text Box 76"/>
          <p:cNvSpPr txBox="1">
            <a:spLocks noChangeArrowheads="1"/>
          </p:cNvSpPr>
          <p:nvPr/>
        </p:nvSpPr>
        <p:spPr bwMode="auto">
          <a:xfrm>
            <a:off x="5837238" y="5018088"/>
            <a:ext cx="269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latin typeface="Tahoma" panose="020B0604030504040204" pitchFamily="34" charset="0"/>
              </a:rPr>
              <a:t>receiver-side buffering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931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A6961D43-0B5C-472E-A656-ACE2520ADC2E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47335"/>
            <a:ext cx="7762875" cy="4648200"/>
          </a:xfrm>
        </p:spPr>
        <p:txBody>
          <a:bodyPr/>
          <a:lstStyle/>
          <a:p>
            <a:r>
              <a:rPr lang="en-US" altLang="en-US" dirty="0" smtClean="0"/>
              <a:t>Congestion occurs due to </a:t>
            </a:r>
            <a:r>
              <a:rPr lang="en-US" altLang="en-US" dirty="0" smtClean="0">
                <a:solidFill>
                  <a:srgbClr val="C00000"/>
                </a:solidFill>
              </a:rPr>
              <a:t>too many sources a router needs to handle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r>
              <a:rPr lang="en-US" altLang="en-US" dirty="0" smtClean="0">
                <a:solidFill>
                  <a:srgbClr val="C00000"/>
                </a:solidFill>
              </a:rPr>
              <a:t>Long delay</a:t>
            </a:r>
            <a:r>
              <a:rPr lang="en-US" altLang="en-US" dirty="0" smtClean="0"/>
              <a:t> occurs for queuing in router buffer </a:t>
            </a:r>
          </a:p>
          <a:p>
            <a:r>
              <a:rPr lang="en-US" altLang="en-US" dirty="0" smtClean="0">
                <a:solidFill>
                  <a:srgbClr val="C00000"/>
                </a:solidFill>
              </a:rPr>
              <a:t>Packet lost </a:t>
            </a:r>
            <a:r>
              <a:rPr lang="en-US" altLang="en-US" dirty="0" smtClean="0"/>
              <a:t>occurs due to overflow of router buffer</a:t>
            </a:r>
          </a:p>
          <a:p>
            <a:r>
              <a:rPr lang="en-US" altLang="en-US" sz="2800" dirty="0" smtClean="0"/>
              <a:t>End-to-end congestion control:  </a:t>
            </a:r>
            <a:r>
              <a:rPr lang="en-US" altLang="en-US" sz="2800" dirty="0" smtClean="0">
                <a:solidFill>
                  <a:srgbClr val="C00000"/>
                </a:solidFill>
              </a:rPr>
              <a:t>Network layer does not participate</a:t>
            </a:r>
            <a:r>
              <a:rPr lang="en-US" altLang="en-US" sz="2800" dirty="0" smtClean="0"/>
              <a:t> in this approach.  TCP uses this approach.</a:t>
            </a:r>
          </a:p>
          <a:p>
            <a:r>
              <a:rPr lang="en-US" altLang="en-US" dirty="0" smtClean="0"/>
              <a:t>Network-assisted congestion control:  </a:t>
            </a:r>
            <a:r>
              <a:rPr lang="en-US" altLang="en-US" dirty="0" smtClean="0">
                <a:solidFill>
                  <a:srgbClr val="C00000"/>
                </a:solidFill>
              </a:rPr>
              <a:t>Routers provide feedback</a:t>
            </a:r>
            <a:r>
              <a:rPr lang="en-US" altLang="en-US" dirty="0" smtClean="0"/>
              <a:t> to sender and receiver regarding the current state of the network</a:t>
            </a:r>
            <a:endParaRPr lang="en-US" altLang="en-US" sz="2800" dirty="0" smtClean="0"/>
          </a:p>
          <a:p>
            <a:endParaRPr lang="en-US" altLang="en-US" sz="2400" dirty="0" smtClean="0"/>
          </a:p>
        </p:txBody>
      </p:sp>
      <p:pic>
        <p:nvPicPr>
          <p:cNvPr id="9318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0922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a typeface="ＭＳ Ｐゴシック" charset="0"/>
                <a:cs typeface="+mj-cs"/>
              </a:rPr>
              <a:t>Congestion</a:t>
            </a:r>
            <a:endParaRPr lang="en-US" dirty="0">
              <a:ea typeface="ＭＳ Ｐゴシック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3160C3B1-69B6-4AA6-A7BE-D7A8ADCEDDF0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04452" name="Picture 1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7413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algn="r">
              <a:lnSpc>
                <a:spcPct val="80000"/>
              </a:lnSpc>
              <a:defRPr/>
            </a:pPr>
            <a:r>
              <a:rPr lang="en-US" sz="4000" dirty="0">
                <a:ea typeface="ＭＳ Ｐゴシック" charset="0"/>
                <a:cs typeface="+mj-cs"/>
              </a:rPr>
              <a:t>TCP congestion control: </a:t>
            </a:r>
            <a:r>
              <a:rPr lang="en-US" sz="3200" dirty="0">
                <a:ea typeface="ＭＳ Ｐゴシック" charset="0"/>
                <a:cs typeface="+mj-cs"/>
              </a:rPr>
              <a:t>additive increase multiplicative decrease</a:t>
            </a:r>
          </a:p>
        </p:txBody>
      </p:sp>
      <p:sp>
        <p:nvSpPr>
          <p:cNvPr id="101382" name="Rectangle 8"/>
          <p:cNvSpPr>
            <a:spLocks noChangeArrowheads="1"/>
          </p:cNvSpPr>
          <p:nvPr/>
        </p:nvSpPr>
        <p:spPr bwMode="auto">
          <a:xfrm>
            <a:off x="457200" y="1371600"/>
            <a:ext cx="8375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b="1" dirty="0" err="1" smtClean="0">
                <a:latin typeface="Courier New" charset="0"/>
                <a:ea typeface="ＭＳ Ｐゴシック" charset="0"/>
              </a:rPr>
              <a:t>cwnd</a:t>
            </a:r>
            <a:r>
              <a:rPr lang="en-US" sz="2800" b="1" dirty="0" smtClean="0">
                <a:latin typeface="Courier New" charset="0"/>
                <a:ea typeface="ＭＳ Ｐゴシック" charset="0"/>
              </a:rPr>
              <a:t> = </a:t>
            </a:r>
            <a:r>
              <a:rPr lang="en-US" sz="2800" dirty="0" smtClean="0">
                <a:latin typeface="Gill Sans MT" charset="0"/>
                <a:ea typeface="ＭＳ Ｐゴシック" charset="0"/>
              </a:rPr>
              <a:t>congestion window (maximum bytes that the sender can send)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 smtClean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additive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increase:</a:t>
            </a:r>
            <a:r>
              <a:rPr lang="en-US" sz="2800" dirty="0">
                <a:latin typeface="Gill Sans MT" charset="0"/>
                <a:ea typeface="ＭＳ Ｐゴシック" charset="0"/>
              </a:rPr>
              <a:t> increase  </a:t>
            </a:r>
            <a:r>
              <a:rPr lang="en-US" sz="2800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800" dirty="0">
                <a:latin typeface="Courier New" charset="0"/>
                <a:ea typeface="ＭＳ Ｐゴシック" charset="0"/>
              </a:rPr>
              <a:t> </a:t>
            </a:r>
            <a:r>
              <a:rPr lang="en-US" sz="2800" dirty="0">
                <a:latin typeface="Gill Sans MT" charset="0"/>
                <a:ea typeface="ＭＳ Ｐゴシック" charset="0"/>
              </a:rPr>
              <a:t>by 1 MSS every RTT until loss </a:t>
            </a:r>
            <a:r>
              <a:rPr lang="en-US" sz="2800" dirty="0" smtClean="0">
                <a:latin typeface="Gill Sans MT" charset="0"/>
                <a:ea typeface="ＭＳ Ｐゴシック" charset="0"/>
              </a:rPr>
              <a:t>detected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 smtClean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multiplicative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decrease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:</a:t>
            </a:r>
            <a:r>
              <a:rPr lang="en-US" sz="2800" dirty="0">
                <a:latin typeface="Gill Sans MT" charset="0"/>
                <a:ea typeface="ＭＳ Ｐゴシック" charset="0"/>
              </a:rPr>
              <a:t> cut </a:t>
            </a:r>
            <a:r>
              <a:rPr lang="en-US" sz="2800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800" b="1" dirty="0">
                <a:latin typeface="Courier New" charset="0"/>
                <a:ea typeface="ＭＳ Ｐゴシック" charset="0"/>
              </a:rPr>
              <a:t> </a:t>
            </a:r>
            <a:r>
              <a:rPr lang="en-US" sz="2800" dirty="0">
                <a:latin typeface="Gill Sans MT" charset="0"/>
                <a:ea typeface="ＭＳ Ｐゴシック" charset="0"/>
              </a:rPr>
              <a:t>in half after loss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  <a:ea typeface="ＭＳ Ｐゴシック" charset="0"/>
            </a:endParaRPr>
          </a:p>
        </p:txBody>
      </p:sp>
      <p:sp>
        <p:nvSpPr>
          <p:cNvPr id="104455" name="Rectangle 11"/>
          <p:cNvSpPr>
            <a:spLocks noChangeArrowheads="1"/>
          </p:cNvSpPr>
          <p:nvPr/>
        </p:nvSpPr>
        <p:spPr bwMode="auto">
          <a:xfrm>
            <a:off x="3663950" y="3659188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4456" name="Text Box 12"/>
          <p:cNvSpPr txBox="1">
            <a:spLocks noChangeArrowheads="1"/>
          </p:cNvSpPr>
          <p:nvPr/>
        </p:nvSpPr>
        <p:spPr bwMode="auto">
          <a:xfrm rot="-5400000">
            <a:off x="2074863" y="4784725"/>
            <a:ext cx="2047875" cy="517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cwnd:</a:t>
            </a:r>
            <a:r>
              <a:rPr lang="en-US" altLang="en-US" sz="1400">
                <a:latin typeface="Arial" panose="020B0604020202020204" pitchFamily="34" charset="0"/>
              </a:rPr>
              <a:t> TCP sender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congestion window size</a:t>
            </a:r>
          </a:p>
        </p:txBody>
      </p:sp>
      <p:sp>
        <p:nvSpPr>
          <p:cNvPr id="104457" name="Text Box 13"/>
          <p:cNvSpPr txBox="1">
            <a:spLocks noChangeArrowheads="1"/>
          </p:cNvSpPr>
          <p:nvPr/>
        </p:nvSpPr>
        <p:spPr bwMode="auto">
          <a:xfrm>
            <a:off x="425450" y="4448175"/>
            <a:ext cx="2146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AIMD saw tooth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behavior: probing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for bandwidth</a:t>
            </a:r>
          </a:p>
        </p:txBody>
      </p:sp>
      <p:sp>
        <p:nvSpPr>
          <p:cNvPr id="104458" name="Line 17"/>
          <p:cNvSpPr>
            <a:spLocks noChangeShapeType="1"/>
          </p:cNvSpPr>
          <p:nvPr/>
        </p:nvSpPr>
        <p:spPr bwMode="auto">
          <a:xfrm>
            <a:off x="3505200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9" name="Line 18"/>
          <p:cNvSpPr>
            <a:spLocks noChangeShapeType="1"/>
          </p:cNvSpPr>
          <p:nvPr/>
        </p:nvSpPr>
        <p:spPr bwMode="auto">
          <a:xfrm>
            <a:off x="3494088" y="37353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 flipV="1">
            <a:off x="3505200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>
            <a:off x="3686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 flipV="1">
            <a:off x="3675063" y="4525963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10" name="Line 22"/>
          <p:cNvSpPr>
            <a:spLocks noChangeShapeType="1"/>
          </p:cNvSpPr>
          <p:nvPr/>
        </p:nvSpPr>
        <p:spPr bwMode="auto">
          <a:xfrm>
            <a:off x="4646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68326" name="Group 38"/>
          <p:cNvGrpSpPr>
            <a:grpSpLocks/>
          </p:cNvGrpSpPr>
          <p:nvPr/>
        </p:nvGrpSpPr>
        <p:grpSpPr bwMode="auto">
          <a:xfrm>
            <a:off x="4638675" y="4402138"/>
            <a:ext cx="3040063" cy="1106487"/>
            <a:chOff x="2720" y="2730"/>
            <a:chExt cx="1915" cy="697"/>
          </a:xfrm>
        </p:grpSpPr>
        <p:sp>
          <p:nvSpPr>
            <p:cNvPr id="104471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4472" name="Group 37"/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04473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474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475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476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477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478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04465" name="Text Box 32"/>
          <p:cNvSpPr txBox="1">
            <a:spLocks noChangeArrowheads="1"/>
          </p:cNvSpPr>
          <p:nvPr/>
        </p:nvSpPr>
        <p:spPr bwMode="auto">
          <a:xfrm>
            <a:off x="4403725" y="3622675"/>
            <a:ext cx="4222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additively increase window size 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…. until loss occurs (then cut window in half)</a:t>
            </a:r>
          </a:p>
        </p:txBody>
      </p:sp>
      <p:sp>
        <p:nvSpPr>
          <p:cNvPr id="268321" name="Freeform 33"/>
          <p:cNvSpPr>
            <a:spLocks/>
          </p:cNvSpPr>
          <p:nvPr/>
        </p:nvSpPr>
        <p:spPr bwMode="auto">
          <a:xfrm>
            <a:off x="3598863" y="3816350"/>
            <a:ext cx="858837" cy="1016000"/>
          </a:xfrm>
          <a:custGeom>
            <a:avLst/>
            <a:gdLst>
              <a:gd name="T0" fmla="*/ 2147483646 w 541"/>
              <a:gd name="T1" fmla="*/ 0 h 640"/>
              <a:gd name="T2" fmla="*/ 0 w 541"/>
              <a:gd name="T3" fmla="*/ 0 h 640"/>
              <a:gd name="T4" fmla="*/ 0 w 541"/>
              <a:gd name="T5" fmla="*/ 2147483646 h 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3743325" y="4019550"/>
            <a:ext cx="796925" cy="1000125"/>
          </a:xfrm>
          <a:custGeom>
            <a:avLst/>
            <a:gdLst>
              <a:gd name="T0" fmla="*/ 2147483646 w 502"/>
              <a:gd name="T1" fmla="*/ 0 h 630"/>
              <a:gd name="T2" fmla="*/ 2147483646 w 502"/>
              <a:gd name="T3" fmla="*/ 2147483646 h 630"/>
              <a:gd name="T4" fmla="*/ 2147483646 w 502"/>
              <a:gd name="T5" fmla="*/ 2147483646 h 630"/>
              <a:gd name="T6" fmla="*/ 0 w 502"/>
              <a:gd name="T7" fmla="*/ 2147483646 h 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3" name="Freeform 35"/>
          <p:cNvSpPr>
            <a:spLocks/>
          </p:cNvSpPr>
          <p:nvPr/>
        </p:nvSpPr>
        <p:spPr bwMode="auto">
          <a:xfrm>
            <a:off x="4051300" y="3814763"/>
            <a:ext cx="406400" cy="1168400"/>
          </a:xfrm>
          <a:custGeom>
            <a:avLst/>
            <a:gdLst>
              <a:gd name="T0" fmla="*/ 2147483646 w 256"/>
              <a:gd name="T1" fmla="*/ 0 h 736"/>
              <a:gd name="T2" fmla="*/ 0 w 256"/>
              <a:gd name="T3" fmla="*/ 0 h 736"/>
              <a:gd name="T4" fmla="*/ 0 w 256"/>
              <a:gd name="T5" fmla="*/ 2147483646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4" name="Freeform 36"/>
          <p:cNvSpPr>
            <a:spLocks/>
          </p:cNvSpPr>
          <p:nvPr/>
        </p:nvSpPr>
        <p:spPr bwMode="auto">
          <a:xfrm>
            <a:off x="4689475" y="4179888"/>
            <a:ext cx="168275" cy="635000"/>
          </a:xfrm>
          <a:custGeom>
            <a:avLst/>
            <a:gdLst>
              <a:gd name="T0" fmla="*/ 2147483646 w 106"/>
              <a:gd name="T1" fmla="*/ 0 h 400"/>
              <a:gd name="T2" fmla="*/ 2147483646 w 106"/>
              <a:gd name="T3" fmla="*/ 2147483646 h 400"/>
              <a:gd name="T4" fmla="*/ 0 w 106"/>
              <a:gd name="T5" fmla="*/ 2147483646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0" name="Text Box 40"/>
          <p:cNvSpPr txBox="1">
            <a:spLocks noChangeArrowheads="1"/>
          </p:cNvSpPr>
          <p:nvPr/>
        </p:nvSpPr>
        <p:spPr bwMode="auto">
          <a:xfrm>
            <a:off x="5072063" y="6140450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7" grpId="0" animBg="1"/>
      <p:bldP spid="268308" grpId="0" animBg="1"/>
      <p:bldP spid="268309" grpId="0" animBg="1"/>
      <p:bldP spid="268310" grpId="0" animBg="1"/>
      <p:bldP spid="268321" grpId="0" animBg="1"/>
      <p:bldP spid="268321" grpId="1" animBg="1"/>
      <p:bldP spid="268322" grpId="0" animBg="1"/>
      <p:bldP spid="268322" grpId="1" animBg="1"/>
      <p:bldP spid="268323" grpId="0" animBg="1"/>
      <p:bldP spid="268323" grpId="1" animBg="1"/>
      <p:bldP spid="2683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54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6B8D10D9-DFF1-432D-8F95-7AC74787027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05476" name="Picture 8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17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31775"/>
            <a:ext cx="7772400" cy="7699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Congestion </a:t>
            </a:r>
            <a:r>
              <a:rPr lang="en-US" dirty="0" smtClean="0">
                <a:ea typeface="ＭＳ Ｐゴシック" charset="0"/>
                <a:cs typeface="+mj-cs"/>
              </a:rPr>
              <a:t>Control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3784600"/>
            <a:ext cx="4532313" cy="169545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sender limits transmission: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b="1" dirty="0" err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 dirty="0">
                <a:ea typeface="ＭＳ Ｐゴシック" charset="0"/>
                <a:cs typeface="+mn-cs"/>
              </a:rPr>
              <a:t> is </a:t>
            </a:r>
            <a:r>
              <a:rPr lang="en-US" dirty="0" smtClean="0">
                <a:ea typeface="ＭＳ Ｐゴシック" charset="0"/>
                <a:cs typeface="+mn-cs"/>
              </a:rPr>
              <a:t>dynamic</a:t>
            </a: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105480" name="Rectangle 12"/>
          <p:cNvSpPr>
            <a:spLocks noChangeArrowheads="1"/>
          </p:cNvSpPr>
          <p:nvPr/>
        </p:nvSpPr>
        <p:spPr bwMode="auto">
          <a:xfrm>
            <a:off x="768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81" name="Rectangle 13"/>
          <p:cNvSpPr>
            <a:spLocks noChangeArrowheads="1"/>
          </p:cNvSpPr>
          <p:nvPr/>
        </p:nvSpPr>
        <p:spPr bwMode="auto">
          <a:xfrm>
            <a:off x="865188" y="1943100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82" name="Rectangle 14"/>
          <p:cNvSpPr>
            <a:spLocks noChangeArrowheads="1"/>
          </p:cNvSpPr>
          <p:nvPr/>
        </p:nvSpPr>
        <p:spPr bwMode="auto">
          <a:xfrm>
            <a:off x="963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83" name="Rectangle 15"/>
          <p:cNvSpPr>
            <a:spLocks noChangeArrowheads="1"/>
          </p:cNvSpPr>
          <p:nvPr/>
        </p:nvSpPr>
        <p:spPr bwMode="auto">
          <a:xfrm>
            <a:off x="106045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84" name="Rectangle 16"/>
          <p:cNvSpPr>
            <a:spLocks noChangeArrowheads="1"/>
          </p:cNvSpPr>
          <p:nvPr/>
        </p:nvSpPr>
        <p:spPr bwMode="auto">
          <a:xfrm>
            <a:off x="115570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85" name="Rectangle 17"/>
          <p:cNvSpPr>
            <a:spLocks noChangeArrowheads="1"/>
          </p:cNvSpPr>
          <p:nvPr/>
        </p:nvSpPr>
        <p:spPr bwMode="auto">
          <a:xfrm>
            <a:off x="1252538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86" name="Rectangle 18"/>
          <p:cNvSpPr>
            <a:spLocks noChangeArrowheads="1"/>
          </p:cNvSpPr>
          <p:nvPr/>
        </p:nvSpPr>
        <p:spPr bwMode="auto">
          <a:xfrm>
            <a:off x="1344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87" name="Rectangle 19"/>
          <p:cNvSpPr>
            <a:spLocks noChangeArrowheads="1"/>
          </p:cNvSpPr>
          <p:nvPr/>
        </p:nvSpPr>
        <p:spPr bwMode="auto">
          <a:xfrm>
            <a:off x="143986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88" name="Rectangle 20"/>
          <p:cNvSpPr>
            <a:spLocks noChangeArrowheads="1"/>
          </p:cNvSpPr>
          <p:nvPr/>
        </p:nvSpPr>
        <p:spPr bwMode="auto">
          <a:xfrm>
            <a:off x="15351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89" name="Rectangle 21"/>
          <p:cNvSpPr>
            <a:spLocks noChangeArrowheads="1"/>
          </p:cNvSpPr>
          <p:nvPr/>
        </p:nvSpPr>
        <p:spPr bwMode="auto">
          <a:xfrm>
            <a:off x="1641475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90" name="Rectangle 22"/>
          <p:cNvSpPr>
            <a:spLocks noChangeArrowheads="1"/>
          </p:cNvSpPr>
          <p:nvPr/>
        </p:nvSpPr>
        <p:spPr bwMode="auto">
          <a:xfrm>
            <a:off x="1739900" y="1943100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91" name="Rectangle 23"/>
          <p:cNvSpPr>
            <a:spLocks noChangeArrowheads="1"/>
          </p:cNvSpPr>
          <p:nvPr/>
        </p:nvSpPr>
        <p:spPr bwMode="auto">
          <a:xfrm>
            <a:off x="1836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92" name="Rectangle 24"/>
          <p:cNvSpPr>
            <a:spLocks noChangeArrowheads="1"/>
          </p:cNvSpPr>
          <p:nvPr/>
        </p:nvSpPr>
        <p:spPr bwMode="auto">
          <a:xfrm>
            <a:off x="19335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93" name="Rectangle 25"/>
          <p:cNvSpPr>
            <a:spLocks noChangeArrowheads="1"/>
          </p:cNvSpPr>
          <p:nvPr/>
        </p:nvSpPr>
        <p:spPr bwMode="auto">
          <a:xfrm>
            <a:off x="203041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94" name="Rectangle 26"/>
          <p:cNvSpPr>
            <a:spLocks noChangeArrowheads="1"/>
          </p:cNvSpPr>
          <p:nvPr/>
        </p:nvSpPr>
        <p:spPr bwMode="auto">
          <a:xfrm>
            <a:off x="212566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95" name="Rectangle 27"/>
          <p:cNvSpPr>
            <a:spLocks noChangeArrowheads="1"/>
          </p:cNvSpPr>
          <p:nvPr/>
        </p:nvSpPr>
        <p:spPr bwMode="auto">
          <a:xfrm>
            <a:off x="2217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96" name="Rectangle 28"/>
          <p:cNvSpPr>
            <a:spLocks noChangeArrowheads="1"/>
          </p:cNvSpPr>
          <p:nvPr/>
        </p:nvSpPr>
        <p:spPr bwMode="auto">
          <a:xfrm>
            <a:off x="231298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97" name="Rectangle 29"/>
          <p:cNvSpPr>
            <a:spLocks noChangeArrowheads="1"/>
          </p:cNvSpPr>
          <p:nvPr/>
        </p:nvSpPr>
        <p:spPr bwMode="auto">
          <a:xfrm>
            <a:off x="24098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98" name="Rectangle 30"/>
          <p:cNvSpPr>
            <a:spLocks noChangeArrowheads="1"/>
          </p:cNvSpPr>
          <p:nvPr/>
        </p:nvSpPr>
        <p:spPr bwMode="auto">
          <a:xfrm>
            <a:off x="24987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99" name="Rectangle 31"/>
          <p:cNvSpPr>
            <a:spLocks noChangeArrowheads="1"/>
          </p:cNvSpPr>
          <p:nvPr/>
        </p:nvSpPr>
        <p:spPr bwMode="auto">
          <a:xfrm>
            <a:off x="25939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00" name="Rectangle 32"/>
          <p:cNvSpPr>
            <a:spLocks noChangeArrowheads="1"/>
          </p:cNvSpPr>
          <p:nvPr/>
        </p:nvSpPr>
        <p:spPr bwMode="auto">
          <a:xfrm>
            <a:off x="2687638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01" name="Rectangle 33"/>
          <p:cNvSpPr>
            <a:spLocks noChangeArrowheads="1"/>
          </p:cNvSpPr>
          <p:nvPr/>
        </p:nvSpPr>
        <p:spPr bwMode="auto">
          <a:xfrm>
            <a:off x="2779713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02" name="Rectangle 34"/>
          <p:cNvSpPr>
            <a:spLocks noChangeArrowheads="1"/>
          </p:cNvSpPr>
          <p:nvPr/>
        </p:nvSpPr>
        <p:spPr bwMode="auto">
          <a:xfrm>
            <a:off x="28765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03" name="Rectangle 35"/>
          <p:cNvSpPr>
            <a:spLocks noChangeArrowheads="1"/>
          </p:cNvSpPr>
          <p:nvPr/>
        </p:nvSpPr>
        <p:spPr bwMode="auto">
          <a:xfrm>
            <a:off x="29718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04" name="Rectangle 36"/>
          <p:cNvSpPr>
            <a:spLocks noChangeArrowheads="1"/>
          </p:cNvSpPr>
          <p:nvPr/>
        </p:nvSpPr>
        <p:spPr bwMode="auto">
          <a:xfrm>
            <a:off x="30607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05" name="Rectangle 37"/>
          <p:cNvSpPr>
            <a:spLocks noChangeArrowheads="1"/>
          </p:cNvSpPr>
          <p:nvPr/>
        </p:nvSpPr>
        <p:spPr bwMode="auto">
          <a:xfrm>
            <a:off x="31559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06" name="Rectangle 38"/>
          <p:cNvSpPr>
            <a:spLocks noChangeArrowheads="1"/>
          </p:cNvSpPr>
          <p:nvPr/>
        </p:nvSpPr>
        <p:spPr bwMode="auto">
          <a:xfrm>
            <a:off x="32527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07" name="Rectangle 39"/>
          <p:cNvSpPr>
            <a:spLocks noChangeArrowheads="1"/>
          </p:cNvSpPr>
          <p:nvPr/>
        </p:nvSpPr>
        <p:spPr bwMode="auto">
          <a:xfrm>
            <a:off x="3349625" y="1943100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08" name="Rectangle 40"/>
          <p:cNvSpPr>
            <a:spLocks noChangeArrowheads="1"/>
          </p:cNvSpPr>
          <p:nvPr/>
        </p:nvSpPr>
        <p:spPr bwMode="auto">
          <a:xfrm>
            <a:off x="3446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09" name="Rectangle 41"/>
          <p:cNvSpPr>
            <a:spLocks noChangeArrowheads="1"/>
          </p:cNvSpPr>
          <p:nvPr/>
        </p:nvSpPr>
        <p:spPr bwMode="auto">
          <a:xfrm>
            <a:off x="35448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10" name="Rectangle 42"/>
          <p:cNvSpPr>
            <a:spLocks noChangeArrowheads="1"/>
          </p:cNvSpPr>
          <p:nvPr/>
        </p:nvSpPr>
        <p:spPr bwMode="auto">
          <a:xfrm>
            <a:off x="364013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11" name="Rectangle 43"/>
          <p:cNvSpPr>
            <a:spLocks noChangeArrowheads="1"/>
          </p:cNvSpPr>
          <p:nvPr/>
        </p:nvSpPr>
        <p:spPr bwMode="auto">
          <a:xfrm>
            <a:off x="37353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12" name="Rectangle 44"/>
          <p:cNvSpPr>
            <a:spLocks noChangeArrowheads="1"/>
          </p:cNvSpPr>
          <p:nvPr/>
        </p:nvSpPr>
        <p:spPr bwMode="auto">
          <a:xfrm>
            <a:off x="3827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13" name="Rectangle 45"/>
          <p:cNvSpPr>
            <a:spLocks noChangeArrowheads="1"/>
          </p:cNvSpPr>
          <p:nvPr/>
        </p:nvSpPr>
        <p:spPr bwMode="auto">
          <a:xfrm>
            <a:off x="3924300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14" name="Rectangle 46"/>
          <p:cNvSpPr>
            <a:spLocks noChangeArrowheads="1"/>
          </p:cNvSpPr>
          <p:nvPr/>
        </p:nvSpPr>
        <p:spPr bwMode="auto">
          <a:xfrm>
            <a:off x="4019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15" name="Rectangle 47"/>
          <p:cNvSpPr>
            <a:spLocks noChangeArrowheads="1"/>
          </p:cNvSpPr>
          <p:nvPr/>
        </p:nvSpPr>
        <p:spPr bwMode="auto">
          <a:xfrm>
            <a:off x="725488" y="2679700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16" name="Rectangle 48"/>
          <p:cNvSpPr>
            <a:spLocks noChangeArrowheads="1"/>
          </p:cNvSpPr>
          <p:nvPr/>
        </p:nvSpPr>
        <p:spPr bwMode="auto">
          <a:xfrm>
            <a:off x="811213" y="1831975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17" name="Line 51"/>
          <p:cNvSpPr>
            <a:spLocks noChangeShapeType="1"/>
          </p:cNvSpPr>
          <p:nvPr/>
        </p:nvSpPr>
        <p:spPr bwMode="auto">
          <a:xfrm>
            <a:off x="1731963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18" name="Freeform 53"/>
          <p:cNvSpPr>
            <a:spLocks/>
          </p:cNvSpPr>
          <p:nvPr/>
        </p:nvSpPr>
        <p:spPr bwMode="auto">
          <a:xfrm>
            <a:off x="1524000" y="2614613"/>
            <a:ext cx="144463" cy="384175"/>
          </a:xfrm>
          <a:custGeom>
            <a:avLst/>
            <a:gdLst>
              <a:gd name="T0" fmla="*/ 2147483646 w 91"/>
              <a:gd name="T1" fmla="*/ 0 h 242"/>
              <a:gd name="T2" fmla="*/ 2147483646 w 91"/>
              <a:gd name="T3" fmla="*/ 2147483646 h 242"/>
              <a:gd name="T4" fmla="*/ 0 w 91"/>
              <a:gd name="T5" fmla="*/ 2147483646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19" name="Line 56"/>
          <p:cNvSpPr>
            <a:spLocks noChangeShapeType="1"/>
          </p:cNvSpPr>
          <p:nvPr/>
        </p:nvSpPr>
        <p:spPr bwMode="auto">
          <a:xfrm>
            <a:off x="2201863" y="2654300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20" name="Text Box 57"/>
          <p:cNvSpPr txBox="1">
            <a:spLocks noChangeArrowheads="1"/>
          </p:cNvSpPr>
          <p:nvPr/>
        </p:nvSpPr>
        <p:spPr bwMode="auto">
          <a:xfrm>
            <a:off x="706438" y="2838450"/>
            <a:ext cx="8524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last byte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ACKed</a:t>
            </a:r>
          </a:p>
        </p:txBody>
      </p:sp>
      <p:sp>
        <p:nvSpPr>
          <p:cNvPr id="105521" name="Text Box 58"/>
          <p:cNvSpPr txBox="1">
            <a:spLocks noChangeArrowheads="1"/>
          </p:cNvSpPr>
          <p:nvPr/>
        </p:nvSpPr>
        <p:spPr bwMode="auto">
          <a:xfrm>
            <a:off x="1731963" y="3016250"/>
            <a:ext cx="1066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ahoma" panose="020B0604030504040204" pitchFamily="34" charset="0"/>
              </a:rPr>
              <a:t>sent, not-yet </a:t>
            </a:r>
            <a:r>
              <a:rPr lang="en-US" altLang="en-US" sz="1400" dirty="0" err="1" smtClean="0">
                <a:latin typeface="Tahoma" panose="020B0604030504040204" pitchFamily="34" charset="0"/>
              </a:rPr>
              <a:t>ACKed</a:t>
            </a:r>
            <a:endParaRPr lang="en-US" altLang="en-US" sz="1400" dirty="0">
              <a:latin typeface="Tahoma" panose="020B0604030504040204" pitchFamily="34" charset="0"/>
            </a:endParaRPr>
          </a:p>
        </p:txBody>
      </p:sp>
      <p:sp>
        <p:nvSpPr>
          <p:cNvPr id="105522" name="Text Box 59"/>
          <p:cNvSpPr txBox="1">
            <a:spLocks noChangeArrowheads="1"/>
          </p:cNvSpPr>
          <p:nvPr/>
        </p:nvSpPr>
        <p:spPr bwMode="auto">
          <a:xfrm>
            <a:off x="2774950" y="2878138"/>
            <a:ext cx="1066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last byte sent</a:t>
            </a:r>
          </a:p>
        </p:txBody>
      </p:sp>
      <p:sp>
        <p:nvSpPr>
          <p:cNvPr id="105523" name="Text Box 61"/>
          <p:cNvSpPr txBox="1">
            <a:spLocks noChangeArrowheads="1"/>
          </p:cNvSpPr>
          <p:nvPr/>
        </p:nvSpPr>
        <p:spPr bwMode="auto">
          <a:xfrm>
            <a:off x="2168525" y="1622425"/>
            <a:ext cx="609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cwnd</a:t>
            </a:r>
            <a:endParaRPr lang="en-US" altLang="en-US" sz="1400" b="1" i="1">
              <a:latin typeface="Courier New" panose="02070309020205020404" pitchFamily="49" charset="0"/>
            </a:endParaRPr>
          </a:p>
        </p:txBody>
      </p:sp>
      <p:grpSp>
        <p:nvGrpSpPr>
          <p:cNvPr id="105524" name="Group 62"/>
          <p:cNvGrpSpPr>
            <a:grpSpLocks/>
          </p:cNvGrpSpPr>
          <p:nvPr/>
        </p:nvGrpSpPr>
        <p:grpSpPr bwMode="auto">
          <a:xfrm>
            <a:off x="2774950" y="1706563"/>
            <a:ext cx="447675" cy="117475"/>
            <a:chOff x="4250" y="1692"/>
            <a:chExt cx="374" cy="86"/>
          </a:xfrm>
        </p:grpSpPr>
        <p:sp>
          <p:nvSpPr>
            <p:cNvPr id="105546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47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5525" name="Group 65"/>
          <p:cNvGrpSpPr>
            <a:grpSpLocks/>
          </p:cNvGrpSpPr>
          <p:nvPr/>
        </p:nvGrpSpPr>
        <p:grpSpPr bwMode="auto">
          <a:xfrm rot="10800000">
            <a:off x="1736725" y="1725613"/>
            <a:ext cx="466725" cy="123825"/>
            <a:chOff x="4250" y="1692"/>
            <a:chExt cx="374" cy="86"/>
          </a:xfrm>
        </p:grpSpPr>
        <p:sp>
          <p:nvSpPr>
            <p:cNvPr id="105544" name="Line 66"/>
            <p:cNvSpPr>
              <a:spLocks noChangeShapeType="1"/>
            </p:cNvSpPr>
            <p:nvPr/>
          </p:nvSpPr>
          <p:spPr bwMode="auto">
            <a:xfrm>
              <a:off x="4260" y="1746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45" name="Line 67"/>
            <p:cNvSpPr>
              <a:spLocks noChangeShapeType="1"/>
            </p:cNvSpPr>
            <p:nvPr/>
          </p:nvSpPr>
          <p:spPr bwMode="auto">
            <a:xfrm>
              <a:off x="4632" y="1700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5526" name="Freeform 69"/>
          <p:cNvSpPr>
            <a:spLocks/>
          </p:cNvSpPr>
          <p:nvPr/>
        </p:nvSpPr>
        <p:spPr bwMode="auto">
          <a:xfrm flipH="1">
            <a:off x="2628900" y="2703513"/>
            <a:ext cx="144463" cy="301625"/>
          </a:xfrm>
          <a:custGeom>
            <a:avLst/>
            <a:gdLst>
              <a:gd name="T0" fmla="*/ 2147483646 w 91"/>
              <a:gd name="T1" fmla="*/ 0 h 242"/>
              <a:gd name="T2" fmla="*/ 2147483646 w 91"/>
              <a:gd name="T3" fmla="*/ 2147483646 h 242"/>
              <a:gd name="T4" fmla="*/ 0 w 91"/>
              <a:gd name="T5" fmla="*/ 2147483646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27" name="Text Box 71"/>
          <p:cNvSpPr txBox="1">
            <a:spLocks noChangeArrowheads="1"/>
          </p:cNvSpPr>
          <p:nvPr/>
        </p:nvSpPr>
        <p:spPr bwMode="auto">
          <a:xfrm>
            <a:off x="1033463" y="4420110"/>
            <a:ext cx="6733438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SzPct val="65000"/>
              <a:buNone/>
            </a:pPr>
            <a:r>
              <a:rPr lang="en-US" altLang="en-US" sz="1800" b="1" dirty="0" err="1" smtClean="0">
                <a:latin typeface="Courier New" panose="02070309020205020404" pitchFamily="49" charset="0"/>
              </a:rPr>
              <a:t>LastByteSent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 –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LastByteAcked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cwnd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buSzPct val="65000"/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grpSp>
        <p:nvGrpSpPr>
          <p:cNvPr id="105528" name="Group 74"/>
          <p:cNvGrpSpPr>
            <a:grpSpLocks/>
          </p:cNvGrpSpPr>
          <p:nvPr/>
        </p:nvGrpSpPr>
        <p:grpSpPr bwMode="auto">
          <a:xfrm>
            <a:off x="4945063" y="4382963"/>
            <a:ext cx="350837" cy="336550"/>
            <a:chOff x="2059" y="2091"/>
            <a:chExt cx="221" cy="212"/>
          </a:xfrm>
        </p:grpSpPr>
        <p:sp>
          <p:nvSpPr>
            <p:cNvPr id="105542" name="Text Box 72"/>
            <p:cNvSpPr txBox="1">
              <a:spLocks noChangeArrowheads="1"/>
            </p:cNvSpPr>
            <p:nvPr/>
          </p:nvSpPr>
          <p:spPr bwMode="auto">
            <a:xfrm>
              <a:off x="2059" y="2091"/>
              <a:ext cx="2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Tahoma" panose="020B0604030504040204" pitchFamily="34" charset="0"/>
                </a:rPr>
                <a:t>&lt;</a:t>
              </a:r>
            </a:p>
          </p:txBody>
        </p:sp>
        <p:sp>
          <p:nvSpPr>
            <p:cNvPr id="105543" name="Line 73"/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5531" name="Text Box 78"/>
          <p:cNvSpPr txBox="1">
            <a:spLocks noChangeArrowheads="1"/>
          </p:cNvSpPr>
          <p:nvPr/>
        </p:nvSpPr>
        <p:spPr bwMode="auto">
          <a:xfrm>
            <a:off x="714375" y="1390650"/>
            <a:ext cx="2720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Tahoma" panose="020B0604030504040204" pitchFamily="34" charset="0"/>
              </a:rPr>
              <a:t>sender sequence number space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79B6F1FF-CB4B-482C-8691-7C2B6FA759F0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1268" name="Picture 1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366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Multiplexing and </a:t>
            </a:r>
            <a:r>
              <a:rPr lang="en-US" dirty="0" err="1" smtClean="0">
                <a:ea typeface="ＭＳ Ｐゴシック" charset="0"/>
                <a:cs typeface="+mj-cs"/>
              </a:rPr>
              <a:t>demultiplexing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35" name="Rectangle 3"/>
          <p:cNvSpPr txBox="1">
            <a:spLocks noChangeArrowheads="1"/>
          </p:cNvSpPr>
          <p:nvPr/>
        </p:nvSpPr>
        <p:spPr bwMode="auto">
          <a:xfrm>
            <a:off x="533399" y="1589088"/>
            <a:ext cx="8016711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sz="3200" i="1" kern="0" dirty="0" smtClean="0">
                <a:ea typeface="ＭＳ Ｐゴシック" charset="0"/>
              </a:rPr>
              <a:t>Processes in App Layer use </a:t>
            </a:r>
            <a:r>
              <a:rPr lang="en-US" sz="3200" i="1" kern="0" dirty="0" smtClean="0">
                <a:solidFill>
                  <a:srgbClr val="C00000"/>
                </a:solidFill>
                <a:ea typeface="ＭＳ Ｐゴシック" charset="0"/>
              </a:rPr>
              <a:t>sockets</a:t>
            </a:r>
            <a:r>
              <a:rPr lang="en-US" sz="3200" i="1" kern="0" dirty="0" smtClean="0">
                <a:ea typeface="ＭＳ Ｐゴシック" charset="0"/>
              </a:rPr>
              <a:t> to connect to Transport layer.  Each socket can be</a:t>
            </a:r>
            <a:r>
              <a:rPr lang="en-US" sz="3200" i="1" kern="0" dirty="0" smtClean="0">
                <a:solidFill>
                  <a:srgbClr val="C00000"/>
                </a:solidFill>
                <a:ea typeface="ＭＳ Ｐゴシック" charset="0"/>
              </a:rPr>
              <a:t> uniquely identified </a:t>
            </a:r>
            <a:r>
              <a:rPr lang="en-US" sz="3200" i="1" kern="0" dirty="0" smtClean="0">
                <a:ea typeface="ＭＳ Ｐゴシック" charset="0"/>
              </a:rPr>
              <a:t>using IP address and port number.</a:t>
            </a:r>
          </a:p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sz="3200" i="1" kern="0" dirty="0" smtClean="0">
                <a:ea typeface="ＭＳ Ｐゴシック" charset="0"/>
              </a:rPr>
              <a:t>Port number:  </a:t>
            </a:r>
            <a:r>
              <a:rPr lang="en-US" sz="3200" i="1" kern="0" dirty="0" smtClean="0">
                <a:solidFill>
                  <a:srgbClr val="C00000"/>
                </a:solidFill>
                <a:ea typeface="ＭＳ Ｐゴシック" charset="0"/>
              </a:rPr>
              <a:t>16 bits </a:t>
            </a:r>
            <a:r>
              <a:rPr lang="en-US" sz="3200" i="1" kern="0" dirty="0" smtClean="0">
                <a:ea typeface="ＭＳ Ｐゴシック" charset="0"/>
              </a:rPr>
              <a:t>number.  </a:t>
            </a:r>
            <a:r>
              <a:rPr lang="en-US" sz="3200" i="1" kern="0" dirty="0" smtClean="0">
                <a:solidFill>
                  <a:srgbClr val="C00000"/>
                </a:solidFill>
                <a:ea typeface="ＭＳ Ｐゴシック" charset="0"/>
              </a:rPr>
              <a:t>0 to 65535</a:t>
            </a:r>
            <a:r>
              <a:rPr lang="en-US" sz="3200" i="1" kern="0" dirty="0" smtClean="0">
                <a:ea typeface="ＭＳ Ｐゴシック" charset="0"/>
              </a:rPr>
              <a:t>.  0 to 1023 are </a:t>
            </a:r>
            <a:r>
              <a:rPr lang="en-US" sz="3200" i="1" kern="0" dirty="0" smtClean="0">
                <a:solidFill>
                  <a:srgbClr val="C00000"/>
                </a:solidFill>
                <a:ea typeface="ＭＳ Ｐゴシック" charset="0"/>
              </a:rPr>
              <a:t>well-known port numbers</a:t>
            </a:r>
            <a:r>
              <a:rPr lang="en-US" sz="3200" i="1" kern="0" dirty="0" smtClean="0">
                <a:ea typeface="ＭＳ Ｐゴシック" charset="0"/>
              </a:rPr>
              <a:t>, used for standard applications (HTTP-80, SMTP-25, DNS-53).</a:t>
            </a:r>
          </a:p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altLang="en-US" dirty="0" smtClean="0"/>
              <a:t>MUX:  gather data </a:t>
            </a:r>
            <a:r>
              <a:rPr lang="en-US" altLang="en-US" dirty="0"/>
              <a:t>from </a:t>
            </a:r>
            <a:r>
              <a:rPr lang="en-US" altLang="en-US" dirty="0" smtClean="0">
                <a:solidFill>
                  <a:srgbClr val="FF0000"/>
                </a:solidFill>
              </a:rPr>
              <a:t>multiple Sockets </a:t>
            </a:r>
            <a:r>
              <a:rPr lang="en-US" altLang="en-US" dirty="0" smtClean="0"/>
              <a:t>and send through the source host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kern="0" dirty="0" smtClean="0">
                <a:ea typeface="ＭＳ Ｐゴシック" charset="0"/>
              </a:rPr>
              <a:t>DEMUX:  </a:t>
            </a:r>
            <a:r>
              <a:rPr lang="en-US" altLang="en-US" dirty="0">
                <a:latin typeface="Gill Sans MT" panose="020B0502020104020203" pitchFamily="34" charset="0"/>
              </a:rPr>
              <a:t>use header info to </a:t>
            </a:r>
            <a:r>
              <a:rPr lang="en-US" altLang="en-US" dirty="0" smtClean="0">
                <a:latin typeface="Gill Sans MT" panose="020B0502020104020203" pitchFamily="34" charset="0"/>
              </a:rPr>
              <a:t>deliver received segments </a:t>
            </a:r>
            <a:r>
              <a:rPr lang="en-US" altLang="en-US" dirty="0">
                <a:latin typeface="Gill Sans MT" panose="020B0502020104020203" pitchFamily="34" charset="0"/>
              </a:rPr>
              <a:t>to </a:t>
            </a:r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correct </a:t>
            </a:r>
            <a:r>
              <a:rPr lang="en-US" altLang="en-US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socket </a:t>
            </a:r>
            <a:r>
              <a:rPr lang="en-US" altLang="en-US" dirty="0" smtClean="0"/>
              <a:t>of the destination </a:t>
            </a:r>
            <a:r>
              <a:rPr lang="en-US" altLang="en-US" dirty="0" smtClean="0"/>
              <a:t>host</a:t>
            </a:r>
            <a:endParaRPr lang="en-US" kern="0" dirty="0">
              <a:solidFill>
                <a:srgbClr val="FF0000"/>
              </a:solidFill>
              <a:ea typeface="ＭＳ Ｐゴシック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3DEB9BD5-6FA9-4992-9B4F-6EA84AC7AFA3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2292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75"/>
          <p:cNvSpPr>
            <a:spLocks noChangeArrowheads="1"/>
          </p:cNvSpPr>
          <p:nvPr/>
        </p:nvSpPr>
        <p:spPr bwMode="auto">
          <a:xfrm>
            <a:off x="5682890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294" name="Rectangle 65"/>
          <p:cNvSpPr>
            <a:spLocks noChangeArrowheads="1"/>
          </p:cNvSpPr>
          <p:nvPr/>
        </p:nvSpPr>
        <p:spPr bwMode="auto">
          <a:xfrm>
            <a:off x="5606690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How </a:t>
            </a:r>
            <a:r>
              <a:rPr lang="en-US" sz="4000" dirty="0" smtClean="0">
                <a:ea typeface="ＭＳ Ｐゴシック" charset="0"/>
                <a:cs typeface="+mj-cs"/>
              </a:rPr>
              <a:t>MUX/DEMUX </a:t>
            </a:r>
            <a:r>
              <a:rPr lang="en-US" sz="4000" dirty="0">
                <a:ea typeface="ＭＳ Ｐゴシック" charset="0"/>
                <a:cs typeface="+mj-cs"/>
              </a:rPr>
              <a:t>works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75415" y="1227785"/>
            <a:ext cx="5383638" cy="27908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 dirty="0" smtClean="0">
                <a:ea typeface="ＭＳ Ｐゴシック" charset="0"/>
                <a:cs typeface="+mn-cs"/>
              </a:rPr>
              <a:t>MUX:  In the source host: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dirty="0" smtClean="0">
                <a:ea typeface="ＭＳ Ｐゴシック" charset="0"/>
                <a:cs typeface="+mn-cs"/>
              </a:rPr>
              <a:t>we have many </a:t>
            </a:r>
            <a:r>
              <a:rPr lang="en-US" sz="2000" dirty="0" smtClean="0">
                <a:solidFill>
                  <a:srgbClr val="C00000"/>
                </a:solidFill>
                <a:ea typeface="ＭＳ Ｐゴシック" charset="0"/>
                <a:cs typeface="+mn-cs"/>
              </a:rPr>
              <a:t>messages</a:t>
            </a:r>
            <a:r>
              <a:rPr lang="en-US" sz="2000" dirty="0" smtClean="0">
                <a:ea typeface="ＭＳ Ｐゴシック" charset="0"/>
                <a:cs typeface="+mn-cs"/>
              </a:rPr>
              <a:t> (from many sockets) that are needed to send to various destination hosts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dirty="0" smtClean="0">
                <a:ea typeface="ＭＳ Ｐゴシック" charset="0"/>
                <a:cs typeface="+mn-cs"/>
              </a:rPr>
              <a:t>With each message, </a:t>
            </a:r>
            <a:r>
              <a:rPr lang="en-US" sz="2000" dirty="0" smtClean="0">
                <a:solidFill>
                  <a:srgbClr val="C00000"/>
                </a:solidFill>
                <a:ea typeface="ＭＳ Ｐゴシック" charset="0"/>
              </a:rPr>
              <a:t>source port</a:t>
            </a:r>
            <a:r>
              <a:rPr lang="en-US" sz="2000" dirty="0" smtClean="0">
                <a:ea typeface="ＭＳ Ｐゴシック" charset="0"/>
              </a:rPr>
              <a:t> number and </a:t>
            </a:r>
            <a:r>
              <a:rPr lang="en-US" sz="2000" dirty="0" smtClean="0">
                <a:solidFill>
                  <a:srgbClr val="C00000"/>
                </a:solidFill>
                <a:ea typeface="ＭＳ Ｐゴシック" charset="0"/>
              </a:rPr>
              <a:t>destination port</a:t>
            </a:r>
            <a:r>
              <a:rPr lang="en-US" sz="2000" dirty="0" smtClean="0">
                <a:ea typeface="ＭＳ Ｐゴシック" charset="0"/>
              </a:rPr>
              <a:t> number are added which form </a:t>
            </a:r>
            <a:r>
              <a:rPr lang="en-US" sz="2000" dirty="0" smtClean="0">
                <a:solidFill>
                  <a:srgbClr val="C00000"/>
                </a:solidFill>
                <a:ea typeface="ＭＳ Ｐゴシック" charset="0"/>
              </a:rPr>
              <a:t>segment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dirty="0" smtClean="0">
                <a:ea typeface="ＭＳ Ｐゴシック" charset="0"/>
              </a:rPr>
              <a:t>With each segment</a:t>
            </a:r>
            <a:r>
              <a:rPr lang="en-US" sz="2000" dirty="0" smtClean="0">
                <a:solidFill>
                  <a:srgbClr val="C00000"/>
                </a:solidFill>
                <a:ea typeface="ＭＳ Ｐゴシック" charset="0"/>
              </a:rPr>
              <a:t>, source </a:t>
            </a:r>
            <a:r>
              <a:rPr lang="en-US" sz="2000" dirty="0">
                <a:solidFill>
                  <a:srgbClr val="C00000"/>
                </a:solidFill>
                <a:ea typeface="ＭＳ Ｐゴシック" charset="0"/>
              </a:rPr>
              <a:t>IP </a:t>
            </a:r>
            <a:r>
              <a:rPr lang="en-US" sz="2000" dirty="0" smtClean="0">
                <a:ea typeface="ＭＳ Ｐゴシック" charset="0"/>
              </a:rPr>
              <a:t>address and </a:t>
            </a:r>
            <a:r>
              <a:rPr lang="en-US" sz="2000" dirty="0">
                <a:solidFill>
                  <a:srgbClr val="C00000"/>
                </a:solidFill>
                <a:ea typeface="ＭＳ Ｐゴシック" charset="0"/>
              </a:rPr>
              <a:t>destination IP </a:t>
            </a:r>
            <a:r>
              <a:rPr lang="en-US" sz="2000" dirty="0" smtClean="0">
                <a:ea typeface="ＭＳ Ｐゴシック" charset="0"/>
              </a:rPr>
              <a:t>address are added which form </a:t>
            </a:r>
            <a:r>
              <a:rPr lang="en-US" sz="2000" dirty="0" smtClean="0">
                <a:solidFill>
                  <a:srgbClr val="C00000"/>
                </a:solidFill>
                <a:ea typeface="ＭＳ Ｐゴシック" charset="0"/>
              </a:rPr>
              <a:t>datagram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dirty="0" smtClean="0">
                <a:solidFill>
                  <a:srgbClr val="C00000"/>
                </a:solidFill>
                <a:ea typeface="ＭＳ Ｐゴシック" charset="0"/>
              </a:rPr>
              <a:t>All datagrams </a:t>
            </a:r>
            <a:r>
              <a:rPr lang="en-US" sz="2000" dirty="0" smtClean="0">
                <a:ea typeface="ＭＳ Ｐゴシック" charset="0"/>
              </a:rPr>
              <a:t>are sent to various destination hosts based on IP address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 smtClean="0">
                <a:ea typeface="ＭＳ Ｐゴシック" charset="0"/>
                <a:cs typeface="+mn-cs"/>
              </a:rPr>
              <a:t>DEMUX:  In the destination host,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dirty="0" smtClean="0">
                <a:ea typeface="ＭＳ Ｐゴシック" charset="0"/>
                <a:cs typeface="+mn-cs"/>
              </a:rPr>
              <a:t>We receive </a:t>
            </a:r>
            <a:r>
              <a:rPr lang="en-US" sz="2000" dirty="0" smtClean="0">
                <a:solidFill>
                  <a:srgbClr val="C00000"/>
                </a:solidFill>
                <a:ea typeface="ＭＳ Ｐゴシック" charset="0"/>
                <a:cs typeface="+mn-cs"/>
              </a:rPr>
              <a:t>many datagrams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dirty="0" smtClean="0">
                <a:ea typeface="ＭＳ Ｐゴシック" charset="0"/>
                <a:cs typeface="+mn-cs"/>
              </a:rPr>
              <a:t>For each datagram, </a:t>
            </a:r>
            <a:r>
              <a:rPr lang="en-US" sz="2000" dirty="0" smtClean="0">
                <a:solidFill>
                  <a:srgbClr val="C00000"/>
                </a:solidFill>
                <a:ea typeface="ＭＳ Ｐゴシック" charset="0"/>
                <a:cs typeface="+mn-cs"/>
              </a:rPr>
              <a:t>segment</a:t>
            </a:r>
            <a:r>
              <a:rPr lang="en-US" sz="2000" dirty="0" smtClean="0">
                <a:ea typeface="ＭＳ Ｐゴシック" charset="0"/>
                <a:cs typeface="+mn-cs"/>
              </a:rPr>
              <a:t> is retrieved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dirty="0" smtClean="0">
                <a:ea typeface="ＭＳ Ｐゴシック" charset="0"/>
                <a:cs typeface="+mn-cs"/>
              </a:rPr>
              <a:t>The destination </a:t>
            </a:r>
            <a:r>
              <a:rPr lang="en-US" sz="2000" dirty="0" smtClean="0">
                <a:solidFill>
                  <a:srgbClr val="C00000"/>
                </a:solidFill>
                <a:ea typeface="ＭＳ Ｐゴシック" charset="0"/>
                <a:cs typeface="+mn-cs"/>
              </a:rPr>
              <a:t>port number and the message</a:t>
            </a:r>
            <a:r>
              <a:rPr lang="en-US" sz="2000" dirty="0" smtClean="0">
                <a:ea typeface="ＭＳ Ｐゴシック" charset="0"/>
                <a:cs typeface="+mn-cs"/>
              </a:rPr>
              <a:t> are retrieved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dirty="0" smtClean="0">
                <a:ea typeface="ＭＳ Ｐゴシック" charset="0"/>
                <a:cs typeface="+mn-cs"/>
              </a:rPr>
              <a:t>The message is sent to </a:t>
            </a:r>
            <a:r>
              <a:rPr lang="en-US" sz="2000" dirty="0" smtClean="0">
                <a:solidFill>
                  <a:srgbClr val="C00000"/>
                </a:solidFill>
                <a:ea typeface="ＭＳ Ｐゴシック" charset="0"/>
                <a:cs typeface="+mn-cs"/>
              </a:rPr>
              <a:t>appropriate socket </a:t>
            </a:r>
            <a:r>
              <a:rPr lang="en-US" sz="2000" dirty="0" smtClean="0">
                <a:ea typeface="ＭＳ Ｐゴシック" charset="0"/>
                <a:cs typeface="+mn-cs"/>
              </a:rPr>
              <a:t>based on IP address and port number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12297" name="Text Box 63"/>
          <p:cNvSpPr txBox="1">
            <a:spLocks noChangeArrowheads="1"/>
          </p:cNvSpPr>
          <p:nvPr/>
        </p:nvSpPr>
        <p:spPr bwMode="auto">
          <a:xfrm>
            <a:off x="5646378" y="2108200"/>
            <a:ext cx="1563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source port #</a:t>
            </a:r>
            <a:endParaRPr lang="en-US" altLang="en-US" sz="24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12298" name="Text Box 64"/>
          <p:cNvSpPr txBox="1">
            <a:spLocks noChangeArrowheads="1"/>
          </p:cNvSpPr>
          <p:nvPr/>
        </p:nvSpPr>
        <p:spPr bwMode="auto">
          <a:xfrm>
            <a:off x="7432315" y="2108200"/>
            <a:ext cx="1328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dest port #</a:t>
            </a:r>
            <a:endParaRPr lang="en-US" altLang="en-US" sz="24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12299" name="Line 66"/>
          <p:cNvSpPr>
            <a:spLocks noChangeShapeType="1"/>
          </p:cNvSpPr>
          <p:nvPr/>
        </p:nvSpPr>
        <p:spPr bwMode="auto">
          <a:xfrm flipV="1">
            <a:off x="5597165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68"/>
          <p:cNvSpPr>
            <a:spLocks noChangeShapeType="1"/>
          </p:cNvSpPr>
          <p:nvPr/>
        </p:nvSpPr>
        <p:spPr bwMode="auto">
          <a:xfrm flipV="1">
            <a:off x="5606690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69"/>
          <p:cNvSpPr>
            <a:spLocks noChangeShapeType="1"/>
          </p:cNvSpPr>
          <p:nvPr/>
        </p:nvSpPr>
        <p:spPr bwMode="auto">
          <a:xfrm flipV="1">
            <a:off x="7244990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Text Box 70"/>
          <p:cNvSpPr txBox="1">
            <a:spLocks noChangeArrowheads="1"/>
          </p:cNvSpPr>
          <p:nvPr/>
        </p:nvSpPr>
        <p:spPr bwMode="auto">
          <a:xfrm>
            <a:off x="6789378" y="16557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32 bits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2303" name="Line 71"/>
          <p:cNvSpPr>
            <a:spLocks noChangeShapeType="1"/>
          </p:cNvSpPr>
          <p:nvPr/>
        </p:nvSpPr>
        <p:spPr bwMode="auto">
          <a:xfrm>
            <a:off x="7702190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72"/>
          <p:cNvSpPr>
            <a:spLocks noChangeShapeType="1"/>
          </p:cNvSpPr>
          <p:nvPr/>
        </p:nvSpPr>
        <p:spPr bwMode="auto">
          <a:xfrm rot="10800000">
            <a:off x="5592403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Text Box 73"/>
          <p:cNvSpPr txBox="1">
            <a:spLocks noChangeArrowheads="1"/>
          </p:cNvSpPr>
          <p:nvPr/>
        </p:nvSpPr>
        <p:spPr bwMode="auto">
          <a:xfrm>
            <a:off x="6500453" y="3816350"/>
            <a:ext cx="1389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application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data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(message)</a:t>
            </a:r>
            <a:endParaRPr lang="en-US" altLang="en-US" sz="2400" dirty="0">
              <a:latin typeface="Tahoma" panose="020B0604030504040204" pitchFamily="34" charset="0"/>
            </a:endParaRPr>
          </a:p>
        </p:txBody>
      </p:sp>
      <p:sp>
        <p:nvSpPr>
          <p:cNvPr id="12306" name="Text Box 74"/>
          <p:cNvSpPr txBox="1">
            <a:spLocks noChangeArrowheads="1"/>
          </p:cNvSpPr>
          <p:nvPr/>
        </p:nvSpPr>
        <p:spPr bwMode="auto">
          <a:xfrm>
            <a:off x="6116278" y="2849563"/>
            <a:ext cx="2290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other header fields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2307" name="Text Box 76"/>
          <p:cNvSpPr txBox="1">
            <a:spLocks noChangeArrowheads="1"/>
          </p:cNvSpPr>
          <p:nvPr/>
        </p:nvSpPr>
        <p:spPr bwMode="auto">
          <a:xfrm>
            <a:off x="6359397" y="5380038"/>
            <a:ext cx="19807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segment </a:t>
            </a:r>
            <a:r>
              <a:rPr lang="en-US" altLang="en-US" sz="2000" dirty="0">
                <a:latin typeface="Tahoma" panose="020B0604030504040204" pitchFamily="34" charset="0"/>
              </a:rPr>
              <a:t>format</a:t>
            </a:r>
            <a:endParaRPr lang="en-US" altLang="en-US" sz="2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C3228C1A-C993-446C-9C88-43D41A477530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3316" name="Picture 1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9350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Connectionless </a:t>
            </a:r>
            <a:r>
              <a:rPr lang="en-US" dirty="0" smtClean="0">
                <a:ea typeface="ＭＳ Ｐゴシック" charset="0"/>
                <a:cs typeface="+mj-cs"/>
              </a:rPr>
              <a:t>MUX/DEMUX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336550" y="1408111"/>
            <a:ext cx="8356600" cy="4635501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altLang="en-US" dirty="0">
                <a:latin typeface="Gill Sans MT" panose="020B0502020104020203" pitchFamily="34" charset="0"/>
              </a:rPr>
              <a:t>The </a:t>
            </a: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UDP</a:t>
            </a:r>
            <a:r>
              <a:rPr lang="en-US" altLang="en-US" dirty="0">
                <a:latin typeface="Gill Sans MT" panose="020B0502020104020203" pitchFamily="34" charset="0"/>
              </a:rPr>
              <a:t> protocol uses </a:t>
            </a:r>
            <a:r>
              <a:rPr lang="en-US" altLang="en-US" dirty="0" smtClean="0">
                <a:latin typeface="Gill Sans MT" panose="020B0502020104020203" pitchFamily="34" charset="0"/>
              </a:rPr>
              <a:t>connectionless</a:t>
            </a:r>
            <a:endParaRPr lang="en-US" altLang="en-US" dirty="0">
              <a:latin typeface="Gill Sans MT" panose="020B0502020104020203" pitchFamily="34" charset="0"/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When </a:t>
            </a:r>
            <a:r>
              <a:rPr lang="en-US" dirty="0">
                <a:ea typeface="ＭＳ Ｐゴシック" charset="0"/>
                <a:cs typeface="+mn-cs"/>
              </a:rPr>
              <a:t>host </a:t>
            </a:r>
            <a:r>
              <a:rPr lang="en-US" dirty="0" smtClean="0">
                <a:ea typeface="ＭＳ Ｐゴシック" charset="0"/>
                <a:cs typeface="+mn-cs"/>
              </a:rPr>
              <a:t>receives UDP </a:t>
            </a:r>
            <a:r>
              <a:rPr lang="en-US" dirty="0" smtClean="0">
                <a:solidFill>
                  <a:srgbClr val="C00000"/>
                </a:solidFill>
                <a:ea typeface="ＭＳ Ｐゴシック" charset="0"/>
                <a:cs typeface="+mn-cs"/>
              </a:rPr>
              <a:t>segment</a:t>
            </a:r>
            <a:r>
              <a:rPr lang="en-US" dirty="0">
                <a:ea typeface="ＭＳ Ｐゴシック" charset="0"/>
                <a:cs typeface="+mn-cs"/>
              </a:rPr>
              <a:t>: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</a:rPr>
              <a:t>It obtains the </a:t>
            </a:r>
            <a:r>
              <a:rPr lang="en-US" dirty="0" smtClean="0">
                <a:solidFill>
                  <a:srgbClr val="C00000"/>
                </a:solidFill>
                <a:ea typeface="ＭＳ Ｐゴシック" charset="0"/>
              </a:rPr>
              <a:t>destination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port #</a:t>
            </a:r>
            <a:r>
              <a:rPr lang="en-US" dirty="0">
                <a:ea typeface="ＭＳ Ｐゴシック" charset="0"/>
              </a:rPr>
              <a:t> in segment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</a:rPr>
              <a:t>Sends the UDP segment </a:t>
            </a:r>
            <a:r>
              <a:rPr lang="en-US" dirty="0">
                <a:ea typeface="ＭＳ Ｐゴシック" charset="0"/>
              </a:rPr>
              <a:t>to </a:t>
            </a:r>
            <a:r>
              <a:rPr lang="en-US" dirty="0" smtClean="0">
                <a:ea typeface="ＭＳ Ｐゴシック" charset="0"/>
              </a:rPr>
              <a:t>the </a:t>
            </a:r>
            <a:r>
              <a:rPr lang="en-US" dirty="0" smtClean="0">
                <a:solidFill>
                  <a:srgbClr val="C00000"/>
                </a:solidFill>
                <a:ea typeface="ＭＳ Ｐゴシック" charset="0"/>
              </a:rPr>
              <a:t>socket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with that port </a:t>
            </a:r>
            <a:r>
              <a:rPr lang="en-US" dirty="0" smtClean="0">
                <a:solidFill>
                  <a:srgbClr val="C00000"/>
                </a:solidFill>
                <a:ea typeface="ＭＳ Ｐゴシック" charset="0"/>
              </a:rPr>
              <a:t>#</a:t>
            </a:r>
          </a:p>
          <a:p>
            <a:pPr>
              <a:buFont typeface="Arial"/>
              <a:buChar char="•"/>
              <a:defRPr/>
            </a:pPr>
            <a:r>
              <a:rPr lang="en-US" altLang="en-US" dirty="0">
                <a:latin typeface="Gill Sans MT" panose="020B0502020104020203" pitchFamily="34" charset="0"/>
              </a:rPr>
              <a:t>IP datagrams with </a:t>
            </a:r>
            <a:r>
              <a:rPr lang="en-US" altLang="en-US" i="1" dirty="0">
                <a:solidFill>
                  <a:srgbClr val="CC0000"/>
                </a:solidFill>
                <a:latin typeface="Gill Sans MT" panose="020B0502020104020203" pitchFamily="34" charset="0"/>
              </a:rPr>
              <a:t>same </a:t>
            </a:r>
            <a:r>
              <a:rPr lang="en-US" altLang="en-US" i="1" dirty="0" err="1" smtClean="0">
                <a:solidFill>
                  <a:srgbClr val="CC0000"/>
                </a:solidFill>
                <a:latin typeface="Gill Sans MT" panose="020B0502020104020203" pitchFamily="34" charset="0"/>
              </a:rPr>
              <a:t>dest</a:t>
            </a:r>
            <a:r>
              <a:rPr lang="en-US" altLang="en-US" i="1" dirty="0" smtClean="0">
                <a:solidFill>
                  <a:srgbClr val="CC0000"/>
                </a:solidFill>
                <a:latin typeface="Gill Sans MT" panose="020B0502020104020203" pitchFamily="34" charset="0"/>
              </a:rPr>
              <a:t> and </a:t>
            </a:r>
            <a:r>
              <a:rPr lang="en-US" altLang="en-US" i="1" dirty="0">
                <a:solidFill>
                  <a:srgbClr val="CC0000"/>
                </a:solidFill>
                <a:latin typeface="Gill Sans MT" panose="020B0502020104020203" pitchFamily="34" charset="0"/>
              </a:rPr>
              <a:t>port #,</a:t>
            </a:r>
            <a:r>
              <a:rPr lang="en-US" altLang="en-US" dirty="0">
                <a:latin typeface="Gill Sans MT" panose="020B0502020104020203" pitchFamily="34" charset="0"/>
              </a:rPr>
              <a:t> but </a:t>
            </a: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different source IP</a:t>
            </a:r>
            <a:r>
              <a:rPr lang="en-US" altLang="en-US" dirty="0">
                <a:latin typeface="Gill Sans MT" panose="020B0502020104020203" pitchFamily="34" charset="0"/>
              </a:rPr>
              <a:t> addresses </a:t>
            </a:r>
            <a:r>
              <a:rPr lang="en-US" altLang="en-US" dirty="0" smtClean="0">
                <a:latin typeface="Gill Sans MT" panose="020B0502020104020203" pitchFamily="34" charset="0"/>
              </a:rPr>
              <a:t>or </a:t>
            </a: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source port</a:t>
            </a:r>
            <a:r>
              <a:rPr lang="en-US" altLang="en-US" dirty="0">
                <a:latin typeface="Gill Sans MT" panose="020B0502020104020203" pitchFamily="34" charset="0"/>
              </a:rPr>
              <a:t> numbers will be directed to </a:t>
            </a:r>
            <a:r>
              <a:rPr lang="en-US" altLang="en-US" i="1" dirty="0">
                <a:solidFill>
                  <a:srgbClr val="CC0000"/>
                </a:solidFill>
                <a:latin typeface="Gill Sans MT" panose="020B0502020104020203" pitchFamily="34" charset="0"/>
              </a:rPr>
              <a:t>same socket </a:t>
            </a:r>
            <a:r>
              <a:rPr lang="en-US" altLang="en-US" dirty="0">
                <a:latin typeface="Gill Sans MT" panose="020B0502020104020203" pitchFamily="34" charset="0"/>
              </a:rPr>
              <a:t>at </a:t>
            </a:r>
            <a:r>
              <a:rPr lang="en-US" altLang="en-US" dirty="0" err="1" smtClean="0">
                <a:latin typeface="Gill Sans MT" panose="020B0502020104020203" pitchFamily="34" charset="0"/>
              </a:rPr>
              <a:t>dest</a:t>
            </a:r>
            <a:endParaRPr lang="en-US" altLang="en-US" dirty="0" smtClean="0">
              <a:latin typeface="Gill Sans MT" panose="020B0502020104020203" pitchFamily="34" charset="0"/>
            </a:endParaRPr>
          </a:p>
          <a:p>
            <a:pPr>
              <a:buFont typeface="Arial"/>
              <a:buChar char="•"/>
              <a:defRPr/>
            </a:pPr>
            <a:endParaRPr lang="en-US" altLang="en-US" dirty="0">
              <a:latin typeface="Gill Sans MT" panose="020B0502020104020203" pitchFamily="34" charset="0"/>
            </a:endParaRP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endParaRPr lang="en-US" altLang="en-US" sz="24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0A8D6BCE-81A7-4D3D-B9B9-FCB96C21C591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4340" name="Picture 2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Connectionless </a:t>
            </a:r>
            <a:r>
              <a:rPr lang="en-US" dirty="0" smtClean="0">
                <a:ea typeface="ＭＳ Ｐゴシック" charset="0"/>
                <a:cs typeface="+mj-cs"/>
              </a:rPr>
              <a:t>MUX/DEMUX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4343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6 w 290"/>
              <a:gd name="T1" fmla="*/ 2147483646 h 1382"/>
              <a:gd name="T2" fmla="*/ 0 w 290"/>
              <a:gd name="T3" fmla="*/ 2147483646 h 1382"/>
              <a:gd name="T4" fmla="*/ 2147483646 w 290"/>
              <a:gd name="T5" fmla="*/ 0 h 1382"/>
              <a:gd name="T6" fmla="*/ 2147483646 w 290"/>
              <a:gd name="T7" fmla="*/ 2147483646 h 1382"/>
              <a:gd name="T8" fmla="*/ 2147483646 w 290"/>
              <a:gd name="T9" fmla="*/ 2147483646 h 1382"/>
              <a:gd name="T10" fmla="*/ 2147483646 w 290"/>
              <a:gd name="T11" fmla="*/ 2147483646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6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7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4349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4353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14354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14355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14356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4462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63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64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65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58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59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60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4362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14365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14366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14367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4458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59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60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61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71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72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73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4375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4379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14380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14381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14382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14383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6 w 318"/>
              <a:gd name="T1" fmla="*/ 2147483646 h 1344"/>
              <a:gd name="T2" fmla="*/ 2147483646 w 318"/>
              <a:gd name="T3" fmla="*/ 0 h 1344"/>
              <a:gd name="T4" fmla="*/ 0 w 318"/>
              <a:gd name="T5" fmla="*/ 2147483646 h 1344"/>
              <a:gd name="T6" fmla="*/ 2147483646 w 318"/>
              <a:gd name="T7" fmla="*/ 2147483646 h 1344"/>
              <a:gd name="T8" fmla="*/ 2147483646 w 318"/>
              <a:gd name="T9" fmla="*/ 2147483646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4454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55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56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57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4451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52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53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port: 9157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4448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49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50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port: 6428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4445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46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47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port: ?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4442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43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44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port: ?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port: ?</a:t>
              </a:r>
            </a:p>
          </p:txBody>
        </p:sp>
      </p:grpSp>
      <p:grpSp>
        <p:nvGrpSpPr>
          <p:cNvPr id="14403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14440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41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404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14438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39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405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14406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08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4411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6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437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4412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4413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4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435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4414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15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4416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32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433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4417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418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30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431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4419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20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23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25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26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27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28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29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41" grpId="0" animBg="1"/>
      <p:bldP spid="241842" grpId="0" animBg="1"/>
      <p:bldP spid="241844" grpId="0" animBg="1"/>
      <p:bldP spid="241845" grpId="0" animBg="1"/>
      <p:bldP spid="241846" grpId="0" animBg="1"/>
      <p:bldP spid="241847" grpId="0" animBg="1"/>
      <p:bldP spid="241848" grpId="0" animBg="1"/>
      <p:bldP spid="241849" grpId="0" animBg="1"/>
      <p:bldP spid="241850" grpId="0" animBg="1"/>
      <p:bldP spid="241851" grpId="0" animBg="1"/>
      <p:bldP spid="241852" grpId="0" animBg="1"/>
      <p:bldP spid="2418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Tahoma" panose="020B0604030504040204" pitchFamily="34" charset="0"/>
              </a:rPr>
              <a:t>Transport</a:t>
            </a:r>
            <a:r>
              <a:rPr lang="en-US" altLang="en-US" sz="1400" smtClean="0">
                <a:latin typeface="Tahoma" panose="020B0604030504040204" pitchFamily="34" charset="0"/>
              </a:rPr>
              <a:t> </a:t>
            </a:r>
            <a:r>
              <a:rPr lang="en-US" altLang="en-US" sz="1200" smtClean="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9413A0D1-460A-4470-9971-BC4AECAE9510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59" y="228600"/>
            <a:ext cx="857839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Connection-oriented </a:t>
            </a:r>
            <a:r>
              <a:rPr lang="en-US" dirty="0" smtClean="0">
                <a:ea typeface="ＭＳ Ｐゴシック" charset="0"/>
                <a:cs typeface="+mj-cs"/>
              </a:rPr>
              <a:t>MUX/DEMUX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0999" y="1600200"/>
            <a:ext cx="8216245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TCP socket identified by 4-tuple: 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Arial"/>
              <a:buChar char="•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IP address</a:t>
            </a:r>
          </a:p>
          <a:p>
            <a:pPr lvl="1">
              <a:buFont typeface="Arial"/>
              <a:buChar char="•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port number</a:t>
            </a:r>
          </a:p>
          <a:p>
            <a:pPr>
              <a:buFont typeface="Wingdings" charset="2"/>
              <a:buChar char="§"/>
              <a:defRPr/>
            </a:pPr>
            <a:endParaRPr lang="en-US" dirty="0" smtClean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receiver </a:t>
            </a:r>
            <a:r>
              <a:rPr lang="en-US" dirty="0">
                <a:ea typeface="ＭＳ Ｐゴシック" charset="0"/>
                <a:cs typeface="+mn-cs"/>
              </a:rPr>
              <a:t>uses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all four values</a:t>
            </a:r>
            <a:r>
              <a:rPr lang="en-US" dirty="0">
                <a:ea typeface="ＭＳ Ｐゴシック" charset="0"/>
                <a:cs typeface="+mn-cs"/>
              </a:rPr>
              <a:t> to direct segment to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appropriate socket</a:t>
            </a:r>
          </a:p>
        </p:txBody>
      </p:sp>
      <p:pic>
        <p:nvPicPr>
          <p:cNvPr id="15367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28291</TotalTime>
  <Words>3498</Words>
  <Application>Microsoft Office PowerPoint</Application>
  <PresentationFormat>On-screen Show (4:3)</PresentationFormat>
  <Paragraphs>903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ＭＳ Ｐゴシック</vt:lpstr>
      <vt:lpstr>ＭＳ Ｐゴシック</vt:lpstr>
      <vt:lpstr>Arial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Microsoft Word Picture</vt:lpstr>
      <vt:lpstr>PowerPoint Presentation</vt:lpstr>
      <vt:lpstr>Transport layer</vt:lpstr>
      <vt:lpstr>Transport vs. network layer</vt:lpstr>
      <vt:lpstr>UDP vs TCP</vt:lpstr>
      <vt:lpstr>Multiplexing and demultiplexing</vt:lpstr>
      <vt:lpstr>How MUX/DEMUX works</vt:lpstr>
      <vt:lpstr>Connectionless MUX/DEMUX</vt:lpstr>
      <vt:lpstr>Connectionless MUX/DEMUX</vt:lpstr>
      <vt:lpstr>Connection-oriented MUX/DEMUX</vt:lpstr>
      <vt:lpstr>Connection-oriented MUX/DEMUX</vt:lpstr>
      <vt:lpstr>UDP: User Datagram Protocol</vt:lpstr>
      <vt:lpstr>UDP: segment structure</vt:lpstr>
      <vt:lpstr>UDP error checking</vt:lpstr>
      <vt:lpstr>UDP error checking</vt:lpstr>
      <vt:lpstr>Reliable data transfer</vt:lpstr>
      <vt:lpstr>Reliable data transfer</vt:lpstr>
      <vt:lpstr>rdt1.0: reliable transfer over a reliable channel</vt:lpstr>
      <vt:lpstr>rdt2.0: channel with bit errors</vt:lpstr>
      <vt:lpstr>rdt2.0</vt:lpstr>
      <vt:lpstr>Problem of rdt2.0</vt:lpstr>
      <vt:lpstr>rdt2.1</vt:lpstr>
      <vt:lpstr>rdt2.1</vt:lpstr>
      <vt:lpstr>rdt2.1</vt:lpstr>
      <vt:lpstr>rdt2.2: a NAK-free protocol</vt:lpstr>
      <vt:lpstr>rdt2.2: sender, receiver fragments</vt:lpstr>
      <vt:lpstr>rdt3.0: channels with errors and loss</vt:lpstr>
      <vt:lpstr>rdt3.0 sender</vt:lpstr>
      <vt:lpstr>rdt3.0 in action</vt:lpstr>
      <vt:lpstr>rdt3.0 in action</vt:lpstr>
      <vt:lpstr>Performance of rdt3.0</vt:lpstr>
      <vt:lpstr>Pipelined technique</vt:lpstr>
      <vt:lpstr>Go-Back-N: sender</vt:lpstr>
      <vt:lpstr>GBN in action</vt:lpstr>
      <vt:lpstr>Selective repeat (SR)</vt:lpstr>
      <vt:lpstr>SR: sender and receiver windows</vt:lpstr>
      <vt:lpstr>SR</vt:lpstr>
      <vt:lpstr>SR in action</vt:lpstr>
      <vt:lpstr>TCP Connection</vt:lpstr>
      <vt:lpstr>TCP segment structure</vt:lpstr>
      <vt:lpstr>Estimated RTT and timeout</vt:lpstr>
      <vt:lpstr>TCP flow control</vt:lpstr>
      <vt:lpstr>Congestion</vt:lpstr>
      <vt:lpstr>TCP congestion control: additive increase multiplicative decrease</vt:lpstr>
      <vt:lpstr>TCP Congestion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sultan</cp:lastModifiedBy>
  <cp:revision>654</cp:revision>
  <cp:lastPrinted>2000-04-27T09:23:27Z</cp:lastPrinted>
  <dcterms:created xsi:type="dcterms:W3CDTF">1999-10-08T19:08:27Z</dcterms:created>
  <dcterms:modified xsi:type="dcterms:W3CDTF">2018-05-29T23:30:11Z</dcterms:modified>
</cp:coreProperties>
</file>