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778" r:id="rId2"/>
    <p:sldId id="807" r:id="rId3"/>
    <p:sldId id="781" r:id="rId4"/>
    <p:sldId id="782" r:id="rId5"/>
    <p:sldId id="898" r:id="rId6"/>
    <p:sldId id="783" r:id="rId7"/>
    <p:sldId id="785" r:id="rId8"/>
    <p:sldId id="786" r:id="rId9"/>
    <p:sldId id="899" r:id="rId10"/>
    <p:sldId id="787" r:id="rId11"/>
    <p:sldId id="900" r:id="rId12"/>
    <p:sldId id="788" r:id="rId13"/>
    <p:sldId id="789" r:id="rId14"/>
    <p:sldId id="790" r:id="rId15"/>
    <p:sldId id="792" r:id="rId16"/>
    <p:sldId id="793" r:id="rId17"/>
    <p:sldId id="794" r:id="rId18"/>
    <p:sldId id="795" r:id="rId19"/>
    <p:sldId id="901" r:id="rId20"/>
    <p:sldId id="797" r:id="rId21"/>
    <p:sldId id="798" r:id="rId22"/>
    <p:sldId id="821" r:id="rId23"/>
    <p:sldId id="845" r:id="rId24"/>
    <p:sldId id="817" r:id="rId25"/>
    <p:sldId id="826" r:id="rId26"/>
    <p:sldId id="846" r:id="rId27"/>
    <p:sldId id="827" r:id="rId28"/>
    <p:sldId id="848" r:id="rId29"/>
    <p:sldId id="850" r:id="rId30"/>
    <p:sldId id="851" r:id="rId31"/>
    <p:sldId id="852" r:id="rId32"/>
    <p:sldId id="854" r:id="rId3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FF00"/>
    <a:srgbClr val="DDDDDD"/>
    <a:srgbClr val="FFCCFF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193" y="2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17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48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36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743F53F6-B523-C44E-B4C1-FCBC5EB649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38D61CF4-3907-BD48-A0AD-B97C00B71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1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4E5268B6-BFED-754B-A245-6D16E75F0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64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EC0F1923-A596-1A47-A249-877B26CCB9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9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D498B073-F070-8F40-A264-45FE158B6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1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A5E2E980-7D79-7040-B5D8-18DB884801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2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F735F25A-B97A-024B-B408-E1A4C1DF41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8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9" name="Slide Number Placeholder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DD8B96B1-2EDF-B64A-A4F1-BB54A74ACD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6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0DCF9BDD-CFA9-4940-A134-4E3EBF4AC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7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A514D338-4107-944C-9C9F-B78F8039FA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0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EFD97474-BCA4-8B48-AA21-40B47D81E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2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"/>
          <p:cNvSpPr>
            <a:spLocks noChangeArrowheads="1"/>
          </p:cNvSpPr>
          <p:nvPr/>
        </p:nvSpPr>
        <p:spPr bwMode="auto">
          <a:xfrm>
            <a:off x="5608638" y="3489325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3063"/>
              </a:lnSpc>
            </a:pPr>
            <a:r>
              <a:rPr lang="en-US" sz="2800" i="1" dirty="0">
                <a:solidFill>
                  <a:srgbClr val="008000"/>
                </a:solidFill>
                <a:cs typeface="Arial" charset="0"/>
              </a:rPr>
              <a:t>Computer Networking: A Top </a:t>
            </a:r>
            <a:r>
              <a:rPr lang="en-US" sz="2800" i="1">
                <a:solidFill>
                  <a:srgbClr val="008000"/>
                </a:solidFill>
                <a:cs typeface="Arial" charset="0"/>
              </a:rPr>
              <a:t>Down </a:t>
            </a:r>
            <a:r>
              <a:rPr lang="en-US" sz="2800" i="1" smtClean="0">
                <a:solidFill>
                  <a:srgbClr val="008000"/>
                </a:solidFill>
                <a:cs typeface="Arial" charset="0"/>
              </a:rPr>
              <a:t>Approach </a:t>
            </a:r>
            <a:r>
              <a:rPr lang="en-US" sz="2800" dirty="0">
                <a:solidFill>
                  <a:srgbClr val="008000"/>
                </a:solidFill>
                <a:cs typeface="Arial" charset="0"/>
              </a:rPr>
              <a:t/>
            </a:r>
            <a:br>
              <a:rPr lang="en-US" sz="2800" dirty="0">
                <a:solidFill>
                  <a:srgbClr val="008000"/>
                </a:solidFill>
                <a:cs typeface="Arial" charset="0"/>
              </a:rPr>
            </a:br>
            <a:endParaRPr lang="en-US" sz="2000" dirty="0">
              <a:solidFill>
                <a:srgbClr val="008000"/>
              </a:solidFill>
              <a:cs typeface="Arial" charset="0"/>
            </a:endParaRPr>
          </a:p>
        </p:txBody>
      </p:sp>
      <p:sp>
        <p:nvSpPr>
          <p:cNvPr id="40962" name="Text Box 6"/>
          <p:cNvSpPr txBox="1">
            <a:spLocks noChangeArrowheads="1"/>
          </p:cNvSpPr>
          <p:nvPr/>
        </p:nvSpPr>
        <p:spPr bwMode="auto">
          <a:xfrm>
            <a:off x="369888" y="3241675"/>
            <a:ext cx="5378450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A note on the use of these Powerpoint slides:</a:t>
            </a:r>
          </a:p>
          <a:p>
            <a:r>
              <a:rPr lang="en-US" sz="1200" dirty="0"/>
              <a:t>We</a:t>
            </a:r>
            <a:r>
              <a:rPr lang="ja-JP" altLang="en-US" sz="1200" dirty="0"/>
              <a:t>’</a:t>
            </a:r>
            <a:r>
              <a:rPr lang="en-US" altLang="ja-JP" sz="1200" dirty="0"/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 dirty="0"/>
              <a:t>lot</a:t>
            </a:r>
            <a:r>
              <a:rPr lang="en-US" altLang="ja-JP" sz="1200" dirty="0"/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sz="1400" dirty="0"/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390525" y="4370388"/>
            <a:ext cx="5378450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400" dirty="0" smtClean="0">
              <a:latin typeface="Gill Sans MT" charset="0"/>
            </a:endParaRPr>
          </a:p>
          <a:p>
            <a:pPr marL="231775" indent="-1778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200" dirty="0" smtClean="0"/>
              <a:t>If you use these slides (e.g., in a class) that you mention their source (after all, we</a:t>
            </a:r>
            <a:r>
              <a:rPr lang="ja-JP" altLang="en-US" sz="1200" dirty="0" smtClean="0"/>
              <a:t>’</a:t>
            </a:r>
            <a:r>
              <a:rPr lang="en-US" altLang="ja-JP" sz="1200" dirty="0" smtClean="0"/>
              <a:t>d like people to use our book!)</a:t>
            </a:r>
          </a:p>
          <a:p>
            <a:pPr marL="231775" indent="-1778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200" dirty="0" smtClean="0"/>
              <a:t>If you post any slides on a www site, that you note that they are adapted from (or perhaps identical to) our slides, and note our copyright of this material.</a:t>
            </a:r>
          </a:p>
          <a:p>
            <a:pPr>
              <a:buClr>
                <a:schemeClr val="accent2"/>
              </a:buClr>
              <a:buFont typeface="Wingdings" charset="0"/>
              <a:buChar char="q"/>
              <a:defRPr/>
            </a:pPr>
            <a:endParaRPr lang="en-US" sz="1200" dirty="0" smtClean="0"/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charset="0"/>
              <a:buNone/>
              <a:defRPr/>
            </a:pPr>
            <a:r>
              <a:rPr lang="en-US" sz="1200" dirty="0" smtClean="0"/>
              <a:t>Thanks and enjoy!  JFK/KWR</a:t>
            </a:r>
          </a:p>
          <a:p>
            <a:pPr>
              <a:lnSpc>
                <a:spcPct val="85000"/>
              </a:lnSpc>
              <a:defRPr/>
            </a:pPr>
            <a:endParaRPr lang="en-US" sz="1200" dirty="0" smtClean="0"/>
          </a:p>
          <a:p>
            <a:pPr>
              <a:defRPr/>
            </a:pPr>
            <a:r>
              <a:rPr lang="en-US" sz="1200" dirty="0" smtClean="0"/>
              <a:t>     All material copyright 1996-2016</a:t>
            </a:r>
          </a:p>
          <a:p>
            <a:pPr>
              <a:defRPr/>
            </a:pPr>
            <a:r>
              <a:rPr lang="en-US" sz="1200" dirty="0" smtClean="0"/>
              <a:t>     J.F Kurose and K.W. Ross, All Rights Reserved</a:t>
            </a:r>
          </a:p>
        </p:txBody>
      </p:sp>
      <p:pic>
        <p:nvPicPr>
          <p:cNvPr id="40964" name="Picture 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6146800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1" descr="kurose7e_cover_small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325438"/>
            <a:ext cx="3087687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5634038" y="4510088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>
                <a:solidFill>
                  <a:srgbClr val="008000"/>
                </a:solidFill>
                <a:cs typeface="Arial" charset="0"/>
              </a:rPr>
              <a:t>7</a:t>
            </a:r>
            <a:r>
              <a:rPr lang="en-US" baseline="30000">
                <a:solidFill>
                  <a:srgbClr val="008000"/>
                </a:solidFill>
                <a:cs typeface="Arial" charset="0"/>
              </a:rPr>
              <a:t>th</a:t>
            </a:r>
            <a:r>
              <a:rPr lang="en-US">
                <a:solidFill>
                  <a:srgbClr val="008000"/>
                </a:solidFill>
                <a:cs typeface="Arial" charset="0"/>
              </a:rPr>
              <a:t> edition </a:t>
            </a:r>
            <a:br>
              <a:rPr lang="en-US">
                <a:solidFill>
                  <a:srgbClr val="008000"/>
                </a:solidFill>
                <a:cs typeface="Arial" charset="0"/>
              </a:rPr>
            </a:br>
            <a:r>
              <a:rPr lang="en-US">
                <a:solidFill>
                  <a:srgbClr val="008000"/>
                </a:solidFill>
                <a:cs typeface="Arial" charset="0"/>
              </a:rPr>
              <a:t>Jim Kurose, Keith Ross</a:t>
            </a:r>
            <a:br>
              <a:rPr lang="en-US">
                <a:solidFill>
                  <a:srgbClr val="008000"/>
                </a:solidFill>
                <a:cs typeface="Arial" charset="0"/>
              </a:rPr>
            </a:br>
            <a:r>
              <a:rPr lang="en-US" sz="1400">
                <a:solidFill>
                  <a:srgbClr val="008000"/>
                </a:solidFill>
                <a:cs typeface="Arial" charset="0"/>
              </a:rPr>
              <a:t>Pearson/Addison Wesley</a:t>
            </a:r>
            <a:br>
              <a:rPr lang="en-US" sz="1400">
                <a:solidFill>
                  <a:srgbClr val="008000"/>
                </a:solidFill>
                <a:cs typeface="Arial" charset="0"/>
              </a:rPr>
            </a:br>
            <a:r>
              <a:rPr lang="en-US" sz="1400">
                <a:solidFill>
                  <a:srgbClr val="008000"/>
                </a:solidFill>
                <a:cs typeface="Arial" charset="0"/>
              </a:rPr>
              <a:t>April 2016</a:t>
            </a:r>
          </a:p>
        </p:txBody>
      </p:sp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371475" y="715963"/>
            <a:ext cx="448786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Chapter </a:t>
            </a: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5</a:t>
            </a:r>
            <a: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  <a:t/>
            </a:r>
            <a:b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</a:b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Network Layer:</a:t>
            </a:r>
          </a:p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The </a:t>
            </a: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Control Plane</a:t>
            </a:r>
            <a:endParaRPr lang="en-US" sz="4400" dirty="0">
              <a:solidFill>
                <a:srgbClr val="000099"/>
              </a:solidFill>
              <a:latin typeface="Gill Sans MT" charset="0"/>
              <a:cs typeface="Arial" charset="0"/>
            </a:endParaRP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389188"/>
            <a:ext cx="389096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1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9" name="Picture 13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7874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6980" name="Group 2"/>
          <p:cNvGrpSpPr>
            <a:grpSpLocks/>
          </p:cNvGrpSpPr>
          <p:nvPr/>
        </p:nvGrpSpPr>
        <p:grpSpPr bwMode="auto">
          <a:xfrm>
            <a:off x="4640263" y="3021824"/>
            <a:ext cx="4217987" cy="3364357"/>
            <a:chOff x="415" y="856"/>
            <a:chExt cx="2910" cy="2258"/>
          </a:xfrm>
        </p:grpSpPr>
        <p:grpSp>
          <p:nvGrpSpPr>
            <p:cNvPr id="127041" name="Group 3"/>
            <p:cNvGrpSpPr>
              <a:grpSpLocks/>
            </p:cNvGrpSpPr>
            <p:nvPr/>
          </p:nvGrpSpPr>
          <p:grpSpPr bwMode="auto">
            <a:xfrm>
              <a:off x="1290" y="1997"/>
              <a:ext cx="316" cy="267"/>
              <a:chOff x="1613" y="2011"/>
              <a:chExt cx="316" cy="267"/>
            </a:xfrm>
          </p:grpSpPr>
          <p:sp>
            <p:nvSpPr>
              <p:cNvPr id="127103" name="Oval 4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1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04" name="Line 5"/>
              <p:cNvSpPr>
                <a:spLocks noChangeShapeType="1"/>
              </p:cNvSpPr>
              <p:nvPr/>
            </p:nvSpPr>
            <p:spPr bwMode="auto">
              <a:xfrm>
                <a:off x="1616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05" name="Line 6"/>
              <p:cNvSpPr>
                <a:spLocks noChangeShapeType="1"/>
              </p:cNvSpPr>
              <p:nvPr/>
            </p:nvSpPr>
            <p:spPr bwMode="auto">
              <a:xfrm>
                <a:off x="1929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06" name="Rectangle 7"/>
              <p:cNvSpPr>
                <a:spLocks noChangeArrowheads="1"/>
              </p:cNvSpPr>
              <p:nvPr/>
            </p:nvSpPr>
            <p:spPr bwMode="auto">
              <a:xfrm>
                <a:off x="1616" y="2129"/>
                <a:ext cx="308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7107" name="Oval 8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1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08" name="Rectangle 9"/>
              <p:cNvSpPr>
                <a:spLocks noChangeArrowheads="1"/>
              </p:cNvSpPr>
              <p:nvPr/>
            </p:nvSpPr>
            <p:spPr bwMode="auto">
              <a:xfrm>
                <a:off x="1686" y="2100"/>
                <a:ext cx="140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09" name="Text Box 10"/>
              <p:cNvSpPr txBox="1">
                <a:spLocks noChangeArrowheads="1"/>
              </p:cNvSpPr>
              <p:nvPr/>
            </p:nvSpPr>
            <p:spPr bwMode="auto">
              <a:xfrm>
                <a:off x="1633" y="2011"/>
                <a:ext cx="254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w</a:t>
                </a:r>
                <a:endParaRPr lang="en-US"/>
              </a:p>
            </p:txBody>
          </p:sp>
        </p:grpSp>
        <p:sp>
          <p:nvSpPr>
            <p:cNvPr id="127042" name="Text Box 11"/>
            <p:cNvSpPr txBox="1">
              <a:spLocks noChangeArrowheads="1"/>
            </p:cNvSpPr>
            <p:nvPr/>
          </p:nvSpPr>
          <p:spPr bwMode="auto">
            <a:xfrm>
              <a:off x="925" y="1959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27043" name="Text Box 12"/>
            <p:cNvSpPr txBox="1">
              <a:spLocks noChangeArrowheads="1"/>
            </p:cNvSpPr>
            <p:nvPr/>
          </p:nvSpPr>
          <p:spPr bwMode="auto">
            <a:xfrm>
              <a:off x="1430" y="1478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4</a:t>
              </a:r>
              <a:endParaRPr lang="en-US"/>
            </a:p>
          </p:txBody>
        </p:sp>
        <p:grpSp>
          <p:nvGrpSpPr>
            <p:cNvPr id="127044" name="Group 13"/>
            <p:cNvGrpSpPr>
              <a:grpSpLocks/>
            </p:cNvGrpSpPr>
            <p:nvPr/>
          </p:nvGrpSpPr>
          <p:grpSpPr bwMode="auto">
            <a:xfrm>
              <a:off x="1299" y="2848"/>
              <a:ext cx="316" cy="266"/>
              <a:chOff x="1613" y="2011"/>
              <a:chExt cx="316" cy="266"/>
            </a:xfrm>
          </p:grpSpPr>
          <p:sp>
            <p:nvSpPr>
              <p:cNvPr id="127096" name="Oval 14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7" name="Line 15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8" name="Line 16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9" name="Rectangle 17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7100" name="Oval 18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01" name="Rectangle 19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02" name="Text Box 20"/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v</a:t>
                </a:r>
                <a:endParaRPr lang="en-US"/>
              </a:p>
            </p:txBody>
          </p:sp>
        </p:grpSp>
        <p:grpSp>
          <p:nvGrpSpPr>
            <p:cNvPr id="127045" name="Group 21"/>
            <p:cNvGrpSpPr>
              <a:grpSpLocks/>
            </p:cNvGrpSpPr>
            <p:nvPr/>
          </p:nvGrpSpPr>
          <p:grpSpPr bwMode="auto">
            <a:xfrm>
              <a:off x="1295" y="856"/>
              <a:ext cx="316" cy="266"/>
              <a:chOff x="1613" y="2011"/>
              <a:chExt cx="316" cy="266"/>
            </a:xfrm>
          </p:grpSpPr>
          <p:sp>
            <p:nvSpPr>
              <p:cNvPr id="127089" name="Oval 22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0" name="Line 23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1" name="Line 24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2" name="Rectangle 25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7093" name="Oval 26"/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4" name="Rectangle 27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5" name="Text Box 28"/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x</a:t>
                </a:r>
                <a:endParaRPr lang="en-US"/>
              </a:p>
            </p:txBody>
          </p:sp>
        </p:grpSp>
        <p:grpSp>
          <p:nvGrpSpPr>
            <p:cNvPr id="127046" name="Group 29"/>
            <p:cNvGrpSpPr>
              <a:grpSpLocks/>
            </p:cNvGrpSpPr>
            <p:nvPr/>
          </p:nvGrpSpPr>
          <p:grpSpPr bwMode="auto">
            <a:xfrm>
              <a:off x="415" y="2028"/>
              <a:ext cx="316" cy="267"/>
              <a:chOff x="1613" y="2011"/>
              <a:chExt cx="316" cy="267"/>
            </a:xfrm>
          </p:grpSpPr>
          <p:sp>
            <p:nvSpPr>
              <p:cNvPr id="127082" name="Oval 30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2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83" name="Line 31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84" name="Line 32"/>
              <p:cNvSpPr>
                <a:spLocks noChangeShapeType="1"/>
              </p:cNvSpPr>
              <p:nvPr/>
            </p:nvSpPr>
            <p:spPr bwMode="auto">
              <a:xfrm>
                <a:off x="1931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85" name="Rectangle 33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7086" name="Oval 34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87" name="Rectangle 35"/>
              <p:cNvSpPr>
                <a:spLocks noChangeArrowheads="1"/>
              </p:cNvSpPr>
              <p:nvPr/>
            </p:nvSpPr>
            <p:spPr bwMode="auto">
              <a:xfrm>
                <a:off x="1687" y="2102"/>
                <a:ext cx="141" cy="10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88" name="Text Box 36"/>
              <p:cNvSpPr txBox="1">
                <a:spLocks noChangeArrowheads="1"/>
              </p:cNvSpPr>
              <p:nvPr/>
            </p:nvSpPr>
            <p:spPr bwMode="auto">
              <a:xfrm>
                <a:off x="1648" y="2011"/>
                <a:ext cx="226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u</a:t>
                </a:r>
                <a:endParaRPr lang="en-US"/>
              </a:p>
            </p:txBody>
          </p:sp>
        </p:grpSp>
        <p:sp>
          <p:nvSpPr>
            <p:cNvPr id="127047" name="Line 37"/>
            <p:cNvSpPr>
              <a:spLocks noChangeShapeType="1"/>
            </p:cNvSpPr>
            <p:nvPr/>
          </p:nvSpPr>
          <p:spPr bwMode="auto">
            <a:xfrm>
              <a:off x="738" y="2156"/>
              <a:ext cx="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48" name="Line 38"/>
            <p:cNvSpPr>
              <a:spLocks noChangeShapeType="1"/>
            </p:cNvSpPr>
            <p:nvPr/>
          </p:nvSpPr>
          <p:spPr bwMode="auto">
            <a:xfrm>
              <a:off x="1440" y="1082"/>
              <a:ext cx="0" cy="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49" name="Line 39"/>
            <p:cNvSpPr>
              <a:spLocks noChangeShapeType="1"/>
            </p:cNvSpPr>
            <p:nvPr/>
          </p:nvSpPr>
          <p:spPr bwMode="auto">
            <a:xfrm flipH="1">
              <a:off x="614" y="1021"/>
              <a:ext cx="674" cy="10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50" name="Text Box 40"/>
            <p:cNvSpPr txBox="1">
              <a:spLocks noChangeArrowheads="1"/>
            </p:cNvSpPr>
            <p:nvPr/>
          </p:nvSpPr>
          <p:spPr bwMode="auto">
            <a:xfrm>
              <a:off x="772" y="1368"/>
              <a:ext cx="21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27051" name="Line 41"/>
            <p:cNvSpPr>
              <a:spLocks noChangeShapeType="1"/>
            </p:cNvSpPr>
            <p:nvPr/>
          </p:nvSpPr>
          <p:spPr bwMode="auto">
            <a:xfrm>
              <a:off x="1447" y="2206"/>
              <a:ext cx="9" cy="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52" name="Text Box 42"/>
            <p:cNvSpPr txBox="1">
              <a:spLocks noChangeArrowheads="1"/>
            </p:cNvSpPr>
            <p:nvPr/>
          </p:nvSpPr>
          <p:spPr bwMode="auto">
            <a:xfrm>
              <a:off x="1454" y="2407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27053" name="Freeform 43"/>
            <p:cNvSpPr>
              <a:spLocks/>
            </p:cNvSpPr>
            <p:nvPr/>
          </p:nvSpPr>
          <p:spPr bwMode="auto">
            <a:xfrm>
              <a:off x="601" y="2227"/>
              <a:ext cx="860" cy="799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54" name="Text Box 44"/>
            <p:cNvSpPr txBox="1">
              <a:spLocks noChangeArrowheads="1"/>
            </p:cNvSpPr>
            <p:nvPr/>
          </p:nvSpPr>
          <p:spPr bwMode="auto">
            <a:xfrm>
              <a:off x="768" y="2582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7</a:t>
              </a:r>
              <a:endParaRPr lang="en-US"/>
            </a:p>
          </p:txBody>
        </p:sp>
        <p:sp>
          <p:nvSpPr>
            <p:cNvPr id="127055" name="Line 45"/>
            <p:cNvSpPr>
              <a:spLocks noChangeShapeType="1"/>
            </p:cNvSpPr>
            <p:nvPr/>
          </p:nvSpPr>
          <p:spPr bwMode="auto">
            <a:xfrm flipH="1">
              <a:off x="1450" y="2158"/>
              <a:ext cx="998" cy="8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56" name="Text Box 46"/>
            <p:cNvSpPr txBox="1">
              <a:spLocks noChangeArrowheads="1"/>
            </p:cNvSpPr>
            <p:nvPr/>
          </p:nvSpPr>
          <p:spPr bwMode="auto">
            <a:xfrm>
              <a:off x="1896" y="2569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4</a:t>
              </a:r>
              <a:endParaRPr lang="en-US"/>
            </a:p>
          </p:txBody>
        </p:sp>
        <p:sp>
          <p:nvSpPr>
            <p:cNvPr id="127057" name="Freeform 47"/>
            <p:cNvSpPr>
              <a:spLocks/>
            </p:cNvSpPr>
            <p:nvPr/>
          </p:nvSpPr>
          <p:spPr bwMode="auto">
            <a:xfrm>
              <a:off x="1477" y="1946"/>
              <a:ext cx="991" cy="484"/>
            </a:xfrm>
            <a:custGeom>
              <a:avLst/>
              <a:gdLst>
                <a:gd name="T0" fmla="*/ 0 w 991"/>
                <a:gd name="T1" fmla="*/ 168 h 484"/>
                <a:gd name="T2" fmla="*/ 204 w 991"/>
                <a:gd name="T3" fmla="*/ 484 h 484"/>
                <a:gd name="T4" fmla="*/ 302 w 991"/>
                <a:gd name="T5" fmla="*/ 7 h 484"/>
                <a:gd name="T6" fmla="*/ 379 w 991"/>
                <a:gd name="T7" fmla="*/ 442 h 484"/>
                <a:gd name="T8" fmla="*/ 534 w 991"/>
                <a:gd name="T9" fmla="*/ 21 h 484"/>
                <a:gd name="T10" fmla="*/ 611 w 991"/>
                <a:gd name="T11" fmla="*/ 351 h 484"/>
                <a:gd name="T12" fmla="*/ 660 w 991"/>
                <a:gd name="T13" fmla="*/ 77 h 484"/>
                <a:gd name="T14" fmla="*/ 991 w 991"/>
                <a:gd name="T15" fmla="*/ 218 h 4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91"/>
                <a:gd name="T25" fmla="*/ 0 h 484"/>
                <a:gd name="T26" fmla="*/ 991 w 991"/>
                <a:gd name="T27" fmla="*/ 484 h 4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91" h="484">
                  <a:moveTo>
                    <a:pt x="0" y="168"/>
                  </a:moveTo>
                  <a:cubicBezTo>
                    <a:pt x="0" y="168"/>
                    <a:pt x="145" y="484"/>
                    <a:pt x="204" y="484"/>
                  </a:cubicBezTo>
                  <a:cubicBezTo>
                    <a:pt x="263" y="484"/>
                    <a:pt x="253" y="6"/>
                    <a:pt x="302" y="7"/>
                  </a:cubicBezTo>
                  <a:cubicBezTo>
                    <a:pt x="331" y="0"/>
                    <a:pt x="313" y="444"/>
                    <a:pt x="379" y="442"/>
                  </a:cubicBezTo>
                  <a:cubicBezTo>
                    <a:pt x="418" y="444"/>
                    <a:pt x="475" y="24"/>
                    <a:pt x="534" y="21"/>
                  </a:cubicBezTo>
                  <a:cubicBezTo>
                    <a:pt x="573" y="6"/>
                    <a:pt x="575" y="360"/>
                    <a:pt x="611" y="351"/>
                  </a:cubicBezTo>
                  <a:cubicBezTo>
                    <a:pt x="647" y="342"/>
                    <a:pt x="577" y="80"/>
                    <a:pt x="660" y="77"/>
                  </a:cubicBezTo>
                  <a:cubicBezTo>
                    <a:pt x="743" y="74"/>
                    <a:pt x="922" y="189"/>
                    <a:pt x="991" y="21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7058" name="Group 48"/>
            <p:cNvGrpSpPr>
              <a:grpSpLocks/>
            </p:cNvGrpSpPr>
            <p:nvPr/>
          </p:nvGrpSpPr>
          <p:grpSpPr bwMode="auto">
            <a:xfrm>
              <a:off x="2332" y="2021"/>
              <a:ext cx="316" cy="266"/>
              <a:chOff x="1613" y="2011"/>
              <a:chExt cx="316" cy="266"/>
            </a:xfrm>
          </p:grpSpPr>
          <p:sp>
            <p:nvSpPr>
              <p:cNvPr id="127075" name="Oval 49"/>
              <p:cNvSpPr>
                <a:spLocks noChangeArrowheads="1"/>
              </p:cNvSpPr>
              <p:nvPr/>
            </p:nvSpPr>
            <p:spPr bwMode="auto">
              <a:xfrm>
                <a:off x="1616" y="2136"/>
                <a:ext cx="313" cy="82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76" name="Line 50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77" name="Line 51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78" name="Rectangle 52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7079" name="Oval 53"/>
              <p:cNvSpPr>
                <a:spLocks noChangeArrowheads="1"/>
              </p:cNvSpPr>
              <p:nvPr/>
            </p:nvSpPr>
            <p:spPr bwMode="auto">
              <a:xfrm>
                <a:off x="1613" y="2070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80" name="Rectangle 54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81" name="Text Box 55"/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y</a:t>
                </a:r>
                <a:endParaRPr lang="en-US"/>
              </a:p>
            </p:txBody>
          </p:sp>
        </p:grpSp>
        <p:sp>
          <p:nvSpPr>
            <p:cNvPr id="127059" name="Text Box 56"/>
            <p:cNvSpPr txBox="1">
              <a:spLocks noChangeArrowheads="1"/>
            </p:cNvSpPr>
            <p:nvPr/>
          </p:nvSpPr>
          <p:spPr bwMode="auto">
            <a:xfrm>
              <a:off x="1814" y="1721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8</a:t>
              </a:r>
              <a:endParaRPr lang="en-US"/>
            </a:p>
          </p:txBody>
        </p:sp>
        <p:grpSp>
          <p:nvGrpSpPr>
            <p:cNvPr id="127060" name="Group 57"/>
            <p:cNvGrpSpPr>
              <a:grpSpLocks/>
            </p:cNvGrpSpPr>
            <p:nvPr/>
          </p:nvGrpSpPr>
          <p:grpSpPr bwMode="auto">
            <a:xfrm>
              <a:off x="3009" y="2002"/>
              <a:ext cx="316" cy="266"/>
              <a:chOff x="1613" y="2011"/>
              <a:chExt cx="316" cy="266"/>
            </a:xfrm>
          </p:grpSpPr>
          <p:sp>
            <p:nvSpPr>
              <p:cNvPr id="127068" name="Oval 58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69" name="Line 59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70" name="Line 60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71" name="Rectangle 61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7072" name="Oval 62"/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73" name="Rectangle 63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74" name="Text Box 64"/>
              <p:cNvSpPr txBox="1">
                <a:spLocks noChangeArrowheads="1"/>
              </p:cNvSpPr>
              <p:nvPr/>
            </p:nvSpPr>
            <p:spPr bwMode="auto">
              <a:xfrm>
                <a:off x="1653" y="2011"/>
                <a:ext cx="215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z</a:t>
                </a:r>
                <a:endParaRPr lang="en-US"/>
              </a:p>
            </p:txBody>
          </p:sp>
        </p:grpSp>
        <p:sp>
          <p:nvSpPr>
            <p:cNvPr id="127061" name="Line 65"/>
            <p:cNvSpPr>
              <a:spLocks noChangeShapeType="1"/>
            </p:cNvSpPr>
            <p:nvPr/>
          </p:nvSpPr>
          <p:spPr bwMode="auto">
            <a:xfrm>
              <a:off x="2640" y="2149"/>
              <a:ext cx="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62" name="Text Box 66"/>
            <p:cNvSpPr txBox="1">
              <a:spLocks noChangeArrowheads="1"/>
            </p:cNvSpPr>
            <p:nvPr/>
          </p:nvSpPr>
          <p:spPr bwMode="auto">
            <a:xfrm>
              <a:off x="2706" y="2149"/>
              <a:ext cx="21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7063" name="Line 67"/>
            <p:cNvSpPr>
              <a:spLocks noChangeShapeType="1"/>
            </p:cNvSpPr>
            <p:nvPr/>
          </p:nvSpPr>
          <p:spPr bwMode="auto">
            <a:xfrm>
              <a:off x="1503" y="990"/>
              <a:ext cx="965" cy="1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64" name="Text Box 68"/>
            <p:cNvSpPr txBox="1">
              <a:spLocks noChangeArrowheads="1"/>
            </p:cNvSpPr>
            <p:nvPr/>
          </p:nvSpPr>
          <p:spPr bwMode="auto">
            <a:xfrm>
              <a:off x="1919" y="1343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7</a:t>
              </a:r>
              <a:endParaRPr lang="en-US"/>
            </a:p>
          </p:txBody>
        </p:sp>
        <p:sp>
          <p:nvSpPr>
            <p:cNvPr id="127065" name="Freeform 69"/>
            <p:cNvSpPr>
              <a:spLocks/>
            </p:cNvSpPr>
            <p:nvPr/>
          </p:nvSpPr>
          <p:spPr bwMode="auto">
            <a:xfrm>
              <a:off x="1489" y="976"/>
              <a:ext cx="28" cy="14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66" name="Freeform 70"/>
            <p:cNvSpPr>
              <a:spLocks/>
            </p:cNvSpPr>
            <p:nvPr/>
          </p:nvSpPr>
          <p:spPr bwMode="auto">
            <a:xfrm>
              <a:off x="1623" y="999"/>
              <a:ext cx="1510" cy="1052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67" name="Text Box 71"/>
            <p:cNvSpPr txBox="1">
              <a:spLocks noChangeArrowheads="1"/>
            </p:cNvSpPr>
            <p:nvPr/>
          </p:nvSpPr>
          <p:spPr bwMode="auto">
            <a:xfrm>
              <a:off x="2680" y="1008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9</a:t>
              </a:r>
              <a:endParaRPr lang="en-US"/>
            </a:p>
          </p:txBody>
        </p:sp>
      </p:grpSp>
      <p:sp>
        <p:nvSpPr>
          <p:cNvPr id="126981" name="Rectangle 72"/>
          <p:cNvSpPr>
            <a:spLocks noChangeArrowheads="1"/>
          </p:cNvSpPr>
          <p:nvPr/>
        </p:nvSpPr>
        <p:spPr bwMode="auto">
          <a:xfrm>
            <a:off x="487363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000" dirty="0" smtClean="0">
                <a:solidFill>
                  <a:srgbClr val="000099"/>
                </a:solidFill>
                <a:latin typeface="Gill Sans MT" charset="0"/>
              </a:rPr>
              <a:t>Dijkstra’</a:t>
            </a:r>
            <a:r>
              <a:rPr lang="en-US" altLang="ja-JP" sz="4000" dirty="0" smtClean="0">
                <a:solidFill>
                  <a:srgbClr val="000099"/>
                </a:solidFill>
                <a:latin typeface="Gill Sans MT" charset="0"/>
              </a:rPr>
              <a:t>s </a:t>
            </a:r>
            <a:r>
              <a:rPr lang="en-US" altLang="ja-JP" sz="4000" dirty="0">
                <a:solidFill>
                  <a:srgbClr val="000099"/>
                </a:solidFill>
                <a:latin typeface="Gill Sans MT" charset="0"/>
              </a:rPr>
              <a:t>algorithm: </a:t>
            </a:r>
            <a:r>
              <a:rPr lang="en-US" altLang="ja-JP" sz="4000" dirty="0" smtClean="0">
                <a:solidFill>
                  <a:srgbClr val="000099"/>
                </a:solidFill>
                <a:latin typeface="Gill Sans MT" charset="0"/>
              </a:rPr>
              <a:t>example 1</a:t>
            </a:r>
            <a:endParaRPr lang="en-US" sz="4400" dirty="0">
              <a:solidFill>
                <a:srgbClr val="000099"/>
              </a:solidFill>
              <a:latin typeface="Gill Sans MT" charset="0"/>
            </a:endParaRPr>
          </a:p>
        </p:txBody>
      </p:sp>
      <p:sp>
        <p:nvSpPr>
          <p:cNvPr id="126982" name="Text Box 73"/>
          <p:cNvSpPr txBox="1">
            <a:spLocks noChangeArrowheads="1"/>
          </p:cNvSpPr>
          <p:nvPr/>
        </p:nvSpPr>
        <p:spPr bwMode="auto">
          <a:xfrm>
            <a:off x="474663" y="1277938"/>
            <a:ext cx="7064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Step</a:t>
            </a:r>
          </a:p>
          <a:p>
            <a:pPr algn="r"/>
            <a:endParaRPr lang="en-US" sz="2000"/>
          </a:p>
        </p:txBody>
      </p:sp>
      <p:sp>
        <p:nvSpPr>
          <p:cNvPr id="126983" name="Text Box 74"/>
          <p:cNvSpPr txBox="1">
            <a:spLocks noChangeArrowheads="1"/>
          </p:cNvSpPr>
          <p:nvPr/>
        </p:nvSpPr>
        <p:spPr bwMode="auto">
          <a:xfrm>
            <a:off x="1458913" y="1284288"/>
            <a:ext cx="4175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N</a:t>
            </a:r>
            <a:r>
              <a:rPr lang="en-US" sz="2000">
                <a:cs typeface="Arial" charset="0"/>
              </a:rPr>
              <a:t>'</a:t>
            </a:r>
          </a:p>
        </p:txBody>
      </p:sp>
      <p:sp>
        <p:nvSpPr>
          <p:cNvPr id="126984" name="Text Box 75"/>
          <p:cNvSpPr txBox="1">
            <a:spLocks noChangeArrowheads="1"/>
          </p:cNvSpPr>
          <p:nvPr/>
        </p:nvSpPr>
        <p:spPr bwMode="auto">
          <a:xfrm>
            <a:off x="2043113" y="1009650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</a:t>
            </a:r>
            <a:r>
              <a:rPr lang="en-US" sz="2000" b="1">
                <a:solidFill>
                  <a:srgbClr val="FF0000"/>
                </a:solidFill>
              </a:rPr>
              <a:t>v</a:t>
            </a:r>
            <a:r>
              <a:rPr lang="en-US" sz="2000"/>
              <a:t>)</a:t>
            </a:r>
          </a:p>
          <a:p>
            <a:pPr algn="r"/>
            <a:r>
              <a:rPr lang="en-US" sz="1600"/>
              <a:t>p(v)</a:t>
            </a:r>
          </a:p>
        </p:txBody>
      </p:sp>
      <p:sp>
        <p:nvSpPr>
          <p:cNvPr id="126985" name="Text Box 76"/>
          <p:cNvSpPr txBox="1">
            <a:spLocks noChangeArrowheads="1"/>
          </p:cNvSpPr>
          <p:nvPr/>
        </p:nvSpPr>
        <p:spPr bwMode="auto">
          <a:xfrm>
            <a:off x="511175" y="16176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0</a:t>
            </a:r>
          </a:p>
        </p:txBody>
      </p:sp>
      <p:sp>
        <p:nvSpPr>
          <p:cNvPr id="126986" name="Text Box 77"/>
          <p:cNvSpPr txBox="1">
            <a:spLocks noChangeArrowheads="1"/>
          </p:cNvSpPr>
          <p:nvPr/>
        </p:nvSpPr>
        <p:spPr bwMode="auto">
          <a:xfrm>
            <a:off x="515938" y="19145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1</a:t>
            </a:r>
          </a:p>
        </p:txBody>
      </p:sp>
      <p:sp>
        <p:nvSpPr>
          <p:cNvPr id="126987" name="Text Box 78"/>
          <p:cNvSpPr txBox="1">
            <a:spLocks noChangeArrowheads="1"/>
          </p:cNvSpPr>
          <p:nvPr/>
        </p:nvSpPr>
        <p:spPr bwMode="auto">
          <a:xfrm>
            <a:off x="517525" y="22225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2</a:t>
            </a:r>
          </a:p>
        </p:txBody>
      </p:sp>
      <p:sp>
        <p:nvSpPr>
          <p:cNvPr id="126988" name="Text Box 79"/>
          <p:cNvSpPr txBox="1">
            <a:spLocks noChangeArrowheads="1"/>
          </p:cNvSpPr>
          <p:nvPr/>
        </p:nvSpPr>
        <p:spPr bwMode="auto">
          <a:xfrm>
            <a:off x="511175" y="25241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3</a:t>
            </a:r>
          </a:p>
        </p:txBody>
      </p:sp>
      <p:sp>
        <p:nvSpPr>
          <p:cNvPr id="126989" name="Text Box 80"/>
          <p:cNvSpPr txBox="1">
            <a:spLocks noChangeArrowheads="1"/>
          </p:cNvSpPr>
          <p:nvPr/>
        </p:nvSpPr>
        <p:spPr bwMode="auto">
          <a:xfrm>
            <a:off x="509588" y="2827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4</a:t>
            </a:r>
          </a:p>
        </p:txBody>
      </p:sp>
      <p:sp>
        <p:nvSpPr>
          <p:cNvPr id="126990" name="Text Box 81"/>
          <p:cNvSpPr txBox="1">
            <a:spLocks noChangeArrowheads="1"/>
          </p:cNvSpPr>
          <p:nvPr/>
        </p:nvSpPr>
        <p:spPr bwMode="auto">
          <a:xfrm>
            <a:off x="514350" y="31321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5</a:t>
            </a:r>
          </a:p>
        </p:txBody>
      </p:sp>
      <p:sp>
        <p:nvSpPr>
          <p:cNvPr id="126991" name="Text Box 82"/>
          <p:cNvSpPr txBox="1">
            <a:spLocks noChangeArrowheads="1"/>
          </p:cNvSpPr>
          <p:nvPr/>
        </p:nvSpPr>
        <p:spPr bwMode="auto">
          <a:xfrm>
            <a:off x="2630488" y="1017588"/>
            <a:ext cx="73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</a:t>
            </a:r>
            <a:r>
              <a:rPr lang="en-US" sz="2000" b="1">
                <a:solidFill>
                  <a:srgbClr val="FF0000"/>
                </a:solidFill>
              </a:rPr>
              <a:t>w</a:t>
            </a:r>
            <a:r>
              <a:rPr lang="en-US" sz="2000"/>
              <a:t>)</a:t>
            </a:r>
          </a:p>
          <a:p>
            <a:pPr algn="r"/>
            <a:r>
              <a:rPr lang="en-US" sz="1600"/>
              <a:t>p(w)</a:t>
            </a:r>
          </a:p>
        </p:txBody>
      </p:sp>
      <p:sp>
        <p:nvSpPr>
          <p:cNvPr id="126992" name="Text Box 83"/>
          <p:cNvSpPr txBox="1">
            <a:spLocks noChangeArrowheads="1"/>
          </p:cNvSpPr>
          <p:nvPr/>
        </p:nvSpPr>
        <p:spPr bwMode="auto">
          <a:xfrm>
            <a:off x="3306763" y="1017588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</a:t>
            </a:r>
            <a:r>
              <a:rPr lang="en-US" sz="2000" b="1">
                <a:solidFill>
                  <a:srgbClr val="FF0000"/>
                </a:solidFill>
              </a:rPr>
              <a:t>x</a:t>
            </a:r>
            <a:r>
              <a:rPr lang="en-US" sz="2000"/>
              <a:t>)</a:t>
            </a:r>
          </a:p>
          <a:p>
            <a:pPr algn="r"/>
            <a:r>
              <a:rPr lang="en-US" sz="1600"/>
              <a:t>p(x)</a:t>
            </a:r>
          </a:p>
        </p:txBody>
      </p:sp>
      <p:sp>
        <p:nvSpPr>
          <p:cNvPr id="126993" name="Text Box 84"/>
          <p:cNvSpPr txBox="1">
            <a:spLocks noChangeArrowheads="1"/>
          </p:cNvSpPr>
          <p:nvPr/>
        </p:nvSpPr>
        <p:spPr bwMode="auto">
          <a:xfrm>
            <a:off x="3946525" y="1017588"/>
            <a:ext cx="677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</a:t>
            </a:r>
            <a:r>
              <a:rPr lang="en-US" sz="2000" b="1">
                <a:solidFill>
                  <a:srgbClr val="FF0000"/>
                </a:solidFill>
              </a:rPr>
              <a:t>y</a:t>
            </a:r>
            <a:r>
              <a:rPr lang="en-US" sz="2000"/>
              <a:t>)</a:t>
            </a:r>
          </a:p>
          <a:p>
            <a:pPr algn="r"/>
            <a:r>
              <a:rPr lang="en-US" sz="1600"/>
              <a:t>p(y)</a:t>
            </a:r>
          </a:p>
        </p:txBody>
      </p:sp>
      <p:sp>
        <p:nvSpPr>
          <p:cNvPr id="126994" name="Text Box 85"/>
          <p:cNvSpPr txBox="1">
            <a:spLocks noChangeArrowheads="1"/>
          </p:cNvSpPr>
          <p:nvPr/>
        </p:nvSpPr>
        <p:spPr bwMode="auto">
          <a:xfrm>
            <a:off x="4578350" y="1022350"/>
            <a:ext cx="663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</a:t>
            </a:r>
            <a:r>
              <a:rPr lang="en-US" sz="2000" b="1">
                <a:solidFill>
                  <a:srgbClr val="FF0000"/>
                </a:solidFill>
              </a:rPr>
              <a:t>z</a:t>
            </a:r>
            <a:r>
              <a:rPr lang="en-US" sz="2000"/>
              <a:t>)</a:t>
            </a:r>
          </a:p>
          <a:p>
            <a:pPr algn="r"/>
            <a:r>
              <a:rPr lang="en-US" sz="1600"/>
              <a:t>p(z)</a:t>
            </a:r>
          </a:p>
        </p:txBody>
      </p:sp>
      <p:sp>
        <p:nvSpPr>
          <p:cNvPr id="126995" name="Line 86"/>
          <p:cNvSpPr>
            <a:spLocks noChangeShapeType="1"/>
          </p:cNvSpPr>
          <p:nvPr/>
        </p:nvSpPr>
        <p:spPr bwMode="auto">
          <a:xfrm>
            <a:off x="600075" y="1638300"/>
            <a:ext cx="462915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6996" name="Line 87"/>
          <p:cNvSpPr>
            <a:spLocks noChangeShapeType="1"/>
          </p:cNvSpPr>
          <p:nvPr/>
        </p:nvSpPr>
        <p:spPr bwMode="auto">
          <a:xfrm>
            <a:off x="581025" y="1952625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6997" name="Text Box 88"/>
          <p:cNvSpPr txBox="1">
            <a:spLocks noChangeArrowheads="1"/>
          </p:cNvSpPr>
          <p:nvPr/>
        </p:nvSpPr>
        <p:spPr bwMode="auto">
          <a:xfrm>
            <a:off x="1492250" y="16081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u</a:t>
            </a:r>
          </a:p>
        </p:txBody>
      </p:sp>
      <p:sp>
        <p:nvSpPr>
          <p:cNvPr id="126998" name="Line 89"/>
          <p:cNvSpPr>
            <a:spLocks noChangeShapeType="1"/>
          </p:cNvSpPr>
          <p:nvPr/>
        </p:nvSpPr>
        <p:spPr bwMode="auto">
          <a:xfrm>
            <a:off x="581025" y="2247900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6999" name="Line 90"/>
          <p:cNvSpPr>
            <a:spLocks noChangeShapeType="1"/>
          </p:cNvSpPr>
          <p:nvPr/>
        </p:nvSpPr>
        <p:spPr bwMode="auto">
          <a:xfrm>
            <a:off x="581025" y="2562225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7000" name="Line 91"/>
          <p:cNvSpPr>
            <a:spLocks noChangeShapeType="1"/>
          </p:cNvSpPr>
          <p:nvPr/>
        </p:nvSpPr>
        <p:spPr bwMode="auto">
          <a:xfrm>
            <a:off x="565150" y="2865438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7001" name="Line 92"/>
          <p:cNvSpPr>
            <a:spLocks noChangeShapeType="1"/>
          </p:cNvSpPr>
          <p:nvPr/>
        </p:nvSpPr>
        <p:spPr bwMode="auto">
          <a:xfrm>
            <a:off x="576263" y="3171825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7002" name="Line 93"/>
          <p:cNvSpPr>
            <a:spLocks noChangeShapeType="1"/>
          </p:cNvSpPr>
          <p:nvPr/>
        </p:nvSpPr>
        <p:spPr bwMode="auto">
          <a:xfrm>
            <a:off x="581025" y="3467100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9" name="Group 94"/>
          <p:cNvGrpSpPr>
            <a:grpSpLocks/>
          </p:cNvGrpSpPr>
          <p:nvPr/>
        </p:nvGrpSpPr>
        <p:grpSpPr bwMode="auto">
          <a:xfrm>
            <a:off x="2190750" y="1609725"/>
            <a:ext cx="3084513" cy="371475"/>
            <a:chOff x="1380" y="1014"/>
            <a:chExt cx="1943" cy="234"/>
          </a:xfrm>
        </p:grpSpPr>
        <p:sp>
          <p:nvSpPr>
            <p:cNvPr id="127036" name="Text Box 95"/>
            <p:cNvSpPr txBox="1">
              <a:spLocks noChangeArrowheads="1"/>
            </p:cNvSpPr>
            <p:nvPr/>
          </p:nvSpPr>
          <p:spPr bwMode="auto">
            <a:xfrm>
              <a:off x="3043" y="1014"/>
              <a:ext cx="2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>
                  <a:latin typeface="Comic Sans MS" charset="0"/>
                </a:rPr>
                <a:t>∞ </a:t>
              </a:r>
              <a:endParaRPr lang="en-US" sz="2000"/>
            </a:p>
          </p:txBody>
        </p:sp>
        <p:sp>
          <p:nvSpPr>
            <p:cNvPr id="127037" name="Text Box 96"/>
            <p:cNvSpPr txBox="1">
              <a:spLocks noChangeArrowheads="1"/>
            </p:cNvSpPr>
            <p:nvPr/>
          </p:nvSpPr>
          <p:spPr bwMode="auto">
            <a:xfrm>
              <a:off x="2647" y="1014"/>
              <a:ext cx="2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>
                  <a:latin typeface="Comic Sans MS" charset="0"/>
                </a:rPr>
                <a:t>∞ </a:t>
              </a:r>
              <a:endParaRPr lang="en-US" sz="2000"/>
            </a:p>
          </p:txBody>
        </p:sp>
        <p:sp>
          <p:nvSpPr>
            <p:cNvPr id="127038" name="Text Box 97"/>
            <p:cNvSpPr txBox="1">
              <a:spLocks noChangeArrowheads="1"/>
            </p:cNvSpPr>
            <p:nvPr/>
          </p:nvSpPr>
          <p:spPr bwMode="auto">
            <a:xfrm>
              <a:off x="1380" y="1017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/>
                <a:t>7,u</a:t>
              </a:r>
            </a:p>
          </p:txBody>
        </p:sp>
        <p:sp>
          <p:nvSpPr>
            <p:cNvPr id="127039" name="Text Box 98"/>
            <p:cNvSpPr txBox="1">
              <a:spLocks noChangeArrowheads="1"/>
            </p:cNvSpPr>
            <p:nvPr/>
          </p:nvSpPr>
          <p:spPr bwMode="auto">
            <a:xfrm>
              <a:off x="1787" y="1015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/>
                <a:t>3,u</a:t>
              </a:r>
            </a:p>
          </p:txBody>
        </p:sp>
        <p:sp>
          <p:nvSpPr>
            <p:cNvPr id="127040" name="Text Box 99"/>
            <p:cNvSpPr txBox="1">
              <a:spLocks noChangeArrowheads="1"/>
            </p:cNvSpPr>
            <p:nvPr/>
          </p:nvSpPr>
          <p:spPr bwMode="auto">
            <a:xfrm>
              <a:off x="2190" y="1016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/>
                <a:t>5,u</a:t>
              </a:r>
            </a:p>
          </p:txBody>
        </p:sp>
      </p:grpSp>
      <p:sp>
        <p:nvSpPr>
          <p:cNvPr id="717924" name="Text Box 100"/>
          <p:cNvSpPr txBox="1">
            <a:spLocks noChangeArrowheads="1"/>
          </p:cNvSpPr>
          <p:nvPr/>
        </p:nvSpPr>
        <p:spPr bwMode="auto">
          <a:xfrm>
            <a:off x="1346200" y="1905000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uw</a:t>
            </a:r>
          </a:p>
        </p:txBody>
      </p:sp>
      <p:grpSp>
        <p:nvGrpSpPr>
          <p:cNvPr id="10" name="Group 101"/>
          <p:cNvGrpSpPr>
            <a:grpSpLocks/>
          </p:cNvGrpSpPr>
          <p:nvPr/>
        </p:nvGrpSpPr>
        <p:grpSpPr bwMode="auto">
          <a:xfrm>
            <a:off x="2163763" y="1916113"/>
            <a:ext cx="3122612" cy="371475"/>
            <a:chOff x="1356" y="1014"/>
            <a:chExt cx="1967" cy="234"/>
          </a:xfrm>
        </p:grpSpPr>
        <p:sp>
          <p:nvSpPr>
            <p:cNvPr id="127031" name="Text Box 102"/>
            <p:cNvSpPr txBox="1">
              <a:spLocks noChangeArrowheads="1"/>
            </p:cNvSpPr>
            <p:nvPr/>
          </p:nvSpPr>
          <p:spPr bwMode="auto">
            <a:xfrm>
              <a:off x="3043" y="1014"/>
              <a:ext cx="2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>
                  <a:latin typeface="Comic Sans MS" charset="0"/>
                </a:rPr>
                <a:t>∞ </a:t>
              </a:r>
              <a:endParaRPr lang="en-US" sz="2000"/>
            </a:p>
          </p:txBody>
        </p:sp>
        <p:sp>
          <p:nvSpPr>
            <p:cNvPr id="127032" name="Text Box 103"/>
            <p:cNvSpPr txBox="1">
              <a:spLocks noChangeArrowheads="1"/>
            </p:cNvSpPr>
            <p:nvPr/>
          </p:nvSpPr>
          <p:spPr bwMode="auto">
            <a:xfrm>
              <a:off x="2482" y="1014"/>
              <a:ext cx="44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/>
                <a:t>11</a:t>
              </a:r>
              <a:r>
                <a:rPr lang="en-US" sz="1800"/>
                <a:t>,w</a:t>
              </a:r>
              <a:r>
                <a:rPr lang="en-US" sz="1800">
                  <a:latin typeface="Comic Sans MS" charset="0"/>
                </a:rPr>
                <a:t> </a:t>
              </a:r>
              <a:endParaRPr lang="en-US" sz="2000"/>
            </a:p>
          </p:txBody>
        </p:sp>
        <p:sp>
          <p:nvSpPr>
            <p:cNvPr id="127033" name="Text Box 104"/>
            <p:cNvSpPr txBox="1">
              <a:spLocks noChangeArrowheads="1"/>
            </p:cNvSpPr>
            <p:nvPr/>
          </p:nvSpPr>
          <p:spPr bwMode="auto">
            <a:xfrm>
              <a:off x="1356" y="1017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/>
                <a:t>6,w</a:t>
              </a:r>
            </a:p>
          </p:txBody>
        </p:sp>
        <p:sp>
          <p:nvSpPr>
            <p:cNvPr id="127034" name="Text Box 105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/>
            </a:p>
          </p:txBody>
        </p:sp>
        <p:sp>
          <p:nvSpPr>
            <p:cNvPr id="127035" name="Text Box 106"/>
            <p:cNvSpPr txBox="1">
              <a:spLocks noChangeArrowheads="1"/>
            </p:cNvSpPr>
            <p:nvPr/>
          </p:nvSpPr>
          <p:spPr bwMode="auto">
            <a:xfrm>
              <a:off x="2190" y="1016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/>
                <a:t>5,u</a:t>
              </a:r>
            </a:p>
          </p:txBody>
        </p:sp>
      </p:grpSp>
      <p:grpSp>
        <p:nvGrpSpPr>
          <p:cNvPr id="11" name="Group 107"/>
          <p:cNvGrpSpPr>
            <a:grpSpLocks/>
          </p:cNvGrpSpPr>
          <p:nvPr/>
        </p:nvGrpSpPr>
        <p:grpSpPr bwMode="auto">
          <a:xfrm>
            <a:off x="2162175" y="2214563"/>
            <a:ext cx="3122613" cy="376237"/>
            <a:chOff x="1356" y="1011"/>
            <a:chExt cx="1967" cy="237"/>
          </a:xfrm>
        </p:grpSpPr>
        <p:sp>
          <p:nvSpPr>
            <p:cNvPr id="127026" name="Text Box 108"/>
            <p:cNvSpPr txBox="1">
              <a:spLocks noChangeArrowheads="1"/>
            </p:cNvSpPr>
            <p:nvPr/>
          </p:nvSpPr>
          <p:spPr bwMode="auto">
            <a:xfrm>
              <a:off x="2913" y="1011"/>
              <a:ext cx="4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/>
                <a:t>14</a:t>
              </a:r>
              <a:r>
                <a:rPr lang="en-US" sz="1800"/>
                <a:t>,x </a:t>
              </a:r>
            </a:p>
          </p:txBody>
        </p:sp>
        <p:sp>
          <p:nvSpPr>
            <p:cNvPr id="127027" name="Text Box 109"/>
            <p:cNvSpPr txBox="1">
              <a:spLocks noChangeArrowheads="1"/>
            </p:cNvSpPr>
            <p:nvPr/>
          </p:nvSpPr>
          <p:spPr bwMode="auto">
            <a:xfrm>
              <a:off x="2489" y="1011"/>
              <a:ext cx="4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/>
                <a:t>11,</a:t>
              </a:r>
              <a:r>
                <a:rPr lang="en-US" sz="1800"/>
                <a:t>w </a:t>
              </a:r>
              <a:endParaRPr lang="en-US" sz="2000"/>
            </a:p>
          </p:txBody>
        </p:sp>
        <p:sp>
          <p:nvSpPr>
            <p:cNvPr id="127028" name="Text Box 110"/>
            <p:cNvSpPr txBox="1">
              <a:spLocks noChangeArrowheads="1"/>
            </p:cNvSpPr>
            <p:nvPr/>
          </p:nvSpPr>
          <p:spPr bwMode="auto">
            <a:xfrm>
              <a:off x="1356" y="1017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/>
                <a:t>6,w</a:t>
              </a:r>
            </a:p>
          </p:txBody>
        </p:sp>
        <p:sp>
          <p:nvSpPr>
            <p:cNvPr id="127029" name="Text Box 111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/>
            </a:p>
          </p:txBody>
        </p:sp>
        <p:sp>
          <p:nvSpPr>
            <p:cNvPr id="127030" name="Text Box 112"/>
            <p:cNvSpPr txBox="1">
              <a:spLocks noChangeArrowheads="1"/>
            </p:cNvSpPr>
            <p:nvPr/>
          </p:nvSpPr>
          <p:spPr bwMode="auto">
            <a:xfrm>
              <a:off x="2390" y="101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/>
            </a:p>
          </p:txBody>
        </p:sp>
      </p:grpSp>
      <p:sp>
        <p:nvSpPr>
          <p:cNvPr id="717937" name="Oval 113"/>
          <p:cNvSpPr>
            <a:spLocks noChangeArrowheads="1"/>
          </p:cNvSpPr>
          <p:nvPr/>
        </p:nvSpPr>
        <p:spPr bwMode="auto">
          <a:xfrm>
            <a:off x="2828925" y="1666875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latin typeface="Comic Sans MS" charset="0"/>
            </a:endParaRPr>
          </a:p>
        </p:txBody>
      </p:sp>
      <p:sp>
        <p:nvSpPr>
          <p:cNvPr id="717938" name="Oval 114"/>
          <p:cNvSpPr>
            <a:spLocks noChangeArrowheads="1"/>
          </p:cNvSpPr>
          <p:nvPr/>
        </p:nvSpPr>
        <p:spPr bwMode="auto">
          <a:xfrm>
            <a:off x="3482975" y="1952625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latin typeface="Comic Sans MS" charset="0"/>
            </a:endParaRPr>
          </a:p>
        </p:txBody>
      </p:sp>
      <p:sp>
        <p:nvSpPr>
          <p:cNvPr id="717939" name="Text Box 115"/>
          <p:cNvSpPr txBox="1">
            <a:spLocks noChangeArrowheads="1"/>
          </p:cNvSpPr>
          <p:nvPr/>
        </p:nvSpPr>
        <p:spPr bwMode="auto">
          <a:xfrm>
            <a:off x="1239838" y="22145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uwx</a:t>
            </a:r>
          </a:p>
        </p:txBody>
      </p:sp>
      <p:sp>
        <p:nvSpPr>
          <p:cNvPr id="717940" name="Oval 116"/>
          <p:cNvSpPr>
            <a:spLocks noChangeArrowheads="1"/>
          </p:cNvSpPr>
          <p:nvPr/>
        </p:nvSpPr>
        <p:spPr bwMode="auto">
          <a:xfrm>
            <a:off x="2174875" y="2271713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latin typeface="Comic Sans MS" charset="0"/>
            </a:endParaRPr>
          </a:p>
        </p:txBody>
      </p:sp>
      <p:sp>
        <p:nvSpPr>
          <p:cNvPr id="717941" name="Text Box 117"/>
          <p:cNvSpPr txBox="1">
            <a:spLocks noChangeArrowheads="1"/>
          </p:cNvSpPr>
          <p:nvPr/>
        </p:nvSpPr>
        <p:spPr bwMode="auto">
          <a:xfrm>
            <a:off x="1144588" y="2500313"/>
            <a:ext cx="70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uwxv</a:t>
            </a:r>
          </a:p>
        </p:txBody>
      </p:sp>
      <p:grpSp>
        <p:nvGrpSpPr>
          <p:cNvPr id="12" name="Group 118"/>
          <p:cNvGrpSpPr>
            <a:grpSpLocks/>
          </p:cNvGrpSpPr>
          <p:nvPr/>
        </p:nvGrpSpPr>
        <p:grpSpPr bwMode="auto">
          <a:xfrm>
            <a:off x="4008438" y="2511425"/>
            <a:ext cx="1273175" cy="366713"/>
            <a:chOff x="1492" y="2777"/>
            <a:chExt cx="802" cy="231"/>
          </a:xfrm>
        </p:grpSpPr>
        <p:sp>
          <p:nvSpPr>
            <p:cNvPr id="127024" name="Text Box 119"/>
            <p:cNvSpPr txBox="1">
              <a:spLocks noChangeArrowheads="1"/>
            </p:cNvSpPr>
            <p:nvPr/>
          </p:nvSpPr>
          <p:spPr bwMode="auto">
            <a:xfrm>
              <a:off x="1884" y="2777"/>
              <a:ext cx="4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/>
                <a:t>14</a:t>
              </a:r>
              <a:r>
                <a:rPr lang="en-US" sz="1800"/>
                <a:t>,x </a:t>
              </a:r>
            </a:p>
          </p:txBody>
        </p:sp>
        <p:sp>
          <p:nvSpPr>
            <p:cNvPr id="127025" name="Text Box 120"/>
            <p:cNvSpPr txBox="1">
              <a:spLocks noChangeArrowheads="1"/>
            </p:cNvSpPr>
            <p:nvPr/>
          </p:nvSpPr>
          <p:spPr bwMode="auto">
            <a:xfrm>
              <a:off x="1492" y="2777"/>
              <a:ext cx="4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/>
                <a:t>10,</a:t>
              </a:r>
              <a:r>
                <a:rPr lang="en-US" sz="1800"/>
                <a:t>v </a:t>
              </a:r>
              <a:endParaRPr lang="en-US" sz="2000"/>
            </a:p>
          </p:txBody>
        </p:sp>
      </p:grpSp>
      <p:sp>
        <p:nvSpPr>
          <p:cNvPr id="717945" name="Oval 121"/>
          <p:cNvSpPr>
            <a:spLocks noChangeArrowheads="1"/>
          </p:cNvSpPr>
          <p:nvPr/>
        </p:nvSpPr>
        <p:spPr bwMode="auto">
          <a:xfrm>
            <a:off x="4011613" y="2570163"/>
            <a:ext cx="528637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latin typeface="Comic Sans MS" charset="0"/>
            </a:endParaRPr>
          </a:p>
        </p:txBody>
      </p:sp>
      <p:sp>
        <p:nvSpPr>
          <p:cNvPr id="717946" name="Text Box 122"/>
          <p:cNvSpPr txBox="1">
            <a:spLocks noChangeArrowheads="1"/>
          </p:cNvSpPr>
          <p:nvPr/>
        </p:nvSpPr>
        <p:spPr bwMode="auto">
          <a:xfrm>
            <a:off x="1060450" y="2819400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uwxvy</a:t>
            </a:r>
          </a:p>
        </p:txBody>
      </p:sp>
      <p:sp>
        <p:nvSpPr>
          <p:cNvPr id="717947" name="Text Box 123"/>
          <p:cNvSpPr txBox="1">
            <a:spLocks noChangeArrowheads="1"/>
          </p:cNvSpPr>
          <p:nvPr/>
        </p:nvSpPr>
        <p:spPr bwMode="auto">
          <a:xfrm>
            <a:off x="4638675" y="2830513"/>
            <a:ext cx="650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600"/>
              <a:t>12</a:t>
            </a:r>
            <a:r>
              <a:rPr lang="en-US" sz="1800"/>
              <a:t>,y </a:t>
            </a:r>
          </a:p>
        </p:txBody>
      </p:sp>
      <p:sp>
        <p:nvSpPr>
          <p:cNvPr id="717948" name="Oval 124"/>
          <p:cNvSpPr>
            <a:spLocks noChangeArrowheads="1"/>
          </p:cNvSpPr>
          <p:nvPr/>
        </p:nvSpPr>
        <p:spPr bwMode="auto">
          <a:xfrm>
            <a:off x="4676775" y="2887663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latin typeface="Comic Sans MS" charset="0"/>
            </a:endParaRPr>
          </a:p>
        </p:txBody>
      </p:sp>
      <p:sp>
        <p:nvSpPr>
          <p:cNvPr id="717950" name="Line 126"/>
          <p:cNvSpPr>
            <a:spLocks noChangeShapeType="1"/>
          </p:cNvSpPr>
          <p:nvPr/>
        </p:nvSpPr>
        <p:spPr bwMode="auto">
          <a:xfrm>
            <a:off x="7874000" y="4995863"/>
            <a:ext cx="5905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51" name="Line 127"/>
          <p:cNvSpPr>
            <a:spLocks noChangeShapeType="1"/>
          </p:cNvSpPr>
          <p:nvPr/>
        </p:nvSpPr>
        <p:spPr bwMode="auto">
          <a:xfrm flipV="1">
            <a:off x="6124575" y="4995863"/>
            <a:ext cx="1463675" cy="12049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52" name="Line 128"/>
          <p:cNvSpPr>
            <a:spLocks noChangeShapeType="1"/>
          </p:cNvSpPr>
          <p:nvPr/>
        </p:nvSpPr>
        <p:spPr bwMode="auto">
          <a:xfrm>
            <a:off x="6115050" y="5110163"/>
            <a:ext cx="9525" cy="1047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53" name="Line 129"/>
          <p:cNvSpPr>
            <a:spLocks noChangeShapeType="1"/>
          </p:cNvSpPr>
          <p:nvPr/>
        </p:nvSpPr>
        <p:spPr bwMode="auto">
          <a:xfrm flipV="1">
            <a:off x="4906963" y="3252788"/>
            <a:ext cx="1012825" cy="162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54" name="Line 130"/>
          <p:cNvSpPr>
            <a:spLocks noChangeShapeType="1"/>
          </p:cNvSpPr>
          <p:nvPr/>
        </p:nvSpPr>
        <p:spPr bwMode="auto">
          <a:xfrm flipV="1">
            <a:off x="5008563" y="4999038"/>
            <a:ext cx="9445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55" name="Text Box 131"/>
          <p:cNvSpPr txBox="1">
            <a:spLocks noChangeArrowheads="1"/>
          </p:cNvSpPr>
          <p:nvPr/>
        </p:nvSpPr>
        <p:spPr bwMode="auto">
          <a:xfrm>
            <a:off x="931863" y="3117850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uwxvyz</a:t>
            </a:r>
          </a:p>
        </p:txBody>
      </p:sp>
      <p:sp>
        <p:nvSpPr>
          <p:cNvPr id="1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13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7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1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1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1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1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1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1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1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1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1000"/>
                                        <p:tgtEl>
                                          <p:spTgt spid="71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1000"/>
                                        <p:tgtEl>
                                          <p:spTgt spid="71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1000"/>
                                        <p:tgtEl>
                                          <p:spTgt spid="71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1000"/>
                                        <p:tgtEl>
                                          <p:spTgt spid="71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1000"/>
                                        <p:tgtEl>
                                          <p:spTgt spid="71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24" grpId="0"/>
      <p:bldP spid="717937" grpId="0" animBg="1"/>
      <p:bldP spid="717938" grpId="0" animBg="1"/>
      <p:bldP spid="717939" grpId="0"/>
      <p:bldP spid="717940" grpId="0" animBg="1"/>
      <p:bldP spid="717941" grpId="0"/>
      <p:bldP spid="717945" grpId="0" animBg="1"/>
      <p:bldP spid="717946" grpId="0"/>
      <p:bldP spid="717947" grpId="0"/>
      <p:bldP spid="717948" grpId="0" animBg="1"/>
      <p:bldP spid="717950" grpId="0" animBg="1"/>
      <p:bldP spid="717951" grpId="0" animBg="1"/>
      <p:bldP spid="717952" grpId="0" animBg="1"/>
      <p:bldP spid="717953" grpId="0" animBg="1"/>
      <p:bldP spid="717954" grpId="0" animBg="1"/>
      <p:bldP spid="7179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3" name="Picture 9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83343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4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30175"/>
            <a:ext cx="8364537" cy="963613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Dijkstra</a:t>
            </a:r>
            <a:r>
              <a:rPr lang="ja-JP" altLang="en-US" sz="4000" dirty="0">
                <a:latin typeface="Gill Sans MT" charset="0"/>
              </a:rPr>
              <a:t>’</a:t>
            </a:r>
            <a:r>
              <a:rPr lang="en-US" altLang="ja-JP" sz="4000" dirty="0">
                <a:latin typeface="Gill Sans MT" charset="0"/>
              </a:rPr>
              <a:t>s algorithm: </a:t>
            </a:r>
            <a:r>
              <a:rPr lang="en-US" altLang="ja-JP" sz="4000" dirty="0" smtClean="0">
                <a:latin typeface="Gill Sans MT" charset="0"/>
              </a:rPr>
              <a:t>example 2</a:t>
            </a:r>
            <a:endParaRPr lang="en-US" dirty="0">
              <a:latin typeface="Gill Sans MT" charset="0"/>
            </a:endParaRPr>
          </a:p>
        </p:txBody>
      </p:sp>
      <p:grpSp>
        <p:nvGrpSpPr>
          <p:cNvPr id="128018" name="Group 16"/>
          <p:cNvGrpSpPr>
            <a:grpSpLocks/>
          </p:cNvGrpSpPr>
          <p:nvPr/>
        </p:nvGrpSpPr>
        <p:grpSpPr bwMode="auto">
          <a:xfrm>
            <a:off x="2089974" y="1744398"/>
            <a:ext cx="4829300" cy="3138687"/>
            <a:chOff x="3162" y="1071"/>
            <a:chExt cx="2250" cy="1409"/>
          </a:xfrm>
        </p:grpSpPr>
        <p:sp>
          <p:nvSpPr>
            <p:cNvPr id="128024" name="Freeform 17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025" name="Freeform 18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026" name="Oval 19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027" name="Line 20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028" name="Line 21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029" name="Rectangle 22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28030" name="Oval 23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031" name="Oval 24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032" name="Line 25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033" name="Line 26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034" name="Rectangle 27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28035" name="Oval 28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036" name="Oval 29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037" name="Line 30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038" name="Line 31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039" name="Rectangle 32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28040" name="Oval 33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041" name="Oval 34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042" name="Line 35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043" name="Line 36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044" name="Rectangle 37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28045" name="Oval 38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046" name="Oval 39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047" name="Line 40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048" name="Line 41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049" name="Rectangle 42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28050" name="Oval 43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051" name="Oval 44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052" name="Line 45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053" name="Line 46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054" name="Rectangle 47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28055" name="Oval 48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056" name="Freeform 49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057" name="Freeform 50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058" name="Freeform 51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059" name="Freeform 52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060" name="Freeform 53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061" name="Freeform 54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062" name="Freeform 55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063" name="Freeform 56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064" name="Freeform 57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128065" name="Group 58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28091" name="Rectangle 5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092" name="Text Box 60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000000"/>
                    </a:solidFill>
                  </a:rPr>
                  <a:t>u</a:t>
                </a: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8066" name="Group 61"/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28089" name="Rectangle 6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090" name="Text Box 63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000000"/>
                    </a:solidFill>
                  </a:rPr>
                  <a:t>y</a:t>
                </a: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8067" name="Group 64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28087" name="Rectangle 6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088" name="Text Box 66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>
                    <a:solidFill>
                      <a:srgbClr val="000000"/>
                    </a:solidFill>
                  </a:rPr>
                  <a:t>x</a:t>
                </a:r>
              </a:p>
            </p:txBody>
          </p:sp>
        </p:grpSp>
        <p:grpSp>
          <p:nvGrpSpPr>
            <p:cNvPr id="128068" name="Group 67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128085" name="Rectangle 6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086" name="Text Box 69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000000"/>
                    </a:solidFill>
                  </a:rPr>
                  <a:t>w</a:t>
                </a: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8069" name="Group 70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28083" name="Rectangle 7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084" name="Text Box 72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000000"/>
                    </a:solidFill>
                  </a:rPr>
                  <a:t>v</a:t>
                </a: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8070" name="Group 73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28081" name="Rectangle 7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082" name="Text Box 75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>
                    <a:solidFill>
                      <a:srgbClr val="000000"/>
                    </a:solidFill>
                  </a:rPr>
                  <a:t>z</a:t>
                </a:r>
              </a:p>
            </p:txBody>
          </p:sp>
        </p:grpSp>
        <p:sp>
          <p:nvSpPr>
            <p:cNvPr id="128071" name="Text Box 76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072" name="Text Box 77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073" name="Text Box 78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074" name="Text Box 79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075" name="Text Box 80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076" name="Text Box 81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077" name="Text Box 82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078" name="Text Box 83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079" name="Text Box 84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080" name="Text Box 85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9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solidFill>
                  <a:srgbClr val="000000"/>
                </a:solidFill>
                <a:latin typeface="Tahoma" charset="0"/>
              </a:rPr>
              <a:t>5-</a:t>
            </a:r>
            <a:fld id="{8E8C6E93-DF5B-BC4B-80F9-500DED1EEDCC}" type="slidenum">
              <a:rPr lang="en-US" sz="1200">
                <a:solidFill>
                  <a:srgbClr val="000000"/>
                </a:solidFill>
                <a:latin typeface="Tahoma" charset="0"/>
              </a:rPr>
              <a:pPr/>
              <a:t>11</a:t>
            </a:fld>
            <a:endParaRPr lang="en-US" sz="1200" dirty="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9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96" name="TextBox 1"/>
          <p:cNvSpPr txBox="1">
            <a:spLocks noChangeArrowheads="1"/>
          </p:cNvSpPr>
          <p:nvPr/>
        </p:nvSpPr>
        <p:spPr bwMode="auto">
          <a:xfrm>
            <a:off x="339826" y="6198762"/>
            <a:ext cx="45071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 smtClean="0">
                <a:solidFill>
                  <a:srgbClr val="000000"/>
                </a:solidFill>
              </a:rPr>
              <a:t>* Check </a:t>
            </a:r>
            <a:r>
              <a:rPr lang="en-US" sz="1400" dirty="0">
                <a:solidFill>
                  <a:srgbClr val="000000"/>
                </a:solidFill>
              </a:rPr>
              <a:t>out the online interactive exercises for more </a:t>
            </a:r>
            <a:r>
              <a:rPr lang="en-US" sz="1400" dirty="0" smtClean="0">
                <a:solidFill>
                  <a:srgbClr val="000000"/>
                </a:solidFill>
              </a:rPr>
              <a:t>examples: h</a:t>
            </a:r>
            <a:r>
              <a:rPr lang="en-US" sz="1200" dirty="0" smtClean="0">
                <a:solidFill>
                  <a:srgbClr val="000000"/>
                </a:solidFill>
              </a:rPr>
              <a:t>ttp</a:t>
            </a:r>
            <a:r>
              <a:rPr lang="en-US" sz="1200" dirty="0">
                <a:solidFill>
                  <a:srgbClr val="000000"/>
                </a:solidFill>
              </a:rPr>
              <a:t>://gaia.cs.umass.edu/kurose_ross/interactive/</a:t>
            </a:r>
          </a:p>
        </p:txBody>
      </p:sp>
    </p:spTree>
    <p:extLst>
      <p:ext uri="{BB962C8B-B14F-4D97-AF65-F5344CB8AC3E}">
        <p14:creationId xmlns:p14="http://schemas.microsoft.com/office/powerpoint/2010/main" val="270590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3" name="Picture 9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83343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4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30175"/>
            <a:ext cx="8364537" cy="963613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Dijkstra</a:t>
            </a:r>
            <a:r>
              <a:rPr lang="ja-JP" altLang="en-US" sz="4000" dirty="0">
                <a:latin typeface="Gill Sans MT" charset="0"/>
              </a:rPr>
              <a:t>’</a:t>
            </a:r>
            <a:r>
              <a:rPr lang="en-US" altLang="ja-JP" sz="4000" dirty="0">
                <a:latin typeface="Gill Sans MT" charset="0"/>
              </a:rPr>
              <a:t>s algorithm: </a:t>
            </a:r>
            <a:r>
              <a:rPr lang="en-US" altLang="ja-JP" sz="4000" dirty="0" smtClean="0">
                <a:latin typeface="Gill Sans MT" charset="0"/>
              </a:rPr>
              <a:t>example 2</a:t>
            </a:r>
            <a:endParaRPr lang="en-US" dirty="0">
              <a:latin typeface="Gill Sans MT" charset="0"/>
            </a:endParaRPr>
          </a:p>
        </p:txBody>
      </p:sp>
      <p:sp>
        <p:nvSpPr>
          <p:cNvPr id="128005" name="Text Box 3"/>
          <p:cNvSpPr txBox="1">
            <a:spLocks noChangeArrowheads="1"/>
          </p:cNvSpPr>
          <p:nvPr/>
        </p:nvSpPr>
        <p:spPr bwMode="auto">
          <a:xfrm>
            <a:off x="239713" y="1506538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Step</a:t>
            </a:r>
          </a:p>
          <a:p>
            <a:pPr algn="r"/>
            <a:r>
              <a:rPr lang="en-US" sz="2000"/>
              <a:t>0</a:t>
            </a:r>
          </a:p>
          <a:p>
            <a:pPr algn="r"/>
            <a:r>
              <a:rPr lang="en-US" sz="2000"/>
              <a:t>1</a:t>
            </a:r>
          </a:p>
          <a:p>
            <a:pPr algn="r"/>
            <a:r>
              <a:rPr lang="en-US" sz="2000"/>
              <a:t>2</a:t>
            </a:r>
          </a:p>
          <a:p>
            <a:pPr algn="r"/>
            <a:r>
              <a:rPr lang="en-US" sz="2000"/>
              <a:t>3</a:t>
            </a:r>
          </a:p>
          <a:p>
            <a:pPr algn="r"/>
            <a:r>
              <a:rPr lang="en-US" sz="2000"/>
              <a:t>4</a:t>
            </a:r>
          </a:p>
          <a:p>
            <a:pPr algn="r"/>
            <a:r>
              <a:rPr lang="en-US" sz="2000"/>
              <a:t>5</a:t>
            </a:r>
          </a:p>
        </p:txBody>
      </p:sp>
      <p:sp>
        <p:nvSpPr>
          <p:cNvPr id="128006" name="Text Box 4"/>
          <p:cNvSpPr txBox="1">
            <a:spLocks noChangeArrowheads="1"/>
          </p:cNvSpPr>
          <p:nvPr/>
        </p:nvSpPr>
        <p:spPr bwMode="auto">
          <a:xfrm>
            <a:off x="1252538" y="1516063"/>
            <a:ext cx="101758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N</a:t>
            </a:r>
            <a:r>
              <a:rPr lang="en-US" sz="2000">
                <a:cs typeface="Arial" charset="0"/>
              </a:rPr>
              <a:t>'</a:t>
            </a:r>
          </a:p>
          <a:p>
            <a:pPr algn="r"/>
            <a:r>
              <a:rPr lang="en-US" sz="2000"/>
              <a:t>u</a:t>
            </a:r>
          </a:p>
          <a:p>
            <a:pPr algn="r"/>
            <a:r>
              <a:rPr lang="en-US" sz="2000"/>
              <a:t>ux</a:t>
            </a:r>
          </a:p>
          <a:p>
            <a:pPr algn="r"/>
            <a:r>
              <a:rPr lang="en-US" sz="2000"/>
              <a:t>uxy</a:t>
            </a:r>
          </a:p>
          <a:p>
            <a:pPr algn="r"/>
            <a:r>
              <a:rPr lang="en-US" sz="2000"/>
              <a:t>uxyv</a:t>
            </a:r>
          </a:p>
          <a:p>
            <a:pPr algn="r"/>
            <a:r>
              <a:rPr lang="en-US" sz="2000"/>
              <a:t>uxyvw</a:t>
            </a:r>
          </a:p>
          <a:p>
            <a:pPr algn="r"/>
            <a:r>
              <a:rPr lang="en-US" sz="2000"/>
              <a:t>uxyvwz</a:t>
            </a:r>
          </a:p>
        </p:txBody>
      </p:sp>
      <p:sp>
        <p:nvSpPr>
          <p:cNvPr id="128007" name="Text Box 5"/>
          <p:cNvSpPr txBox="1">
            <a:spLocks noChangeArrowheads="1"/>
          </p:cNvSpPr>
          <p:nvPr/>
        </p:nvSpPr>
        <p:spPr bwMode="auto">
          <a:xfrm>
            <a:off x="2500313" y="1497013"/>
            <a:ext cx="116998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D(v),p(v)</a:t>
            </a:r>
          </a:p>
          <a:p>
            <a:pPr algn="r"/>
            <a:r>
              <a:rPr lang="en-US" sz="2000"/>
              <a:t>2,u</a:t>
            </a:r>
          </a:p>
          <a:p>
            <a:pPr algn="r"/>
            <a:r>
              <a:rPr lang="en-US" sz="2000"/>
              <a:t>2,u</a:t>
            </a:r>
          </a:p>
          <a:p>
            <a:pPr algn="r"/>
            <a:r>
              <a:rPr lang="en-US" sz="2000"/>
              <a:t>2,u</a:t>
            </a:r>
          </a:p>
        </p:txBody>
      </p:sp>
      <p:sp>
        <p:nvSpPr>
          <p:cNvPr id="128008" name="Text Box 6"/>
          <p:cNvSpPr txBox="1">
            <a:spLocks noChangeArrowheads="1"/>
          </p:cNvSpPr>
          <p:nvPr/>
        </p:nvSpPr>
        <p:spPr bwMode="auto">
          <a:xfrm>
            <a:off x="3667125" y="1501775"/>
            <a:ext cx="12842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D(w),p(w)</a:t>
            </a:r>
          </a:p>
          <a:p>
            <a:pPr algn="r"/>
            <a:r>
              <a:rPr lang="en-US" sz="2000"/>
              <a:t>5,u</a:t>
            </a:r>
          </a:p>
          <a:p>
            <a:pPr algn="r"/>
            <a:r>
              <a:rPr lang="en-US" sz="2000"/>
              <a:t>4,x</a:t>
            </a:r>
          </a:p>
          <a:p>
            <a:pPr algn="r"/>
            <a:r>
              <a:rPr lang="en-US" sz="2000"/>
              <a:t>3,y</a:t>
            </a:r>
          </a:p>
          <a:p>
            <a:pPr algn="r"/>
            <a:r>
              <a:rPr lang="en-US" sz="2000"/>
              <a:t>3,y</a:t>
            </a:r>
          </a:p>
        </p:txBody>
      </p:sp>
      <p:sp>
        <p:nvSpPr>
          <p:cNvPr id="128009" name="Text Box 7"/>
          <p:cNvSpPr txBox="1">
            <a:spLocks noChangeArrowheads="1"/>
          </p:cNvSpPr>
          <p:nvPr/>
        </p:nvSpPr>
        <p:spPr bwMode="auto">
          <a:xfrm>
            <a:off x="5057775" y="1497013"/>
            <a:ext cx="11699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D(x),p(x)</a:t>
            </a:r>
          </a:p>
          <a:p>
            <a:pPr algn="r"/>
            <a:r>
              <a:rPr lang="en-US" sz="2000"/>
              <a:t>1,u</a:t>
            </a:r>
          </a:p>
        </p:txBody>
      </p:sp>
      <p:sp>
        <p:nvSpPr>
          <p:cNvPr id="128010" name="Text Box 8"/>
          <p:cNvSpPr txBox="1">
            <a:spLocks noChangeArrowheads="1"/>
          </p:cNvSpPr>
          <p:nvPr/>
        </p:nvSpPr>
        <p:spPr bwMode="auto">
          <a:xfrm>
            <a:off x="6353175" y="1501775"/>
            <a:ext cx="11699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D(y),p(y)</a:t>
            </a:r>
          </a:p>
          <a:p>
            <a:pPr algn="r"/>
            <a:r>
              <a:rPr lang="en-US" sz="2000">
                <a:latin typeface="Comic Sans MS" charset="0"/>
                <a:cs typeface="Arial" charset="0"/>
              </a:rPr>
              <a:t>∞</a:t>
            </a:r>
          </a:p>
          <a:p>
            <a:pPr algn="r"/>
            <a:r>
              <a:rPr lang="en-US" sz="2000"/>
              <a:t>2,x</a:t>
            </a:r>
          </a:p>
        </p:txBody>
      </p:sp>
      <p:sp>
        <p:nvSpPr>
          <p:cNvPr id="128011" name="Text Box 9"/>
          <p:cNvSpPr txBox="1">
            <a:spLocks noChangeArrowheads="1"/>
          </p:cNvSpPr>
          <p:nvPr/>
        </p:nvSpPr>
        <p:spPr bwMode="auto">
          <a:xfrm>
            <a:off x="7605713" y="1516063"/>
            <a:ext cx="1169987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D(z),p(z)</a:t>
            </a:r>
          </a:p>
          <a:p>
            <a:pPr algn="r"/>
            <a:r>
              <a:rPr lang="en-US" sz="1800">
                <a:latin typeface="Comic Sans MS" charset="0"/>
              </a:rPr>
              <a:t>∞ </a:t>
            </a:r>
            <a:endParaRPr lang="en-US" sz="2000"/>
          </a:p>
          <a:p>
            <a:pPr algn="r"/>
            <a:r>
              <a:rPr lang="en-US" sz="1800">
                <a:latin typeface="Comic Sans MS" charset="0"/>
              </a:rPr>
              <a:t>∞ </a:t>
            </a:r>
            <a:endParaRPr lang="en-US" sz="2000"/>
          </a:p>
          <a:p>
            <a:pPr algn="r"/>
            <a:r>
              <a:rPr lang="en-US" sz="2000"/>
              <a:t>4,y</a:t>
            </a:r>
          </a:p>
          <a:p>
            <a:pPr algn="r"/>
            <a:r>
              <a:rPr lang="en-US" sz="2000"/>
              <a:t>4,y</a:t>
            </a:r>
          </a:p>
          <a:p>
            <a:pPr algn="r"/>
            <a:r>
              <a:rPr lang="en-US" sz="2000"/>
              <a:t>4,y</a:t>
            </a:r>
          </a:p>
        </p:txBody>
      </p:sp>
      <p:sp>
        <p:nvSpPr>
          <p:cNvPr id="128012" name="Line 10"/>
          <p:cNvSpPr>
            <a:spLocks noChangeShapeType="1"/>
          </p:cNvSpPr>
          <p:nvPr/>
        </p:nvSpPr>
        <p:spPr bwMode="auto">
          <a:xfrm>
            <a:off x="361950" y="1857375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3" name="Line 11"/>
          <p:cNvSpPr>
            <a:spLocks noChangeShapeType="1"/>
          </p:cNvSpPr>
          <p:nvPr/>
        </p:nvSpPr>
        <p:spPr bwMode="auto">
          <a:xfrm>
            <a:off x="519113" y="216217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4" name="Line 12"/>
          <p:cNvSpPr>
            <a:spLocks noChangeShapeType="1"/>
          </p:cNvSpPr>
          <p:nvPr/>
        </p:nvSpPr>
        <p:spPr bwMode="auto">
          <a:xfrm>
            <a:off x="538163" y="2457450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5" name="Line 13"/>
          <p:cNvSpPr>
            <a:spLocks noChangeShapeType="1"/>
          </p:cNvSpPr>
          <p:nvPr/>
        </p:nvSpPr>
        <p:spPr bwMode="auto">
          <a:xfrm>
            <a:off x="547688" y="2767013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6" name="Line 14"/>
          <p:cNvSpPr>
            <a:spLocks noChangeShapeType="1"/>
          </p:cNvSpPr>
          <p:nvPr/>
        </p:nvSpPr>
        <p:spPr bwMode="auto">
          <a:xfrm>
            <a:off x="557213" y="3071813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7" name="Line 15"/>
          <p:cNvSpPr>
            <a:spLocks noChangeShapeType="1"/>
          </p:cNvSpPr>
          <p:nvPr/>
        </p:nvSpPr>
        <p:spPr bwMode="auto">
          <a:xfrm>
            <a:off x="571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8018" name="Group 16"/>
          <p:cNvGrpSpPr>
            <a:grpSpLocks/>
          </p:cNvGrpSpPr>
          <p:nvPr/>
        </p:nvGrpSpPr>
        <p:grpSpPr bwMode="auto">
          <a:xfrm>
            <a:off x="3645396" y="3771160"/>
            <a:ext cx="3571875" cy="2236787"/>
            <a:chOff x="3162" y="1071"/>
            <a:chExt cx="2250" cy="1409"/>
          </a:xfrm>
        </p:grpSpPr>
        <p:sp>
          <p:nvSpPr>
            <p:cNvPr id="128024" name="Freeform 17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25" name="Freeform 18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26" name="Oval 19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27" name="Line 20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28" name="Line 21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29" name="Rectangle 22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8030" name="Oval 23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1" name="Oval 24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2" name="Line 25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3" name="Line 26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4" name="Rectangle 27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8035" name="Oval 28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6" name="Oval 29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7" name="Line 30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8" name="Line 31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9" name="Rectangle 32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8040" name="Oval 33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1" name="Oval 34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2" name="Line 35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3" name="Line 36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4" name="Rectangle 37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8045" name="Oval 38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6" name="Oval 39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7" name="Line 40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8" name="Line 41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9" name="Rectangle 42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8050" name="Oval 43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1" name="Oval 44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2" name="Line 45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3" name="Line 46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4" name="Rectangle 47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8055" name="Oval 48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6" name="Freeform 49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7" name="Freeform 50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8" name="Freeform 51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9" name="Freeform 52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0" name="Freeform 53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1" name="Freeform 54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2" name="Freeform 55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3" name="Freeform 56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4" name="Freeform 57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8065" name="Group 58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28091" name="Rectangle 5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92" name="Text Box 60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u</a:t>
                </a:r>
                <a:endParaRPr lang="en-US"/>
              </a:p>
            </p:txBody>
          </p:sp>
        </p:grpSp>
        <p:grpSp>
          <p:nvGrpSpPr>
            <p:cNvPr id="128066" name="Group 61"/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28089" name="Rectangle 6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90" name="Text Box 63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y</a:t>
                </a:r>
                <a:endParaRPr lang="en-US"/>
              </a:p>
            </p:txBody>
          </p:sp>
        </p:grpSp>
        <p:grpSp>
          <p:nvGrpSpPr>
            <p:cNvPr id="128067" name="Group 64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28087" name="Rectangle 6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88" name="Text Box 66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x</a:t>
                </a:r>
              </a:p>
            </p:txBody>
          </p:sp>
        </p:grpSp>
        <p:grpSp>
          <p:nvGrpSpPr>
            <p:cNvPr id="128068" name="Group 67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128085" name="Rectangle 6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86" name="Text Box 69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w</a:t>
                </a:r>
                <a:endParaRPr lang="en-US"/>
              </a:p>
            </p:txBody>
          </p:sp>
        </p:grpSp>
        <p:grpSp>
          <p:nvGrpSpPr>
            <p:cNvPr id="128069" name="Group 70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28083" name="Rectangle 7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84" name="Text Box 72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v</a:t>
                </a:r>
                <a:endParaRPr lang="en-US"/>
              </a:p>
            </p:txBody>
          </p:sp>
        </p:grpSp>
        <p:grpSp>
          <p:nvGrpSpPr>
            <p:cNvPr id="128070" name="Group 73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28081" name="Rectangle 7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82" name="Text Box 75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z</a:t>
                </a:r>
              </a:p>
            </p:txBody>
          </p:sp>
        </p:grpSp>
        <p:sp>
          <p:nvSpPr>
            <p:cNvPr id="128071" name="Text Box 76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8072" name="Text Box 77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8073" name="Text Box 78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28074" name="Text Box 79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28075" name="Text Box 80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28076" name="Text Box 81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28077" name="Text Box 82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8078" name="Text Box 83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28079" name="Text Box 84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28080" name="Text Box 85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</p:grpSp>
      <p:sp>
        <p:nvSpPr>
          <p:cNvPr id="718934" name="Line 86"/>
          <p:cNvSpPr>
            <a:spLocks noChangeShapeType="1"/>
          </p:cNvSpPr>
          <p:nvPr/>
        </p:nvSpPr>
        <p:spPr bwMode="auto">
          <a:xfrm flipH="1">
            <a:off x="2241550" y="2035175"/>
            <a:ext cx="3514725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935" name="Line 87"/>
          <p:cNvSpPr>
            <a:spLocks noChangeShapeType="1"/>
          </p:cNvSpPr>
          <p:nvPr/>
        </p:nvSpPr>
        <p:spPr bwMode="auto">
          <a:xfrm flipH="1">
            <a:off x="2163763" y="2330450"/>
            <a:ext cx="4894262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936" name="Line 88"/>
          <p:cNvSpPr>
            <a:spLocks noChangeShapeType="1"/>
          </p:cNvSpPr>
          <p:nvPr/>
        </p:nvSpPr>
        <p:spPr bwMode="auto">
          <a:xfrm flipH="1">
            <a:off x="2227263" y="2692400"/>
            <a:ext cx="914400" cy="257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937" name="Line 89"/>
          <p:cNvSpPr>
            <a:spLocks noChangeShapeType="1"/>
          </p:cNvSpPr>
          <p:nvPr/>
        </p:nvSpPr>
        <p:spPr bwMode="auto">
          <a:xfrm flipH="1">
            <a:off x="2241550" y="2949575"/>
            <a:ext cx="2239963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938" name="Line 90"/>
          <p:cNvSpPr>
            <a:spLocks noChangeShapeType="1"/>
          </p:cNvSpPr>
          <p:nvPr/>
        </p:nvSpPr>
        <p:spPr bwMode="auto">
          <a:xfrm flipH="1">
            <a:off x="2254250" y="3206750"/>
            <a:ext cx="5975350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9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96" name="TextBox 1"/>
          <p:cNvSpPr txBox="1">
            <a:spLocks noChangeArrowheads="1"/>
          </p:cNvSpPr>
          <p:nvPr/>
        </p:nvSpPr>
        <p:spPr bwMode="auto">
          <a:xfrm>
            <a:off x="339826" y="6198762"/>
            <a:ext cx="45071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 smtClean="0"/>
              <a:t>* Check </a:t>
            </a:r>
            <a:r>
              <a:rPr lang="en-US" sz="1400" dirty="0"/>
              <a:t>out the online interactive exercises for more </a:t>
            </a:r>
            <a:r>
              <a:rPr lang="en-US" sz="1400" dirty="0" smtClean="0"/>
              <a:t>examples: h</a:t>
            </a:r>
            <a:r>
              <a:rPr lang="en-US" sz="1200" dirty="0" smtClean="0"/>
              <a:t>ttp</a:t>
            </a:r>
            <a:r>
              <a:rPr lang="en-US" sz="1200" dirty="0"/>
              <a:t>://gaia.cs.umass.edu/kurose_ross/interactive/</a:t>
            </a:r>
          </a:p>
        </p:txBody>
      </p:sp>
    </p:spTree>
    <p:extLst>
      <p:ext uri="{BB962C8B-B14F-4D97-AF65-F5344CB8AC3E}">
        <p14:creationId xmlns:p14="http://schemas.microsoft.com/office/powerpoint/2010/main" val="145768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934" grpId="0" animBg="1"/>
      <p:bldP spid="718935" grpId="0" animBg="1"/>
      <p:bldP spid="718936" grpId="0" animBg="1"/>
      <p:bldP spid="718937" grpId="0" animBg="1"/>
      <p:bldP spid="7189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852488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Dijkstra</a:t>
            </a:r>
            <a:r>
              <a:rPr lang="ja-JP" altLang="en-US" sz="4000" dirty="0">
                <a:latin typeface="Gill Sans MT" charset="0"/>
              </a:rPr>
              <a:t>’</a:t>
            </a:r>
            <a:r>
              <a:rPr lang="en-US" altLang="ja-JP" sz="4000" dirty="0">
                <a:latin typeface="Gill Sans MT" charset="0"/>
              </a:rPr>
              <a:t>s algorithm: example </a:t>
            </a:r>
            <a:r>
              <a:rPr lang="en-US" altLang="ja-JP" sz="4000" dirty="0" smtClean="0">
                <a:latin typeface="Gill Sans MT" charset="0"/>
              </a:rPr>
              <a:t>2</a:t>
            </a:r>
            <a:endParaRPr lang="en-US" sz="4000" dirty="0">
              <a:latin typeface="Gill Sans MT" charset="0"/>
            </a:endParaRPr>
          </a:p>
        </p:txBody>
      </p:sp>
      <p:grpSp>
        <p:nvGrpSpPr>
          <p:cNvPr id="129028" name="Group 3"/>
          <p:cNvGrpSpPr>
            <a:grpSpLocks/>
          </p:cNvGrpSpPr>
          <p:nvPr/>
        </p:nvGrpSpPr>
        <p:grpSpPr bwMode="auto">
          <a:xfrm>
            <a:off x="2198688" y="2036763"/>
            <a:ext cx="3244850" cy="1500187"/>
            <a:chOff x="1385" y="1283"/>
            <a:chExt cx="2044" cy="945"/>
          </a:xfrm>
        </p:grpSpPr>
        <p:sp>
          <p:nvSpPr>
            <p:cNvPr id="129047" name="Freeform 4"/>
            <p:cNvSpPr>
              <a:spLocks/>
            </p:cNvSpPr>
            <p:nvPr/>
          </p:nvSpPr>
          <p:spPr bwMode="auto">
            <a:xfrm>
              <a:off x="1648" y="1465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48" name="Oval 5"/>
            <p:cNvSpPr>
              <a:spLocks noChangeArrowheads="1"/>
            </p:cNvSpPr>
            <p:nvPr/>
          </p:nvSpPr>
          <p:spPr bwMode="auto">
            <a:xfrm>
              <a:off x="1388" y="1707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49" name="Line 6"/>
            <p:cNvSpPr>
              <a:spLocks noChangeShapeType="1"/>
            </p:cNvSpPr>
            <p:nvPr/>
          </p:nvSpPr>
          <p:spPr bwMode="auto">
            <a:xfrm>
              <a:off x="1388" y="170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0" name="Line 7"/>
            <p:cNvSpPr>
              <a:spLocks noChangeShapeType="1"/>
            </p:cNvSpPr>
            <p:nvPr/>
          </p:nvSpPr>
          <p:spPr bwMode="auto">
            <a:xfrm>
              <a:off x="1701" y="170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1" name="Rectangle 8"/>
            <p:cNvSpPr>
              <a:spLocks noChangeArrowheads="1"/>
            </p:cNvSpPr>
            <p:nvPr/>
          </p:nvSpPr>
          <p:spPr bwMode="auto">
            <a:xfrm>
              <a:off x="1388" y="1700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9052" name="Oval 9"/>
            <p:cNvSpPr>
              <a:spLocks noChangeArrowheads="1"/>
            </p:cNvSpPr>
            <p:nvPr/>
          </p:nvSpPr>
          <p:spPr bwMode="auto">
            <a:xfrm>
              <a:off x="1385" y="1641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3" name="Oval 10"/>
            <p:cNvSpPr>
              <a:spLocks noChangeArrowheads="1"/>
            </p:cNvSpPr>
            <p:nvPr/>
          </p:nvSpPr>
          <p:spPr bwMode="auto">
            <a:xfrm>
              <a:off x="1862" y="209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4" name="Line 11"/>
            <p:cNvSpPr>
              <a:spLocks noChangeShapeType="1"/>
            </p:cNvSpPr>
            <p:nvPr/>
          </p:nvSpPr>
          <p:spPr bwMode="auto">
            <a:xfrm>
              <a:off x="1862" y="208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5" name="Line 12"/>
            <p:cNvSpPr>
              <a:spLocks noChangeShapeType="1"/>
            </p:cNvSpPr>
            <p:nvPr/>
          </p:nvSpPr>
          <p:spPr bwMode="auto">
            <a:xfrm>
              <a:off x="2175" y="208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6" name="Rectangle 13"/>
            <p:cNvSpPr>
              <a:spLocks noChangeArrowheads="1"/>
            </p:cNvSpPr>
            <p:nvPr/>
          </p:nvSpPr>
          <p:spPr bwMode="auto">
            <a:xfrm>
              <a:off x="1862" y="208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9057" name="Oval 14"/>
            <p:cNvSpPr>
              <a:spLocks noChangeArrowheads="1"/>
            </p:cNvSpPr>
            <p:nvPr/>
          </p:nvSpPr>
          <p:spPr bwMode="auto">
            <a:xfrm>
              <a:off x="1859" y="202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8" name="Oval 15"/>
            <p:cNvSpPr>
              <a:spLocks noChangeArrowheads="1"/>
            </p:cNvSpPr>
            <p:nvPr/>
          </p:nvSpPr>
          <p:spPr bwMode="auto">
            <a:xfrm>
              <a:off x="1858" y="140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9" name="Line 16"/>
            <p:cNvSpPr>
              <a:spLocks noChangeShapeType="1"/>
            </p:cNvSpPr>
            <p:nvPr/>
          </p:nvSpPr>
          <p:spPr bwMode="auto">
            <a:xfrm>
              <a:off x="1858" y="139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0" name="Line 17"/>
            <p:cNvSpPr>
              <a:spLocks noChangeShapeType="1"/>
            </p:cNvSpPr>
            <p:nvPr/>
          </p:nvSpPr>
          <p:spPr bwMode="auto">
            <a:xfrm>
              <a:off x="2171" y="139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1" name="Rectangle 18"/>
            <p:cNvSpPr>
              <a:spLocks noChangeArrowheads="1"/>
            </p:cNvSpPr>
            <p:nvPr/>
          </p:nvSpPr>
          <p:spPr bwMode="auto">
            <a:xfrm>
              <a:off x="1858" y="139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9062" name="Oval 19"/>
            <p:cNvSpPr>
              <a:spLocks noChangeArrowheads="1"/>
            </p:cNvSpPr>
            <p:nvPr/>
          </p:nvSpPr>
          <p:spPr bwMode="auto">
            <a:xfrm>
              <a:off x="1855" y="133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3" name="Oval 20"/>
            <p:cNvSpPr>
              <a:spLocks noChangeArrowheads="1"/>
            </p:cNvSpPr>
            <p:nvPr/>
          </p:nvSpPr>
          <p:spPr bwMode="auto">
            <a:xfrm>
              <a:off x="2541" y="1400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4" name="Line 21"/>
            <p:cNvSpPr>
              <a:spLocks noChangeShapeType="1"/>
            </p:cNvSpPr>
            <p:nvPr/>
          </p:nvSpPr>
          <p:spPr bwMode="auto">
            <a:xfrm>
              <a:off x="2541" y="139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5" name="Line 22"/>
            <p:cNvSpPr>
              <a:spLocks noChangeShapeType="1"/>
            </p:cNvSpPr>
            <p:nvPr/>
          </p:nvSpPr>
          <p:spPr bwMode="auto">
            <a:xfrm>
              <a:off x="2853" y="139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6" name="Rectangle 23"/>
            <p:cNvSpPr>
              <a:spLocks noChangeArrowheads="1"/>
            </p:cNvSpPr>
            <p:nvPr/>
          </p:nvSpPr>
          <p:spPr bwMode="auto">
            <a:xfrm>
              <a:off x="2541" y="1393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9067" name="Oval 24"/>
            <p:cNvSpPr>
              <a:spLocks noChangeArrowheads="1"/>
            </p:cNvSpPr>
            <p:nvPr/>
          </p:nvSpPr>
          <p:spPr bwMode="auto">
            <a:xfrm>
              <a:off x="2544" y="1337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8" name="Oval 25"/>
            <p:cNvSpPr>
              <a:spLocks noChangeArrowheads="1"/>
            </p:cNvSpPr>
            <p:nvPr/>
          </p:nvSpPr>
          <p:spPr bwMode="auto">
            <a:xfrm>
              <a:off x="2551" y="209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9" name="Line 26"/>
            <p:cNvSpPr>
              <a:spLocks noChangeShapeType="1"/>
            </p:cNvSpPr>
            <p:nvPr/>
          </p:nvSpPr>
          <p:spPr bwMode="auto">
            <a:xfrm>
              <a:off x="2551" y="20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0" name="Line 27"/>
            <p:cNvSpPr>
              <a:spLocks noChangeShapeType="1"/>
            </p:cNvSpPr>
            <p:nvPr/>
          </p:nvSpPr>
          <p:spPr bwMode="auto">
            <a:xfrm>
              <a:off x="2864" y="20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1" name="Rectangle 28"/>
            <p:cNvSpPr>
              <a:spLocks noChangeArrowheads="1"/>
            </p:cNvSpPr>
            <p:nvPr/>
          </p:nvSpPr>
          <p:spPr bwMode="auto">
            <a:xfrm>
              <a:off x="2551" y="2084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9072" name="Oval 29"/>
            <p:cNvSpPr>
              <a:spLocks noChangeArrowheads="1"/>
            </p:cNvSpPr>
            <p:nvPr/>
          </p:nvSpPr>
          <p:spPr bwMode="auto">
            <a:xfrm>
              <a:off x="2548" y="202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3" name="Oval 30"/>
            <p:cNvSpPr>
              <a:spLocks noChangeArrowheads="1"/>
            </p:cNvSpPr>
            <p:nvPr/>
          </p:nvSpPr>
          <p:spPr bwMode="auto">
            <a:xfrm>
              <a:off x="3116" y="175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4" name="Line 31"/>
            <p:cNvSpPr>
              <a:spLocks noChangeShapeType="1"/>
            </p:cNvSpPr>
            <p:nvPr/>
          </p:nvSpPr>
          <p:spPr bwMode="auto">
            <a:xfrm>
              <a:off x="3116" y="174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5" name="Line 32"/>
            <p:cNvSpPr>
              <a:spLocks noChangeShapeType="1"/>
            </p:cNvSpPr>
            <p:nvPr/>
          </p:nvSpPr>
          <p:spPr bwMode="auto">
            <a:xfrm>
              <a:off x="3429" y="174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6" name="Rectangle 33"/>
            <p:cNvSpPr>
              <a:spLocks noChangeArrowheads="1"/>
            </p:cNvSpPr>
            <p:nvPr/>
          </p:nvSpPr>
          <p:spPr bwMode="auto">
            <a:xfrm>
              <a:off x="3116" y="174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9077" name="Oval 34"/>
            <p:cNvSpPr>
              <a:spLocks noChangeArrowheads="1"/>
            </p:cNvSpPr>
            <p:nvPr/>
          </p:nvSpPr>
          <p:spPr bwMode="auto">
            <a:xfrm>
              <a:off x="3113" y="168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8" name="Freeform 35"/>
            <p:cNvSpPr>
              <a:spLocks/>
            </p:cNvSpPr>
            <p:nvPr/>
          </p:nvSpPr>
          <p:spPr bwMode="auto">
            <a:xfrm>
              <a:off x="2707" y="1492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9" name="Freeform 36"/>
            <p:cNvSpPr>
              <a:spLocks/>
            </p:cNvSpPr>
            <p:nvPr/>
          </p:nvSpPr>
          <p:spPr bwMode="auto">
            <a:xfrm>
              <a:off x="2866" y="1831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80" name="Freeform 37"/>
            <p:cNvSpPr>
              <a:spLocks/>
            </p:cNvSpPr>
            <p:nvPr/>
          </p:nvSpPr>
          <p:spPr bwMode="auto">
            <a:xfrm>
              <a:off x="2185" y="2113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81" name="Freeform 38"/>
            <p:cNvSpPr>
              <a:spLocks/>
            </p:cNvSpPr>
            <p:nvPr/>
          </p:nvSpPr>
          <p:spPr bwMode="auto">
            <a:xfrm>
              <a:off x="1594" y="1789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082" name="Group 39"/>
            <p:cNvGrpSpPr>
              <a:grpSpLocks/>
            </p:cNvGrpSpPr>
            <p:nvPr/>
          </p:nvGrpSpPr>
          <p:grpSpPr bwMode="auto">
            <a:xfrm>
              <a:off x="1437" y="1589"/>
              <a:ext cx="205" cy="250"/>
              <a:chOff x="2954" y="2425"/>
              <a:chExt cx="208" cy="250"/>
            </a:xfrm>
          </p:grpSpPr>
          <p:sp>
            <p:nvSpPr>
              <p:cNvPr id="129098" name="Rectangle 4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99" name="Text Box 41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u</a:t>
                </a:r>
                <a:endParaRPr lang="en-US"/>
              </a:p>
            </p:txBody>
          </p:sp>
        </p:grpSp>
        <p:grpSp>
          <p:nvGrpSpPr>
            <p:cNvPr id="129083" name="Group 42"/>
            <p:cNvGrpSpPr>
              <a:grpSpLocks/>
            </p:cNvGrpSpPr>
            <p:nvPr/>
          </p:nvGrpSpPr>
          <p:grpSpPr bwMode="auto">
            <a:xfrm>
              <a:off x="2611" y="1973"/>
              <a:ext cx="196" cy="250"/>
              <a:chOff x="2958" y="2425"/>
              <a:chExt cx="199" cy="250"/>
            </a:xfrm>
          </p:grpSpPr>
          <p:sp>
            <p:nvSpPr>
              <p:cNvPr id="129096" name="Rectangle 4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97" name="Text Box 44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y</a:t>
                </a:r>
                <a:endParaRPr lang="en-US"/>
              </a:p>
            </p:txBody>
          </p:sp>
        </p:grpSp>
        <p:grpSp>
          <p:nvGrpSpPr>
            <p:cNvPr id="129084" name="Group 45"/>
            <p:cNvGrpSpPr>
              <a:grpSpLocks/>
            </p:cNvGrpSpPr>
            <p:nvPr/>
          </p:nvGrpSpPr>
          <p:grpSpPr bwMode="auto">
            <a:xfrm>
              <a:off x="1922" y="1940"/>
              <a:ext cx="212" cy="288"/>
              <a:chOff x="2951" y="2395"/>
              <a:chExt cx="213" cy="288"/>
            </a:xfrm>
          </p:grpSpPr>
          <p:sp>
            <p:nvSpPr>
              <p:cNvPr id="129094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95" name="Text Box 47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x</a:t>
                </a:r>
              </a:p>
            </p:txBody>
          </p:sp>
        </p:grpSp>
        <p:grpSp>
          <p:nvGrpSpPr>
            <p:cNvPr id="129085" name="Group 48"/>
            <p:cNvGrpSpPr>
              <a:grpSpLocks/>
            </p:cNvGrpSpPr>
            <p:nvPr/>
          </p:nvGrpSpPr>
          <p:grpSpPr bwMode="auto">
            <a:xfrm>
              <a:off x="2588" y="1283"/>
              <a:ext cx="232" cy="250"/>
              <a:chOff x="2941" y="2425"/>
              <a:chExt cx="235" cy="250"/>
            </a:xfrm>
          </p:grpSpPr>
          <p:sp>
            <p:nvSpPr>
              <p:cNvPr id="129092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93" name="Text Box 50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w</a:t>
                </a:r>
                <a:endParaRPr lang="en-US"/>
              </a:p>
            </p:txBody>
          </p:sp>
        </p:grpSp>
        <p:grpSp>
          <p:nvGrpSpPr>
            <p:cNvPr id="129086" name="Group 51"/>
            <p:cNvGrpSpPr>
              <a:grpSpLocks/>
            </p:cNvGrpSpPr>
            <p:nvPr/>
          </p:nvGrpSpPr>
          <p:grpSpPr bwMode="auto">
            <a:xfrm>
              <a:off x="1921" y="1283"/>
              <a:ext cx="196" cy="250"/>
              <a:chOff x="2958" y="2425"/>
              <a:chExt cx="199" cy="250"/>
            </a:xfrm>
          </p:grpSpPr>
          <p:sp>
            <p:nvSpPr>
              <p:cNvPr id="129090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91" name="Text Box 53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v</a:t>
                </a:r>
                <a:endParaRPr lang="en-US"/>
              </a:p>
            </p:txBody>
          </p:sp>
        </p:grpSp>
        <p:grpSp>
          <p:nvGrpSpPr>
            <p:cNvPr id="129087" name="Group 54"/>
            <p:cNvGrpSpPr>
              <a:grpSpLocks/>
            </p:cNvGrpSpPr>
            <p:nvPr/>
          </p:nvGrpSpPr>
          <p:grpSpPr bwMode="auto">
            <a:xfrm>
              <a:off x="3175" y="1601"/>
              <a:ext cx="212" cy="288"/>
              <a:chOff x="2949" y="2395"/>
              <a:chExt cx="214" cy="288"/>
            </a:xfrm>
          </p:grpSpPr>
          <p:sp>
            <p:nvSpPr>
              <p:cNvPr id="129088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89" name="Text Box 56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z</a:t>
                </a:r>
              </a:p>
            </p:txBody>
          </p:sp>
        </p:grpSp>
      </p:grpSp>
      <p:sp>
        <p:nvSpPr>
          <p:cNvPr id="129029" name="Text Box 57"/>
          <p:cNvSpPr txBox="1">
            <a:spLocks noChangeArrowheads="1"/>
          </p:cNvSpPr>
          <p:nvPr/>
        </p:nvSpPr>
        <p:spPr bwMode="auto">
          <a:xfrm>
            <a:off x="577850" y="1220788"/>
            <a:ext cx="456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Gill Sans MT" charset="0"/>
              </a:rPr>
              <a:t>resulting shortest-path tree from u:</a:t>
            </a:r>
          </a:p>
        </p:txBody>
      </p:sp>
      <p:grpSp>
        <p:nvGrpSpPr>
          <p:cNvPr id="129030" name="Group 58"/>
          <p:cNvGrpSpPr>
            <a:grpSpLocks/>
          </p:cNvGrpSpPr>
          <p:nvPr/>
        </p:nvGrpSpPr>
        <p:grpSpPr bwMode="auto">
          <a:xfrm>
            <a:off x="2268538" y="4224338"/>
            <a:ext cx="2319337" cy="2276475"/>
            <a:chOff x="259" y="2768"/>
            <a:chExt cx="1461" cy="1434"/>
          </a:xfrm>
        </p:grpSpPr>
        <p:sp>
          <p:nvSpPr>
            <p:cNvPr id="129033" name="Line 59"/>
            <p:cNvSpPr>
              <a:spLocks noChangeShapeType="1"/>
            </p:cNvSpPr>
            <p:nvPr/>
          </p:nvSpPr>
          <p:spPr bwMode="auto">
            <a:xfrm>
              <a:off x="1152" y="2880"/>
              <a:ext cx="8" cy="1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9034" name="Line 60"/>
            <p:cNvSpPr>
              <a:spLocks noChangeShapeType="1"/>
            </p:cNvSpPr>
            <p:nvPr/>
          </p:nvSpPr>
          <p:spPr bwMode="auto">
            <a:xfrm>
              <a:off x="357" y="3058"/>
              <a:ext cx="1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9035" name="Text Box 61"/>
            <p:cNvSpPr txBox="1">
              <a:spLocks noChangeArrowheads="1"/>
            </p:cNvSpPr>
            <p:nvPr/>
          </p:nvSpPr>
          <p:spPr bwMode="auto">
            <a:xfrm>
              <a:off x="883" y="306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v</a:t>
              </a:r>
            </a:p>
          </p:txBody>
        </p:sp>
        <p:sp>
          <p:nvSpPr>
            <p:cNvPr id="129036" name="Text Box 62"/>
            <p:cNvSpPr txBox="1">
              <a:spLocks noChangeArrowheads="1"/>
            </p:cNvSpPr>
            <p:nvPr/>
          </p:nvSpPr>
          <p:spPr bwMode="auto">
            <a:xfrm>
              <a:off x="876" y="324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x</a:t>
              </a:r>
            </a:p>
          </p:txBody>
        </p:sp>
        <p:sp>
          <p:nvSpPr>
            <p:cNvPr id="129037" name="Text Box 63"/>
            <p:cNvSpPr txBox="1">
              <a:spLocks noChangeArrowheads="1"/>
            </p:cNvSpPr>
            <p:nvPr/>
          </p:nvSpPr>
          <p:spPr bwMode="auto">
            <a:xfrm>
              <a:off x="890" y="348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y</a:t>
              </a:r>
            </a:p>
          </p:txBody>
        </p:sp>
        <p:sp>
          <p:nvSpPr>
            <p:cNvPr id="129038" name="Text Box 64"/>
            <p:cNvSpPr txBox="1">
              <a:spLocks noChangeArrowheads="1"/>
            </p:cNvSpPr>
            <p:nvPr/>
          </p:nvSpPr>
          <p:spPr bwMode="auto">
            <a:xfrm>
              <a:off x="875" y="3717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w</a:t>
              </a:r>
            </a:p>
          </p:txBody>
        </p:sp>
        <p:sp>
          <p:nvSpPr>
            <p:cNvPr id="129039" name="Text Box 65"/>
            <p:cNvSpPr txBox="1">
              <a:spLocks noChangeArrowheads="1"/>
            </p:cNvSpPr>
            <p:nvPr/>
          </p:nvSpPr>
          <p:spPr bwMode="auto">
            <a:xfrm>
              <a:off x="884" y="394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z</a:t>
              </a:r>
            </a:p>
          </p:txBody>
        </p:sp>
        <p:sp>
          <p:nvSpPr>
            <p:cNvPr id="129040" name="Text Box 66"/>
            <p:cNvSpPr txBox="1">
              <a:spLocks noChangeArrowheads="1"/>
            </p:cNvSpPr>
            <p:nvPr/>
          </p:nvSpPr>
          <p:spPr bwMode="auto">
            <a:xfrm>
              <a:off x="1248" y="3044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(u,v)</a:t>
              </a:r>
            </a:p>
          </p:txBody>
        </p:sp>
        <p:sp>
          <p:nvSpPr>
            <p:cNvPr id="129041" name="Text Box 67"/>
            <p:cNvSpPr txBox="1">
              <a:spLocks noChangeArrowheads="1"/>
            </p:cNvSpPr>
            <p:nvPr/>
          </p:nvSpPr>
          <p:spPr bwMode="auto">
            <a:xfrm>
              <a:off x="1249" y="3246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(u,x)</a:t>
              </a:r>
            </a:p>
          </p:txBody>
        </p:sp>
        <p:sp>
          <p:nvSpPr>
            <p:cNvPr id="129042" name="Text Box 68"/>
            <p:cNvSpPr txBox="1">
              <a:spLocks noChangeArrowheads="1"/>
            </p:cNvSpPr>
            <p:nvPr/>
          </p:nvSpPr>
          <p:spPr bwMode="auto">
            <a:xfrm>
              <a:off x="1248" y="3497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(u,x)</a:t>
              </a:r>
            </a:p>
          </p:txBody>
        </p:sp>
        <p:sp>
          <p:nvSpPr>
            <p:cNvPr id="129043" name="Text Box 69"/>
            <p:cNvSpPr txBox="1">
              <a:spLocks noChangeArrowheads="1"/>
            </p:cNvSpPr>
            <p:nvPr/>
          </p:nvSpPr>
          <p:spPr bwMode="auto">
            <a:xfrm>
              <a:off x="1264" y="3715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(u,x)</a:t>
              </a:r>
            </a:p>
          </p:txBody>
        </p:sp>
        <p:sp>
          <p:nvSpPr>
            <p:cNvPr id="129044" name="Text Box 70"/>
            <p:cNvSpPr txBox="1">
              <a:spLocks noChangeArrowheads="1"/>
            </p:cNvSpPr>
            <p:nvPr/>
          </p:nvSpPr>
          <p:spPr bwMode="auto">
            <a:xfrm>
              <a:off x="1254" y="3949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(u,x)</a:t>
              </a:r>
            </a:p>
          </p:txBody>
        </p:sp>
        <p:sp>
          <p:nvSpPr>
            <p:cNvPr id="129045" name="Text Box 71"/>
            <p:cNvSpPr txBox="1">
              <a:spLocks noChangeArrowheads="1"/>
            </p:cNvSpPr>
            <p:nvPr/>
          </p:nvSpPr>
          <p:spPr bwMode="auto">
            <a:xfrm>
              <a:off x="259" y="2768"/>
              <a:ext cx="8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destination</a:t>
              </a:r>
            </a:p>
          </p:txBody>
        </p:sp>
        <p:sp>
          <p:nvSpPr>
            <p:cNvPr id="129046" name="Text Box 72"/>
            <p:cNvSpPr txBox="1">
              <a:spLocks noChangeArrowheads="1"/>
            </p:cNvSpPr>
            <p:nvPr/>
          </p:nvSpPr>
          <p:spPr bwMode="auto">
            <a:xfrm>
              <a:off x="1232" y="2791"/>
              <a:ext cx="3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link</a:t>
              </a:r>
            </a:p>
          </p:txBody>
        </p:sp>
      </p:grpSp>
      <p:sp>
        <p:nvSpPr>
          <p:cNvPr id="129031" name="Text Box 73"/>
          <p:cNvSpPr txBox="1">
            <a:spLocks noChangeArrowheads="1"/>
          </p:cNvSpPr>
          <p:nvPr/>
        </p:nvSpPr>
        <p:spPr bwMode="auto">
          <a:xfrm>
            <a:off x="525463" y="3743325"/>
            <a:ext cx="394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Gill Sans MT" charset="0"/>
              </a:rPr>
              <a:t>resulting forwarding table in u:</a:t>
            </a:r>
          </a:p>
        </p:txBody>
      </p:sp>
      <p:pic>
        <p:nvPicPr>
          <p:cNvPr id="129032" name="Picture 7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86042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7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2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1" name="Picture 22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83661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5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52413"/>
            <a:ext cx="7772400" cy="685800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Dijkstra</a:t>
            </a:r>
            <a:r>
              <a:rPr lang="ja-JP" altLang="en-US" sz="4000" dirty="0">
                <a:latin typeface="Gill Sans MT" charset="0"/>
              </a:rPr>
              <a:t>’</a:t>
            </a:r>
            <a:r>
              <a:rPr lang="en-US" altLang="ja-JP" sz="4000" dirty="0">
                <a:latin typeface="Gill Sans MT" charset="0"/>
              </a:rPr>
              <a:t>s </a:t>
            </a:r>
            <a:r>
              <a:rPr lang="en-US" altLang="ja-JP" sz="4000" dirty="0" smtClean="0">
                <a:latin typeface="Gill Sans MT" charset="0"/>
              </a:rPr>
              <a:t>algorithm: complexity</a:t>
            </a:r>
            <a:endParaRPr lang="en-US" dirty="0">
              <a:latin typeface="Gill Sans MT" charset="0"/>
            </a:endParaRPr>
          </a:p>
        </p:txBody>
      </p:sp>
      <p:sp>
        <p:nvSpPr>
          <p:cNvPr id="849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6243" y="1190625"/>
            <a:ext cx="8493551" cy="2651125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 smtClean="0">
                <a:cs typeface="+mn-cs"/>
              </a:rPr>
              <a:t>Let n = total number of nodes</a:t>
            </a: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i="1" dirty="0" smtClean="0">
                <a:cs typeface="+mn-cs"/>
              </a:rPr>
              <a:t>	For the first node, we need n-1 comparisons</a:t>
            </a: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i="1" dirty="0" smtClean="0">
                <a:cs typeface="+mn-cs"/>
              </a:rPr>
              <a:t>	For the second node, we need n-2 comparisons</a:t>
            </a: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i="1" dirty="0" smtClean="0">
                <a:cs typeface="+mn-cs"/>
              </a:rPr>
              <a:t>	.</a:t>
            </a: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i="1" dirty="0" smtClean="0">
                <a:cs typeface="+mn-cs"/>
              </a:rPr>
              <a:t>	.</a:t>
            </a: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i="1" dirty="0" smtClean="0">
                <a:cs typeface="+mn-cs"/>
              </a:rPr>
              <a:t>	.</a:t>
            </a: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i="1" dirty="0" smtClean="0">
                <a:cs typeface="+mn-cs"/>
              </a:rPr>
              <a:t>	For the (n-1)</a:t>
            </a:r>
            <a:r>
              <a:rPr lang="en-US" sz="2400" i="1" dirty="0" err="1" smtClean="0">
                <a:cs typeface="+mn-cs"/>
              </a:rPr>
              <a:t>th</a:t>
            </a:r>
            <a:r>
              <a:rPr lang="en-US" sz="2400" i="1" dirty="0" smtClean="0">
                <a:cs typeface="+mn-cs"/>
              </a:rPr>
              <a:t> node, we need 1 comparison</a:t>
            </a: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i="1" dirty="0" smtClean="0">
                <a:cs typeface="+mn-cs"/>
              </a:rPr>
              <a:t>	For the nth node, we need 0 comparison</a:t>
            </a: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endParaRPr lang="en-US" sz="2400" i="1" dirty="0">
              <a:cs typeface="+mn-cs"/>
            </a:endParaRP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i="1" dirty="0" smtClean="0">
                <a:cs typeface="+mn-cs"/>
              </a:rPr>
              <a:t>Total comparison = 1+2+…+(n-1)</a:t>
            </a: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i="1" dirty="0" smtClean="0">
                <a:cs typeface="+mn-cs"/>
              </a:rPr>
              <a:t>= n(n-1)/2</a:t>
            </a: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i="1" dirty="0" smtClean="0">
                <a:cs typeface="+mn-cs"/>
              </a:rPr>
              <a:t>= O(n</a:t>
            </a:r>
            <a:r>
              <a:rPr lang="en-US" sz="2400" i="1" baseline="30000" dirty="0" smtClean="0">
                <a:cs typeface="+mn-cs"/>
              </a:rPr>
              <a:t>2</a:t>
            </a:r>
            <a:r>
              <a:rPr lang="en-US" sz="2400" i="1" dirty="0" smtClean="0">
                <a:cs typeface="+mn-cs"/>
              </a:rPr>
              <a:t>)</a:t>
            </a:r>
            <a:endParaRPr lang="en-US" sz="2400" dirty="0">
              <a:cs typeface="+mn-cs"/>
            </a:endParaRPr>
          </a:p>
        </p:txBody>
      </p:sp>
      <p:sp>
        <p:nvSpPr>
          <p:cNvPr id="2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33627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23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32813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81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Distance vector algorithm </a:t>
            </a:r>
          </a:p>
        </p:txBody>
      </p:sp>
      <p:sp>
        <p:nvSpPr>
          <p:cNvPr id="132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390" y="1138238"/>
            <a:ext cx="8446416" cy="5110162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 smtClean="0">
                <a:latin typeface="Gill Sans MT" charset="0"/>
              </a:rPr>
              <a:t>-</a:t>
            </a:r>
            <a:r>
              <a:rPr lang="en-US" dirty="0" smtClean="0">
                <a:solidFill>
                  <a:srgbClr val="FF0000"/>
                </a:solidFill>
                <a:latin typeface="Gill Sans MT" charset="0"/>
              </a:rPr>
              <a:t>d</a:t>
            </a:r>
            <a:r>
              <a:rPr lang="en-US" baseline="-25000" dirty="0" smtClean="0">
                <a:solidFill>
                  <a:srgbClr val="FF0000"/>
                </a:solidFill>
                <a:latin typeface="Gill Sans MT" charset="0"/>
              </a:rPr>
              <a:t>x</a:t>
            </a:r>
            <a:r>
              <a:rPr lang="en-US" dirty="0" smtClean="0">
                <a:solidFill>
                  <a:srgbClr val="FF0000"/>
                </a:solidFill>
                <a:latin typeface="Gill Sans MT" charset="0"/>
              </a:rPr>
              <a:t>(y</a:t>
            </a:r>
            <a:r>
              <a:rPr lang="en-US" dirty="0">
                <a:solidFill>
                  <a:srgbClr val="FF0000"/>
                </a:solidFill>
                <a:latin typeface="Gill Sans MT" charset="0"/>
              </a:rPr>
              <a:t>)</a:t>
            </a:r>
            <a:r>
              <a:rPr lang="en-US" dirty="0">
                <a:latin typeface="Gill Sans MT" charset="0"/>
              </a:rPr>
              <a:t> </a:t>
            </a:r>
            <a:r>
              <a:rPr lang="en-US" dirty="0" smtClean="0">
                <a:latin typeface="Gill Sans MT" charset="0"/>
              </a:rPr>
              <a:t>= least cost from </a:t>
            </a:r>
            <a:r>
              <a:rPr lang="en-US" dirty="0">
                <a:latin typeface="Gill Sans MT" charset="0"/>
              </a:rPr>
              <a:t>x to y</a:t>
            </a:r>
          </a:p>
          <a:p>
            <a:pPr>
              <a:buFont typeface="Wingdings" charset="0"/>
              <a:buNone/>
            </a:pPr>
            <a:r>
              <a:rPr lang="en-US" dirty="0" smtClean="0">
                <a:latin typeface="Gill Sans MT" charset="0"/>
              </a:rPr>
              <a:t>-How to find d</a:t>
            </a:r>
            <a:r>
              <a:rPr lang="en-US" baseline="-25000" dirty="0" smtClean="0">
                <a:latin typeface="Gill Sans MT" charset="0"/>
              </a:rPr>
              <a:t>x</a:t>
            </a:r>
            <a:r>
              <a:rPr lang="en-US" dirty="0" smtClean="0">
                <a:latin typeface="Gill Sans MT" charset="0"/>
              </a:rPr>
              <a:t>(y)? Let x has </a:t>
            </a:r>
            <a:r>
              <a:rPr lang="en-US" dirty="0" smtClean="0">
                <a:solidFill>
                  <a:srgbClr val="FF0000"/>
                </a:solidFill>
                <a:latin typeface="Gill Sans MT" charset="0"/>
              </a:rPr>
              <a:t>5 neighbors v</a:t>
            </a:r>
            <a:r>
              <a:rPr lang="en-US" baseline="-25000" dirty="0" smtClean="0">
                <a:solidFill>
                  <a:srgbClr val="FF0000"/>
                </a:solidFill>
                <a:latin typeface="Gill Sans MT" charset="0"/>
              </a:rPr>
              <a:t>1</a:t>
            </a:r>
            <a:r>
              <a:rPr lang="en-US" dirty="0" smtClean="0">
                <a:solidFill>
                  <a:srgbClr val="FF0000"/>
                </a:solidFill>
                <a:latin typeface="Gill Sans MT" charset="0"/>
              </a:rPr>
              <a:t>,v</a:t>
            </a:r>
            <a:r>
              <a:rPr lang="en-US" baseline="-25000" dirty="0" smtClean="0">
                <a:solidFill>
                  <a:srgbClr val="FF0000"/>
                </a:solidFill>
                <a:latin typeface="Gill Sans MT" charset="0"/>
              </a:rPr>
              <a:t>2</a:t>
            </a:r>
            <a:r>
              <a:rPr lang="en-US" dirty="0" smtClean="0">
                <a:solidFill>
                  <a:srgbClr val="FF0000"/>
                </a:solidFill>
                <a:latin typeface="Gill Sans MT" charset="0"/>
              </a:rPr>
              <a:t>,v</a:t>
            </a:r>
            <a:r>
              <a:rPr lang="en-US" baseline="-25000" dirty="0" smtClean="0">
                <a:solidFill>
                  <a:srgbClr val="FF0000"/>
                </a:solidFill>
                <a:latin typeface="Gill Sans MT" charset="0"/>
              </a:rPr>
              <a:t>3</a:t>
            </a:r>
            <a:r>
              <a:rPr lang="en-US" dirty="0" smtClean="0">
                <a:solidFill>
                  <a:srgbClr val="FF0000"/>
                </a:solidFill>
                <a:latin typeface="Gill Sans MT" charset="0"/>
              </a:rPr>
              <a:t>,v</a:t>
            </a:r>
            <a:r>
              <a:rPr lang="en-US" baseline="-25000" dirty="0" smtClean="0">
                <a:solidFill>
                  <a:srgbClr val="FF0000"/>
                </a:solidFill>
                <a:latin typeface="Gill Sans MT" charset="0"/>
              </a:rPr>
              <a:t>4</a:t>
            </a:r>
            <a:r>
              <a:rPr lang="en-US" dirty="0" smtClean="0">
                <a:solidFill>
                  <a:srgbClr val="FF0000"/>
                </a:solidFill>
                <a:latin typeface="Gill Sans MT" charset="0"/>
              </a:rPr>
              <a:t>,v</a:t>
            </a:r>
            <a:r>
              <a:rPr lang="en-US" baseline="-25000" dirty="0" smtClean="0">
                <a:solidFill>
                  <a:srgbClr val="FF0000"/>
                </a:solidFill>
                <a:latin typeface="Gill Sans MT" charset="0"/>
              </a:rPr>
              <a:t>5</a:t>
            </a:r>
            <a:r>
              <a:rPr lang="en-US" dirty="0" smtClean="0">
                <a:latin typeface="Gill Sans MT" charset="0"/>
              </a:rPr>
              <a:t>.  </a:t>
            </a:r>
          </a:p>
          <a:p>
            <a:pPr lvl="1">
              <a:buFont typeface="Wingdings" charset="0"/>
              <a:buNone/>
            </a:pPr>
            <a:r>
              <a:rPr lang="en-US" dirty="0" smtClean="0">
                <a:latin typeface="Gill Sans MT" charset="0"/>
              </a:rPr>
              <a:t>		Cost from x to y via v</a:t>
            </a:r>
            <a:r>
              <a:rPr lang="en-US" baseline="-25000" dirty="0" smtClean="0">
                <a:latin typeface="Gill Sans MT" charset="0"/>
              </a:rPr>
              <a:t>1</a:t>
            </a:r>
            <a:r>
              <a:rPr lang="en-US" dirty="0" smtClean="0">
                <a:latin typeface="Gill Sans MT" charset="0"/>
              </a:rPr>
              <a:t>: c(x,v1)+d</a:t>
            </a:r>
            <a:r>
              <a:rPr lang="en-US" baseline="-25000" dirty="0" smtClean="0">
                <a:latin typeface="Gill Sans MT" charset="0"/>
              </a:rPr>
              <a:t>v1</a:t>
            </a:r>
            <a:r>
              <a:rPr lang="en-US" dirty="0" smtClean="0">
                <a:latin typeface="Gill Sans MT" charset="0"/>
              </a:rPr>
              <a:t>(y)</a:t>
            </a:r>
          </a:p>
          <a:p>
            <a:pPr lvl="1">
              <a:buFont typeface="Wingdings" charset="0"/>
              <a:buNone/>
            </a:pPr>
            <a:r>
              <a:rPr lang="en-US" dirty="0" smtClean="0">
                <a:latin typeface="Gill Sans MT" charset="0"/>
              </a:rPr>
              <a:t>		Cost </a:t>
            </a:r>
            <a:r>
              <a:rPr lang="en-US" dirty="0">
                <a:latin typeface="Gill Sans MT" charset="0"/>
              </a:rPr>
              <a:t>from x to y via </a:t>
            </a:r>
            <a:r>
              <a:rPr lang="en-US" dirty="0" smtClean="0">
                <a:latin typeface="Gill Sans MT" charset="0"/>
              </a:rPr>
              <a:t>v</a:t>
            </a:r>
            <a:r>
              <a:rPr lang="en-US" baseline="-25000" dirty="0" smtClean="0">
                <a:latin typeface="Gill Sans MT" charset="0"/>
              </a:rPr>
              <a:t>2</a:t>
            </a:r>
            <a:r>
              <a:rPr lang="en-US" dirty="0" smtClean="0">
                <a:latin typeface="Gill Sans MT" charset="0"/>
              </a:rPr>
              <a:t>: </a:t>
            </a:r>
            <a:r>
              <a:rPr lang="en-US" dirty="0">
                <a:latin typeface="Gill Sans MT" charset="0"/>
              </a:rPr>
              <a:t>c(x,v1)+</a:t>
            </a:r>
            <a:r>
              <a:rPr lang="en-US" dirty="0" smtClean="0">
                <a:latin typeface="Gill Sans MT" charset="0"/>
              </a:rPr>
              <a:t>d</a:t>
            </a:r>
            <a:r>
              <a:rPr lang="en-US" baseline="-25000" dirty="0" smtClean="0">
                <a:latin typeface="Gill Sans MT" charset="0"/>
              </a:rPr>
              <a:t>v2</a:t>
            </a:r>
            <a:r>
              <a:rPr lang="en-US" dirty="0" smtClean="0">
                <a:latin typeface="Gill Sans MT" charset="0"/>
              </a:rPr>
              <a:t>(y)</a:t>
            </a:r>
          </a:p>
          <a:p>
            <a:pPr lvl="1">
              <a:buFont typeface="Wingdings" charset="0"/>
              <a:buNone/>
            </a:pPr>
            <a:r>
              <a:rPr lang="en-US" dirty="0" smtClean="0">
                <a:latin typeface="Gill Sans MT" charset="0"/>
              </a:rPr>
              <a:t>		Cost </a:t>
            </a:r>
            <a:r>
              <a:rPr lang="en-US" dirty="0">
                <a:latin typeface="Gill Sans MT" charset="0"/>
              </a:rPr>
              <a:t>from x to y via </a:t>
            </a:r>
            <a:r>
              <a:rPr lang="en-US" dirty="0" smtClean="0">
                <a:latin typeface="Gill Sans MT" charset="0"/>
              </a:rPr>
              <a:t>v</a:t>
            </a:r>
            <a:r>
              <a:rPr lang="en-US" baseline="-25000" dirty="0" smtClean="0">
                <a:latin typeface="Gill Sans MT" charset="0"/>
              </a:rPr>
              <a:t>3</a:t>
            </a:r>
            <a:r>
              <a:rPr lang="en-US" dirty="0" smtClean="0">
                <a:latin typeface="Gill Sans MT" charset="0"/>
              </a:rPr>
              <a:t>: </a:t>
            </a:r>
            <a:r>
              <a:rPr lang="en-US" dirty="0">
                <a:latin typeface="Gill Sans MT" charset="0"/>
              </a:rPr>
              <a:t>c(x,v1)+</a:t>
            </a:r>
            <a:r>
              <a:rPr lang="en-US" dirty="0" smtClean="0">
                <a:latin typeface="Gill Sans MT" charset="0"/>
              </a:rPr>
              <a:t>d</a:t>
            </a:r>
            <a:r>
              <a:rPr lang="en-US" baseline="-25000" dirty="0" smtClean="0">
                <a:latin typeface="Gill Sans MT" charset="0"/>
              </a:rPr>
              <a:t>v3</a:t>
            </a:r>
            <a:r>
              <a:rPr lang="en-US" dirty="0" smtClean="0">
                <a:latin typeface="Gill Sans MT" charset="0"/>
              </a:rPr>
              <a:t>(y)</a:t>
            </a:r>
          </a:p>
          <a:p>
            <a:pPr lvl="1">
              <a:buFont typeface="Wingdings" charset="0"/>
              <a:buNone/>
            </a:pPr>
            <a:r>
              <a:rPr lang="en-US" dirty="0" smtClean="0">
                <a:latin typeface="Gill Sans MT" charset="0"/>
              </a:rPr>
              <a:t>		Cost </a:t>
            </a:r>
            <a:r>
              <a:rPr lang="en-US" dirty="0">
                <a:latin typeface="Gill Sans MT" charset="0"/>
              </a:rPr>
              <a:t>from x to y via </a:t>
            </a:r>
            <a:r>
              <a:rPr lang="en-US" dirty="0" smtClean="0">
                <a:latin typeface="Gill Sans MT" charset="0"/>
              </a:rPr>
              <a:t>v</a:t>
            </a:r>
            <a:r>
              <a:rPr lang="en-US" baseline="-25000" dirty="0" smtClean="0">
                <a:latin typeface="Gill Sans MT" charset="0"/>
              </a:rPr>
              <a:t>4</a:t>
            </a:r>
            <a:r>
              <a:rPr lang="en-US" dirty="0" smtClean="0">
                <a:latin typeface="Gill Sans MT" charset="0"/>
              </a:rPr>
              <a:t>: </a:t>
            </a:r>
            <a:r>
              <a:rPr lang="en-US" dirty="0">
                <a:latin typeface="Gill Sans MT" charset="0"/>
              </a:rPr>
              <a:t>c(x,v1)+</a:t>
            </a:r>
            <a:r>
              <a:rPr lang="en-US" dirty="0" smtClean="0">
                <a:latin typeface="Gill Sans MT" charset="0"/>
              </a:rPr>
              <a:t>d</a:t>
            </a:r>
            <a:r>
              <a:rPr lang="en-US" baseline="-25000" dirty="0" smtClean="0">
                <a:latin typeface="Gill Sans MT" charset="0"/>
              </a:rPr>
              <a:t>v4</a:t>
            </a:r>
            <a:r>
              <a:rPr lang="en-US" dirty="0" smtClean="0">
                <a:latin typeface="Gill Sans MT" charset="0"/>
              </a:rPr>
              <a:t>(y</a:t>
            </a:r>
            <a:r>
              <a:rPr lang="en-US" dirty="0">
                <a:latin typeface="Gill Sans MT" charset="0"/>
              </a:rPr>
              <a:t>)</a:t>
            </a:r>
            <a:endParaRPr lang="en-US" dirty="0" smtClean="0">
              <a:latin typeface="Gill Sans MT" charset="0"/>
            </a:endParaRPr>
          </a:p>
          <a:p>
            <a:pPr lvl="1">
              <a:buFont typeface="Wingdings" charset="0"/>
              <a:buNone/>
            </a:pPr>
            <a:r>
              <a:rPr lang="en-US" dirty="0" smtClean="0">
                <a:latin typeface="Gill Sans MT" charset="0"/>
              </a:rPr>
              <a:t>		Cost </a:t>
            </a:r>
            <a:r>
              <a:rPr lang="en-US" dirty="0">
                <a:latin typeface="Gill Sans MT" charset="0"/>
              </a:rPr>
              <a:t>from x to y via </a:t>
            </a:r>
            <a:r>
              <a:rPr lang="en-US" dirty="0" smtClean="0">
                <a:latin typeface="Gill Sans MT" charset="0"/>
              </a:rPr>
              <a:t>v</a:t>
            </a:r>
            <a:r>
              <a:rPr lang="en-US" baseline="-25000" dirty="0" smtClean="0">
                <a:latin typeface="Gill Sans MT" charset="0"/>
              </a:rPr>
              <a:t>5</a:t>
            </a:r>
            <a:r>
              <a:rPr lang="en-US" dirty="0" smtClean="0">
                <a:latin typeface="Gill Sans MT" charset="0"/>
              </a:rPr>
              <a:t>: </a:t>
            </a:r>
            <a:r>
              <a:rPr lang="en-US" dirty="0">
                <a:latin typeface="Gill Sans MT" charset="0"/>
              </a:rPr>
              <a:t>c(x,v1)+</a:t>
            </a:r>
            <a:r>
              <a:rPr lang="en-US" dirty="0" smtClean="0">
                <a:latin typeface="Gill Sans MT" charset="0"/>
              </a:rPr>
              <a:t>d</a:t>
            </a:r>
            <a:r>
              <a:rPr lang="en-US" baseline="-25000" dirty="0" smtClean="0">
                <a:latin typeface="Gill Sans MT" charset="0"/>
              </a:rPr>
              <a:t>v5</a:t>
            </a:r>
            <a:r>
              <a:rPr lang="en-US" dirty="0" smtClean="0">
                <a:latin typeface="Gill Sans MT" charset="0"/>
              </a:rPr>
              <a:t>(y</a:t>
            </a:r>
            <a:r>
              <a:rPr lang="en-US" dirty="0">
                <a:latin typeface="Gill Sans MT" charset="0"/>
              </a:rPr>
              <a:t>)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d</a:t>
            </a:r>
            <a:r>
              <a:rPr lang="en-US" baseline="-25000" dirty="0">
                <a:latin typeface="Gill Sans MT" charset="0"/>
              </a:rPr>
              <a:t>x</a:t>
            </a:r>
            <a:r>
              <a:rPr lang="en-US" dirty="0">
                <a:latin typeface="Gill Sans MT" charset="0"/>
              </a:rPr>
              <a:t>(y</a:t>
            </a:r>
            <a:r>
              <a:rPr lang="en-US" dirty="0" smtClean="0">
                <a:latin typeface="Gill Sans MT" charset="0"/>
              </a:rPr>
              <a:t>) is actually the minimum of these five costs.</a:t>
            </a:r>
          </a:p>
          <a:p>
            <a:pPr>
              <a:buFont typeface="Wingdings" charset="0"/>
              <a:buNone/>
            </a:pPr>
            <a:endParaRPr lang="en-US" dirty="0" smtClean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dirty="0" smtClean="0">
                <a:latin typeface="Gill Sans MT" charset="0"/>
              </a:rPr>
              <a:t>-Generally, 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</a:rPr>
              <a:t>d</a:t>
            </a:r>
            <a:r>
              <a:rPr lang="en-US" sz="3200" baseline="-25000" dirty="0" smtClean="0">
                <a:solidFill>
                  <a:srgbClr val="CC0000"/>
                </a:solidFill>
                <a:latin typeface="Gill Sans MT" charset="0"/>
              </a:rPr>
              <a:t>x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</a:rPr>
              <a:t>(y</a:t>
            </a:r>
            <a:r>
              <a:rPr lang="en-US" sz="3200" dirty="0">
                <a:solidFill>
                  <a:srgbClr val="CC0000"/>
                </a:solidFill>
                <a:latin typeface="Gill Sans MT" charset="0"/>
              </a:rPr>
              <a:t>) = </a:t>
            </a:r>
            <a:r>
              <a:rPr lang="en-US" sz="3200" i="1" dirty="0" err="1" smtClean="0">
                <a:solidFill>
                  <a:srgbClr val="CC0000"/>
                </a:solidFill>
                <a:latin typeface="Gill Sans MT" charset="0"/>
              </a:rPr>
              <a:t>min</a:t>
            </a:r>
            <a:r>
              <a:rPr lang="en-US" sz="3200" i="1" baseline="-25000" dirty="0" err="1" smtClean="0">
                <a:solidFill>
                  <a:srgbClr val="CC0000"/>
                </a:solidFill>
                <a:latin typeface="Gill Sans MT" charset="0"/>
              </a:rPr>
              <a:t>v</a:t>
            </a:r>
            <a:r>
              <a:rPr lang="en-US" sz="3200" i="1" baseline="-25000" dirty="0" smtClean="0">
                <a:solidFill>
                  <a:srgbClr val="CC0000"/>
                </a:solidFill>
                <a:latin typeface="Gill Sans MT" charset="0"/>
              </a:rPr>
              <a:t> is </a:t>
            </a:r>
            <a:r>
              <a:rPr lang="en-US" sz="3200" i="1" baseline="-25000" dirty="0" smtClean="0">
                <a:solidFill>
                  <a:srgbClr val="CC0000"/>
                </a:solidFill>
                <a:latin typeface="Gill Sans MT" charset="0"/>
              </a:rPr>
              <a:t>x’s neighbors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</a:rPr>
              <a:t> 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</a:rPr>
              <a:t>{c(</a:t>
            </a:r>
            <a:r>
              <a:rPr lang="en-US" sz="3200" dirty="0" err="1" smtClean="0">
                <a:solidFill>
                  <a:srgbClr val="CC0000"/>
                </a:solidFill>
                <a:latin typeface="Gill Sans MT" charset="0"/>
              </a:rPr>
              <a:t>x,v</a:t>
            </a:r>
            <a:r>
              <a:rPr lang="en-US" sz="3200" dirty="0">
                <a:solidFill>
                  <a:srgbClr val="CC0000"/>
                </a:solidFill>
                <a:latin typeface="Gill Sans MT" charset="0"/>
              </a:rPr>
              <a:t>) + d</a:t>
            </a:r>
            <a:r>
              <a:rPr lang="en-US" sz="3200" baseline="-25000" dirty="0">
                <a:solidFill>
                  <a:srgbClr val="CC0000"/>
                </a:solidFill>
                <a:latin typeface="Gill Sans MT" charset="0"/>
              </a:rPr>
              <a:t>v</a:t>
            </a:r>
            <a:r>
              <a:rPr lang="en-US" sz="3200" dirty="0">
                <a:solidFill>
                  <a:srgbClr val="CC0000"/>
                </a:solidFill>
                <a:latin typeface="Gill Sans MT" charset="0"/>
              </a:rPr>
              <a:t>(y) 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</a:rPr>
              <a:t>}</a:t>
            </a:r>
          </a:p>
          <a:p>
            <a:pPr>
              <a:buFont typeface="Wingdings" charset="0"/>
              <a:buNone/>
            </a:pPr>
            <a:r>
              <a:rPr lang="en-US" sz="3200" dirty="0" smtClean="0">
                <a:latin typeface="Gill Sans MT" charset="0"/>
              </a:rPr>
              <a:t>This equation is called </a:t>
            </a:r>
            <a:r>
              <a:rPr lang="en-US" sz="3200" dirty="0" smtClean="0">
                <a:solidFill>
                  <a:srgbClr val="C00000"/>
                </a:solidFill>
                <a:latin typeface="Gill Sans MT" charset="0"/>
              </a:rPr>
              <a:t>Bellman-Ford equation</a:t>
            </a:r>
            <a:r>
              <a:rPr lang="en-US" sz="3200" dirty="0" smtClean="0">
                <a:latin typeface="Gill Sans MT" charset="0"/>
              </a:rPr>
              <a:t>.</a:t>
            </a:r>
            <a:endParaRPr lang="en-US" dirty="0">
              <a:latin typeface="Gill Sans MT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9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3" name="Picture 77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83978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125" name="Group 3"/>
          <p:cNvGrpSpPr>
            <a:grpSpLocks/>
          </p:cNvGrpSpPr>
          <p:nvPr/>
        </p:nvGrpSpPr>
        <p:grpSpPr bwMode="auto">
          <a:xfrm>
            <a:off x="276225" y="1470025"/>
            <a:ext cx="3571875" cy="2236788"/>
            <a:chOff x="3162" y="1071"/>
            <a:chExt cx="2250" cy="1409"/>
          </a:xfrm>
        </p:grpSpPr>
        <p:sp>
          <p:nvSpPr>
            <p:cNvPr id="133130" name="Freeform 4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1" name="Freeform 5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2" name="Oval 6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3" name="Line 7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4" name="Line 8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5" name="Rectangle 9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3136" name="Oval 10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7" name="Oval 11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8" name="Line 12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9" name="Line 13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0" name="Rectangle 14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3141" name="Oval 15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2" name="Oval 16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3" name="Line 17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4" name="Line 18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5" name="Rectangle 19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3146" name="Oval 20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7" name="Oval 21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8" name="Line 22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9" name="Line 23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0" name="Rectangle 24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3151" name="Oval 25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2" name="Oval 26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3" name="Line 27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4" name="Line 28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5" name="Rectangle 29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3156" name="Oval 30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7" name="Oval 31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8" name="Line 32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9" name="Line 33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0" name="Rectangle 34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3161" name="Oval 35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2" name="Freeform 36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3" name="Freeform 37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4" name="Freeform 38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5" name="Freeform 39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6" name="Freeform 40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7" name="Freeform 41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8" name="Freeform 42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9" name="Freeform 43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70" name="Freeform 44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171" name="Group 45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33197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98" name="Text Box 47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u</a:t>
                </a:r>
                <a:endParaRPr lang="en-US"/>
              </a:p>
            </p:txBody>
          </p:sp>
        </p:grpSp>
        <p:grpSp>
          <p:nvGrpSpPr>
            <p:cNvPr id="133172" name="Group 48"/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33195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96" name="Text Box 50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y</a:t>
                </a:r>
                <a:endParaRPr lang="en-US"/>
              </a:p>
            </p:txBody>
          </p:sp>
        </p:grpSp>
        <p:grpSp>
          <p:nvGrpSpPr>
            <p:cNvPr id="133173" name="Group 51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33193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94" name="Text Box 53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x</a:t>
                </a:r>
              </a:p>
            </p:txBody>
          </p:sp>
        </p:grpSp>
        <p:grpSp>
          <p:nvGrpSpPr>
            <p:cNvPr id="133174" name="Group 54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133191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92" name="Text Box 56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w</a:t>
                </a:r>
                <a:endParaRPr lang="en-US"/>
              </a:p>
            </p:txBody>
          </p:sp>
        </p:grpSp>
        <p:grpSp>
          <p:nvGrpSpPr>
            <p:cNvPr id="133175" name="Group 57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33189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90" name="Text Box 59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v</a:t>
                </a:r>
                <a:endParaRPr lang="en-US"/>
              </a:p>
            </p:txBody>
          </p:sp>
        </p:grpSp>
        <p:grpSp>
          <p:nvGrpSpPr>
            <p:cNvPr id="133176" name="Group 60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33187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88" name="Text Box 62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z</a:t>
                </a:r>
              </a:p>
            </p:txBody>
          </p:sp>
        </p:grpSp>
        <p:sp>
          <p:nvSpPr>
            <p:cNvPr id="133177" name="Text Box 63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33178" name="Text Box 64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33179" name="Text Box 65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33180" name="Text Box 66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33181" name="Text Box 67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33182" name="Text Box 68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33183" name="Text Box 69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33184" name="Text Box 70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33185" name="Text Box 71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33186" name="Text Box 72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</p:grpSp>
      <p:sp>
        <p:nvSpPr>
          <p:cNvPr id="133126" name="Text Box 73"/>
          <p:cNvSpPr txBox="1">
            <a:spLocks noChangeArrowheads="1"/>
          </p:cNvSpPr>
          <p:nvPr/>
        </p:nvSpPr>
        <p:spPr bwMode="auto">
          <a:xfrm>
            <a:off x="3774977" y="1223308"/>
            <a:ext cx="473559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 smtClean="0"/>
              <a:t>Example:  In this graph, we have:</a:t>
            </a:r>
          </a:p>
          <a:p>
            <a:r>
              <a:rPr lang="en-US" dirty="0" smtClean="0"/>
              <a:t>d</a:t>
            </a:r>
            <a:r>
              <a:rPr lang="en-US" baseline="-25000" dirty="0" smtClean="0"/>
              <a:t>v</a:t>
            </a:r>
            <a:r>
              <a:rPr lang="en-US" dirty="0" smtClean="0"/>
              <a:t>(z</a:t>
            </a:r>
            <a:r>
              <a:rPr lang="en-US" dirty="0"/>
              <a:t>) = 5, d</a:t>
            </a:r>
            <a:r>
              <a:rPr lang="en-US" baseline="-25000" dirty="0"/>
              <a:t>x</a:t>
            </a:r>
            <a:r>
              <a:rPr lang="en-US" dirty="0"/>
              <a:t>(z) = 3, </a:t>
            </a:r>
            <a:r>
              <a:rPr lang="en-US" dirty="0" err="1"/>
              <a:t>d</a:t>
            </a:r>
            <a:r>
              <a:rPr lang="en-US" baseline="-25000" dirty="0" err="1"/>
              <a:t>w</a:t>
            </a:r>
            <a:r>
              <a:rPr lang="en-US" dirty="0"/>
              <a:t>(z) = </a:t>
            </a:r>
            <a:r>
              <a:rPr lang="en-US" dirty="0" smtClean="0"/>
              <a:t>3</a:t>
            </a:r>
          </a:p>
          <a:p>
            <a:endParaRPr lang="en-US" dirty="0"/>
          </a:p>
          <a:p>
            <a:r>
              <a:rPr lang="en-US" dirty="0"/>
              <a:t>Find </a:t>
            </a:r>
            <a:r>
              <a:rPr lang="en-US" dirty="0" smtClean="0"/>
              <a:t>d</a:t>
            </a:r>
            <a:r>
              <a:rPr lang="en-US" baseline="-25000" dirty="0" smtClean="0"/>
              <a:t>u</a:t>
            </a:r>
            <a:r>
              <a:rPr lang="en-US" dirty="0" smtClean="0"/>
              <a:t>(z). </a:t>
            </a:r>
            <a:endParaRPr lang="en-US" dirty="0"/>
          </a:p>
        </p:txBody>
      </p:sp>
      <p:sp>
        <p:nvSpPr>
          <p:cNvPr id="133127" name="Text Box 74"/>
          <p:cNvSpPr txBox="1">
            <a:spLocks noChangeArrowheads="1"/>
          </p:cNvSpPr>
          <p:nvPr/>
        </p:nvSpPr>
        <p:spPr bwMode="auto">
          <a:xfrm>
            <a:off x="276226" y="4569202"/>
            <a:ext cx="837758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/>
              <a:t>d</a:t>
            </a:r>
            <a:r>
              <a:rPr lang="en-US" baseline="-25000" dirty="0"/>
              <a:t>u</a:t>
            </a:r>
            <a:r>
              <a:rPr lang="en-US" dirty="0"/>
              <a:t>(z) = min { c(</a:t>
            </a:r>
            <a:r>
              <a:rPr lang="en-US" dirty="0" err="1"/>
              <a:t>u,v</a:t>
            </a:r>
            <a:r>
              <a:rPr lang="en-US" dirty="0"/>
              <a:t>) + d</a:t>
            </a:r>
            <a:r>
              <a:rPr lang="en-US" baseline="-25000" dirty="0"/>
              <a:t>v</a:t>
            </a:r>
            <a:r>
              <a:rPr lang="en-US" dirty="0"/>
              <a:t>(z</a:t>
            </a:r>
            <a:r>
              <a:rPr lang="en-US" dirty="0" smtClean="0"/>
              <a:t>), c(</a:t>
            </a:r>
            <a:r>
              <a:rPr lang="en-US" dirty="0" err="1" smtClean="0"/>
              <a:t>u,x</a:t>
            </a:r>
            <a:r>
              <a:rPr lang="en-US" dirty="0"/>
              <a:t>) + d</a:t>
            </a:r>
            <a:r>
              <a:rPr lang="en-US" baseline="-25000" dirty="0"/>
              <a:t>x</a:t>
            </a:r>
            <a:r>
              <a:rPr lang="en-US" dirty="0"/>
              <a:t>(z</a:t>
            </a:r>
            <a:r>
              <a:rPr lang="en-US" dirty="0" smtClean="0"/>
              <a:t>), </a:t>
            </a:r>
            <a:r>
              <a:rPr lang="en-US" dirty="0"/>
              <a:t>c(</a:t>
            </a:r>
            <a:r>
              <a:rPr lang="en-US" dirty="0" err="1"/>
              <a:t>u,w</a:t>
            </a:r>
            <a:r>
              <a:rPr lang="en-US" dirty="0"/>
              <a:t>) + </a:t>
            </a:r>
            <a:r>
              <a:rPr lang="en-US" dirty="0" err="1"/>
              <a:t>d</a:t>
            </a:r>
            <a:r>
              <a:rPr lang="en-US" baseline="-25000" dirty="0" err="1"/>
              <a:t>w</a:t>
            </a:r>
            <a:r>
              <a:rPr lang="en-US" dirty="0"/>
              <a:t>(z) }</a:t>
            </a:r>
          </a:p>
          <a:p>
            <a:r>
              <a:rPr lang="en-US" dirty="0"/>
              <a:t>         = min {2 + 5</a:t>
            </a:r>
            <a:r>
              <a:rPr lang="en-US" dirty="0" smtClean="0"/>
              <a:t>, 1 </a:t>
            </a:r>
            <a:r>
              <a:rPr lang="en-US" dirty="0"/>
              <a:t>+ 3</a:t>
            </a:r>
            <a:r>
              <a:rPr lang="en-US" dirty="0" smtClean="0"/>
              <a:t>, </a:t>
            </a:r>
            <a:r>
              <a:rPr lang="en-US" dirty="0"/>
              <a:t>5 + 3</a:t>
            </a:r>
            <a:r>
              <a:rPr lang="en-US" dirty="0" smtClean="0"/>
              <a:t>}</a:t>
            </a:r>
          </a:p>
          <a:p>
            <a:r>
              <a:rPr lang="en-US" dirty="0" smtClean="0"/>
              <a:t>         = 4</a:t>
            </a:r>
          </a:p>
          <a:p>
            <a:endParaRPr lang="en-US" dirty="0"/>
          </a:p>
          <a:p>
            <a:r>
              <a:rPr lang="en-US" dirty="0" smtClean="0"/>
              <a:t>But, how do we know d</a:t>
            </a:r>
            <a:r>
              <a:rPr lang="en-US" baseline="-25000" dirty="0" smtClean="0"/>
              <a:t>v</a:t>
            </a:r>
            <a:r>
              <a:rPr lang="en-US" dirty="0" smtClean="0"/>
              <a:t>(z),d</a:t>
            </a:r>
            <a:r>
              <a:rPr lang="en-US" baseline="-25000" dirty="0" smtClean="0"/>
              <a:t>x</a:t>
            </a:r>
            <a:r>
              <a:rPr lang="en-US" dirty="0" smtClean="0"/>
              <a:t>(z),</a:t>
            </a:r>
            <a:r>
              <a:rPr lang="en-US" dirty="0" err="1" smtClean="0"/>
              <a:t>d</a:t>
            </a:r>
            <a:r>
              <a:rPr lang="en-US" baseline="-25000" dirty="0" err="1" smtClean="0"/>
              <a:t>w</a:t>
            </a:r>
            <a:r>
              <a:rPr lang="en-US" dirty="0" smtClean="0"/>
              <a:t>(z)?  </a:t>
            </a:r>
            <a:r>
              <a:rPr lang="en-US" dirty="0" smtClean="0">
                <a:solidFill>
                  <a:srgbClr val="C00000"/>
                </a:solidFill>
              </a:rPr>
              <a:t>Estimated!!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8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8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98" y="155458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Distance vector algorithm </a:t>
            </a:r>
          </a:p>
        </p:txBody>
      </p:sp>
    </p:spTree>
    <p:extLst>
      <p:ext uri="{BB962C8B-B14F-4D97-AF65-F5344CB8AC3E}">
        <p14:creationId xmlns:p14="http://schemas.microsoft.com/office/powerpoint/2010/main" val="367912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7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066800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Distance vector algorithm </a:t>
            </a:r>
          </a:p>
        </p:txBody>
      </p:sp>
      <p:sp>
        <p:nvSpPr>
          <p:cNvPr id="134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CC0000"/>
                </a:solidFill>
                <a:latin typeface="Gill Sans MT" charset="0"/>
              </a:rPr>
              <a:t>D</a:t>
            </a:r>
            <a:r>
              <a:rPr lang="en-US" baseline="-25000" dirty="0" err="1">
                <a:solidFill>
                  <a:srgbClr val="CC0000"/>
                </a:solidFill>
                <a:latin typeface="Gill Sans MT" charset="0"/>
              </a:rPr>
              <a:t>x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(y)</a:t>
            </a:r>
            <a:r>
              <a:rPr lang="en-US" dirty="0">
                <a:latin typeface="Gill Sans MT" charset="0"/>
              </a:rPr>
              <a:t> = </a:t>
            </a:r>
            <a:r>
              <a:rPr lang="en-US" dirty="0" smtClean="0">
                <a:latin typeface="Gill Sans MT" charset="0"/>
              </a:rPr>
              <a:t>estimated least </a:t>
            </a:r>
            <a:r>
              <a:rPr lang="en-US" dirty="0">
                <a:latin typeface="Gill Sans MT" charset="0"/>
              </a:rPr>
              <a:t>cost from x to </a:t>
            </a:r>
            <a:r>
              <a:rPr lang="en-US" dirty="0" smtClean="0">
                <a:latin typeface="Gill Sans MT" charset="0"/>
              </a:rPr>
              <a:t>y</a:t>
            </a:r>
          </a:p>
          <a:p>
            <a:r>
              <a:rPr lang="en-US" b="1" dirty="0" err="1" smtClean="0">
                <a:solidFill>
                  <a:srgbClr val="CC0000"/>
                </a:solidFill>
                <a:latin typeface="Gill Sans MT" charset="0"/>
              </a:rPr>
              <a:t>D</a:t>
            </a:r>
            <a:r>
              <a:rPr lang="en-US" baseline="-25000" dirty="0" err="1" smtClean="0">
                <a:solidFill>
                  <a:srgbClr val="CC0000"/>
                </a:solidFill>
                <a:latin typeface="Gill Sans MT" charset="0"/>
              </a:rPr>
              <a:t>x</a:t>
            </a:r>
            <a:r>
              <a:rPr lang="en-US" dirty="0">
                <a:latin typeface="Gill Sans MT" charset="0"/>
              </a:rPr>
              <a:t> = </a:t>
            </a:r>
            <a:r>
              <a:rPr lang="en-US" dirty="0" smtClean="0">
                <a:latin typeface="Gill Sans MT" charset="0"/>
              </a:rPr>
              <a:t>a vector of estimated </a:t>
            </a:r>
            <a:r>
              <a:rPr lang="en-US" dirty="0">
                <a:latin typeface="Gill Sans MT" charset="0"/>
              </a:rPr>
              <a:t>least </a:t>
            </a:r>
            <a:r>
              <a:rPr lang="en-US" dirty="0" smtClean="0">
                <a:latin typeface="Gill Sans MT" charset="0"/>
              </a:rPr>
              <a:t>costs </a:t>
            </a:r>
            <a:r>
              <a:rPr lang="en-US" dirty="0">
                <a:latin typeface="Gill Sans MT" charset="0"/>
              </a:rPr>
              <a:t>from x to </a:t>
            </a:r>
            <a:r>
              <a:rPr lang="en-US" dirty="0" smtClean="0">
                <a:latin typeface="Gill Sans MT" charset="0"/>
              </a:rPr>
              <a:t>each node (this is called </a:t>
            </a:r>
            <a:r>
              <a:rPr lang="en-US" dirty="0" smtClean="0">
                <a:solidFill>
                  <a:srgbClr val="FF0000"/>
                </a:solidFill>
                <a:latin typeface="Gill Sans MT" charset="0"/>
              </a:rPr>
              <a:t>distance vector</a:t>
            </a:r>
            <a:r>
              <a:rPr lang="en-US" dirty="0" smtClean="0">
                <a:latin typeface="Gill Sans MT" charset="0"/>
              </a:rPr>
              <a:t>)</a:t>
            </a:r>
            <a:endParaRPr lang="en-US" dirty="0">
              <a:latin typeface="Gill Sans MT" charset="0"/>
            </a:endParaRPr>
          </a:p>
          <a:p>
            <a:r>
              <a:rPr lang="en-US" dirty="0" smtClean="0">
                <a:latin typeface="Gill Sans MT" charset="0"/>
              </a:rPr>
              <a:t>Every node x has:</a:t>
            </a:r>
          </a:p>
          <a:p>
            <a:pPr lvl="1"/>
            <a:r>
              <a:rPr lang="en-US" sz="2800" dirty="0" smtClean="0">
                <a:latin typeface="Gill Sans MT" charset="0"/>
              </a:rPr>
              <a:t>Its own distance </a:t>
            </a:r>
            <a:r>
              <a:rPr lang="en-US" sz="2800" dirty="0">
                <a:latin typeface="Gill Sans MT" charset="0"/>
              </a:rPr>
              <a:t>vector </a:t>
            </a:r>
            <a:r>
              <a:rPr lang="en-US" sz="2800" b="1" dirty="0" err="1" smtClean="0">
                <a:solidFill>
                  <a:srgbClr val="CC0000"/>
                </a:solidFill>
                <a:latin typeface="Gill Sans MT" charset="0"/>
              </a:rPr>
              <a:t>D</a:t>
            </a:r>
            <a:r>
              <a:rPr lang="en-US" sz="2800" baseline="-25000" dirty="0" err="1" smtClean="0">
                <a:solidFill>
                  <a:srgbClr val="CC0000"/>
                </a:solidFill>
                <a:latin typeface="Gill Sans MT" charset="0"/>
              </a:rPr>
              <a:t>x</a:t>
            </a:r>
            <a:r>
              <a:rPr lang="en-US" sz="2800" dirty="0" smtClean="0">
                <a:solidFill>
                  <a:srgbClr val="CC0000"/>
                </a:solidFill>
                <a:latin typeface="Gill Sans MT" charset="0"/>
              </a:rPr>
              <a:t> = 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</a:rPr>
              <a:t>[</a:t>
            </a:r>
            <a:r>
              <a:rPr lang="en-US" sz="2800" dirty="0" err="1">
                <a:solidFill>
                  <a:srgbClr val="CC0000"/>
                </a:solidFill>
                <a:latin typeface="Gill Sans MT" charset="0"/>
              </a:rPr>
              <a:t>D</a:t>
            </a:r>
            <a:r>
              <a:rPr lang="en-US" sz="2800" baseline="-25000" dirty="0" err="1">
                <a:solidFill>
                  <a:srgbClr val="CC0000"/>
                </a:solidFill>
                <a:latin typeface="Gill Sans MT" charset="0"/>
              </a:rPr>
              <a:t>x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</a:rPr>
              <a:t>(y): y </a:t>
            </a:r>
            <a:r>
              <a:rPr lang="ru-RU" sz="2800" dirty="0">
                <a:solidFill>
                  <a:srgbClr val="CC0000"/>
                </a:solidFill>
                <a:latin typeface="Gill Sans MT" charset="0"/>
              </a:rPr>
              <a:t>є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</a:rPr>
              <a:t> N ]</a:t>
            </a:r>
            <a:endParaRPr lang="en-US" sz="2800" dirty="0">
              <a:latin typeface="Gill Sans MT" charset="0"/>
            </a:endParaRPr>
          </a:p>
          <a:p>
            <a:pPr lvl="1"/>
            <a:r>
              <a:rPr lang="en-US" sz="2800" dirty="0" smtClean="0">
                <a:latin typeface="Gill Sans MT" charset="0"/>
              </a:rPr>
              <a:t>The cost </a:t>
            </a:r>
            <a:r>
              <a:rPr lang="en-US" sz="2800" dirty="0">
                <a:latin typeface="Gill Sans MT" charset="0"/>
              </a:rPr>
              <a:t>to each neighbor v: 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</a:rPr>
              <a:t>c(</a:t>
            </a:r>
            <a:r>
              <a:rPr lang="en-US" sz="2800" dirty="0" err="1">
                <a:solidFill>
                  <a:srgbClr val="CC0000"/>
                </a:solidFill>
                <a:latin typeface="Gill Sans MT" charset="0"/>
              </a:rPr>
              <a:t>x,v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</a:rPr>
              <a:t>)</a:t>
            </a:r>
          </a:p>
          <a:p>
            <a:pPr lvl="1"/>
            <a:r>
              <a:rPr lang="en-US" sz="2800" dirty="0" smtClean="0">
                <a:latin typeface="Gill Sans MT" charset="0"/>
              </a:rPr>
              <a:t>Each neighbors</a:t>
            </a:r>
            <a:r>
              <a:rPr lang="ja-JP" altLang="en-US" sz="2800" dirty="0" smtClean="0">
                <a:latin typeface="Gill Sans MT" charset="0"/>
              </a:rPr>
              <a:t>’</a:t>
            </a:r>
            <a:r>
              <a:rPr lang="en-US" altLang="ja-JP" sz="2800" dirty="0" smtClean="0">
                <a:latin typeface="Gill Sans MT" charset="0"/>
              </a:rPr>
              <a:t> (v) distance vectors: </a:t>
            </a:r>
            <a:r>
              <a:rPr lang="en-US" altLang="ja-JP" sz="2800" b="1" dirty="0" err="1" smtClean="0">
                <a:solidFill>
                  <a:srgbClr val="CC0000"/>
                </a:solidFill>
                <a:latin typeface="Gill Sans MT" charset="0"/>
              </a:rPr>
              <a:t>D</a:t>
            </a:r>
            <a:r>
              <a:rPr lang="en-US" altLang="ja-JP" sz="2800" baseline="-25000" dirty="0" err="1" smtClean="0">
                <a:solidFill>
                  <a:srgbClr val="CC0000"/>
                </a:solidFill>
                <a:latin typeface="Gill Sans MT" charset="0"/>
              </a:rPr>
              <a:t>v</a:t>
            </a:r>
            <a:r>
              <a:rPr lang="en-US" altLang="ja-JP" sz="2800" dirty="0" smtClean="0">
                <a:solidFill>
                  <a:srgbClr val="CC0000"/>
                </a:solidFill>
                <a:latin typeface="Gill Sans MT" charset="0"/>
              </a:rPr>
              <a:t> </a:t>
            </a:r>
            <a:r>
              <a:rPr lang="en-US" altLang="ja-JP" sz="2800" dirty="0">
                <a:solidFill>
                  <a:srgbClr val="CC0000"/>
                </a:solidFill>
                <a:latin typeface="Gill Sans MT" charset="0"/>
              </a:rPr>
              <a:t>= [</a:t>
            </a:r>
            <a:r>
              <a:rPr lang="en-US" altLang="ja-JP" sz="2800" dirty="0" err="1">
                <a:solidFill>
                  <a:srgbClr val="CC0000"/>
                </a:solidFill>
                <a:latin typeface="Gill Sans MT" charset="0"/>
              </a:rPr>
              <a:t>D</a:t>
            </a:r>
            <a:r>
              <a:rPr lang="en-US" altLang="ja-JP" sz="2800" baseline="-25000" dirty="0" err="1">
                <a:solidFill>
                  <a:srgbClr val="CC0000"/>
                </a:solidFill>
                <a:latin typeface="Gill Sans MT" charset="0"/>
              </a:rPr>
              <a:t>v</a:t>
            </a:r>
            <a:r>
              <a:rPr lang="en-US" altLang="ja-JP" sz="2800" dirty="0">
                <a:solidFill>
                  <a:srgbClr val="CC0000"/>
                </a:solidFill>
                <a:latin typeface="Gill Sans MT" charset="0"/>
              </a:rPr>
              <a:t>(y): y </a:t>
            </a:r>
            <a:r>
              <a:rPr lang="ru-RU" altLang="ja-JP" sz="2800" dirty="0">
                <a:solidFill>
                  <a:srgbClr val="CC0000"/>
                </a:solidFill>
                <a:latin typeface="Gill Sans MT" charset="0"/>
              </a:rPr>
              <a:t>є</a:t>
            </a:r>
            <a:r>
              <a:rPr lang="en-US" altLang="ja-JP" sz="2800" dirty="0">
                <a:solidFill>
                  <a:srgbClr val="CC0000"/>
                </a:solidFill>
                <a:latin typeface="Gill Sans MT" charset="0"/>
              </a:rPr>
              <a:t> N ]</a:t>
            </a:r>
          </a:p>
          <a:p>
            <a:pPr>
              <a:buFont typeface="Wingdings" charset="0"/>
              <a:buNone/>
            </a:pPr>
            <a:endParaRPr lang="en-US" dirty="0">
              <a:solidFill>
                <a:srgbClr val="CC0000"/>
              </a:solidFill>
              <a:latin typeface="Gill Sans MT" charset="0"/>
            </a:endParaRPr>
          </a:p>
          <a:p>
            <a:endParaRPr lang="en-US" dirty="0">
              <a:latin typeface="Gill Sans MT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28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2231793"/>
            <a:ext cx="8352884" cy="241458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 smtClean="0">
                <a:cs typeface="+mn-cs"/>
              </a:rPr>
              <a:t>How does the DV algorithm work?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A </a:t>
            </a:r>
            <a:r>
              <a:rPr lang="en-US" dirty="0">
                <a:cs typeface="+mn-cs"/>
              </a:rPr>
              <a:t>node sends its own distance vector </a:t>
            </a:r>
            <a:r>
              <a:rPr lang="en-US" dirty="0" smtClean="0">
                <a:cs typeface="+mn-cs"/>
              </a:rPr>
              <a:t>to </a:t>
            </a:r>
            <a:r>
              <a:rPr lang="en-US" dirty="0">
                <a:cs typeface="+mn-cs"/>
              </a:rPr>
              <a:t>neighbors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When a node </a:t>
            </a:r>
            <a:r>
              <a:rPr lang="en-US" dirty="0">
                <a:cs typeface="+mn-cs"/>
              </a:rPr>
              <a:t>receives </a:t>
            </a:r>
            <a:r>
              <a:rPr lang="en-US" dirty="0" smtClean="0">
                <a:cs typeface="+mn-cs"/>
              </a:rPr>
              <a:t>a new </a:t>
            </a:r>
            <a:r>
              <a:rPr lang="en-US" dirty="0">
                <a:cs typeface="+mn-cs"/>
              </a:rPr>
              <a:t>DV </a:t>
            </a:r>
            <a:r>
              <a:rPr lang="en-US" dirty="0" smtClean="0">
                <a:cs typeface="+mn-cs"/>
              </a:rPr>
              <a:t>from </a:t>
            </a:r>
            <a:r>
              <a:rPr lang="en-US" dirty="0">
                <a:cs typeface="+mn-cs"/>
              </a:rPr>
              <a:t>neighbor, it updates its own DV using </a:t>
            </a:r>
            <a:r>
              <a:rPr lang="en-US" dirty="0" smtClean="0">
                <a:cs typeface="+mn-cs"/>
              </a:rPr>
              <a:t>the Bellman-Ford equation.</a:t>
            </a:r>
            <a:endParaRPr lang="en-US" dirty="0">
              <a:cs typeface="+mn-cs"/>
            </a:endParaRPr>
          </a:p>
        </p:txBody>
      </p:sp>
      <p:pic>
        <p:nvPicPr>
          <p:cNvPr id="135174" name="Picture 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066800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2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Distance vector algorithm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5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311085" y="1997647"/>
            <a:ext cx="595160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0099"/>
                </a:solidFill>
              </a:rPr>
              <a:t>Example:</a:t>
            </a:r>
            <a:r>
              <a:rPr lang="en-US" dirty="0" smtClean="0">
                <a:solidFill>
                  <a:srgbClr val="000000"/>
                </a:solidFill>
              </a:rPr>
              <a:t>  Use the DV algorithm to obtain the distance vectors that each node contain in the following graph.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37280" name="Group 66"/>
          <p:cNvGrpSpPr>
            <a:grpSpLocks/>
          </p:cNvGrpSpPr>
          <p:nvPr/>
        </p:nvGrpSpPr>
        <p:grpSpPr bwMode="auto">
          <a:xfrm>
            <a:off x="6632575" y="2911475"/>
            <a:ext cx="2184400" cy="1212850"/>
            <a:chOff x="2352" y="0"/>
            <a:chExt cx="1376" cy="764"/>
          </a:xfrm>
        </p:grpSpPr>
        <p:sp>
          <p:nvSpPr>
            <p:cNvPr id="137296" name="Freeform 67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137297" name="Group 68"/>
            <p:cNvGrpSpPr>
              <a:grpSpLocks/>
            </p:cNvGrpSpPr>
            <p:nvPr/>
          </p:nvGrpSpPr>
          <p:grpSpPr bwMode="auto">
            <a:xfrm>
              <a:off x="2448" y="70"/>
              <a:ext cx="1161" cy="676"/>
              <a:chOff x="-17" y="1282"/>
              <a:chExt cx="1161" cy="676"/>
            </a:xfrm>
          </p:grpSpPr>
          <p:sp>
            <p:nvSpPr>
              <p:cNvPr id="137298" name="Freeform 69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7299" name="Oval 70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7300" name="Line 71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7301" name="Line 72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7302" name="Rectangle 73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303" name="Oval 74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7304" name="Freeform 75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7305" name="Freeform 76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7306" name="Group 77"/>
              <p:cNvGrpSpPr>
                <a:grpSpLocks/>
              </p:cNvGrpSpPr>
              <p:nvPr/>
            </p:nvGrpSpPr>
            <p:grpSpPr bwMode="auto">
              <a:xfrm>
                <a:off x="39" y="1594"/>
                <a:ext cx="196" cy="250"/>
                <a:chOff x="2959" y="2425"/>
                <a:chExt cx="197" cy="250"/>
              </a:xfrm>
            </p:grpSpPr>
            <p:sp>
              <p:nvSpPr>
                <p:cNvPr id="137328" name="Rectangle 7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7329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959" y="2425"/>
                  <a:ext cx="19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solidFill>
                        <a:srgbClr val="000000"/>
                      </a:solidFill>
                    </a:rPr>
                    <a:t>x</a:t>
                  </a:r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37307" name="Group 80"/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288"/>
                <a:chOff x="1740" y="2272"/>
                <a:chExt cx="316" cy="288"/>
              </a:xfrm>
            </p:grpSpPr>
            <p:sp>
              <p:nvSpPr>
                <p:cNvPr id="137320" name="Oval 81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7321" name="Line 82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7322" name="Line 83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7323" name="Rectangle 84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7324" name="Oval 85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37325" name="Group 86"/>
                <p:cNvGrpSpPr>
                  <a:grpSpLocks/>
                </p:cNvGrpSpPr>
                <p:nvPr/>
              </p:nvGrpSpPr>
              <p:grpSpPr bwMode="auto">
                <a:xfrm>
                  <a:off x="1795" y="2272"/>
                  <a:ext cx="212" cy="288"/>
                  <a:chOff x="2951" y="2395"/>
                  <a:chExt cx="213" cy="288"/>
                </a:xfrm>
              </p:grpSpPr>
              <p:sp>
                <p:nvSpPr>
                  <p:cNvPr id="137326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37327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1" y="2395"/>
                    <a:ext cx="21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>
                        <a:solidFill>
                          <a:srgbClr val="000000"/>
                        </a:solidFill>
                      </a:rPr>
                      <a:t>z</a:t>
                    </a:r>
                  </a:p>
                </p:txBody>
              </p:sp>
            </p:grpSp>
          </p:grpSp>
          <p:sp>
            <p:nvSpPr>
              <p:cNvPr id="137308" name="Text Box 89"/>
              <p:cNvSpPr txBox="1">
                <a:spLocks noChangeArrowheads="1"/>
              </p:cNvSpPr>
              <p:nvPr/>
            </p:nvSpPr>
            <p:spPr bwMode="auto">
              <a:xfrm>
                <a:off x="724" y="139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rgbClr val="000000"/>
                    </a:solidFill>
                  </a:rPr>
                  <a:t>1</a:t>
                </a: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7309" name="Text Box 90"/>
              <p:cNvSpPr txBox="1">
                <a:spLocks noChangeArrowheads="1"/>
              </p:cNvSpPr>
              <p:nvPr/>
            </p:nvSpPr>
            <p:spPr bwMode="auto">
              <a:xfrm>
                <a:off x="196" y="139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rgbClr val="000000"/>
                    </a:solidFill>
                  </a:rPr>
                  <a:t>2</a:t>
                </a: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7310" name="Text Box 91"/>
              <p:cNvSpPr txBox="1">
                <a:spLocks noChangeArrowheads="1"/>
              </p:cNvSpPr>
              <p:nvPr/>
            </p:nvSpPr>
            <p:spPr bwMode="auto">
              <a:xfrm>
                <a:off x="481" y="172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rgbClr val="000000"/>
                    </a:solidFill>
                  </a:rPr>
                  <a:t>7</a:t>
                </a:r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7311" name="Group 92"/>
              <p:cNvGrpSpPr>
                <a:grpSpLocks/>
              </p:cNvGrpSpPr>
              <p:nvPr/>
            </p:nvGrpSpPr>
            <p:grpSpPr bwMode="auto">
              <a:xfrm>
                <a:off x="408" y="1282"/>
                <a:ext cx="316" cy="250"/>
                <a:chOff x="1740" y="2302"/>
                <a:chExt cx="316" cy="250"/>
              </a:xfrm>
            </p:grpSpPr>
            <p:sp>
              <p:nvSpPr>
                <p:cNvPr id="137312" name="Oval 93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7313" name="Line 94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7314" name="Line 95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7315" name="Rectangle 96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7316" name="Oval 97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37317" name="Group 98"/>
                <p:cNvGrpSpPr>
                  <a:grpSpLocks/>
                </p:cNvGrpSpPr>
                <p:nvPr/>
              </p:nvGrpSpPr>
              <p:grpSpPr bwMode="auto">
                <a:xfrm>
                  <a:off x="1803" y="2302"/>
                  <a:ext cx="196" cy="250"/>
                  <a:chOff x="2958" y="2425"/>
                  <a:chExt cx="198" cy="250"/>
                </a:xfrm>
              </p:grpSpPr>
              <p:sp>
                <p:nvSpPr>
                  <p:cNvPr id="137318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37319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8" y="2425"/>
                    <a:ext cx="19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000">
                        <a:solidFill>
                          <a:srgbClr val="000000"/>
                        </a:solidFill>
                      </a:rPr>
                      <a:t>y</a:t>
                    </a: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1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solidFill>
                  <a:srgbClr val="000000"/>
                </a:solidFill>
                <a:latin typeface="Tahoma" charset="0"/>
              </a:rPr>
              <a:t>5-</a:t>
            </a:r>
            <a:fld id="{8E8C6E93-DF5B-BC4B-80F9-500DED1EEDCC}" type="slidenum">
              <a:rPr lang="en-US" sz="1200">
                <a:solidFill>
                  <a:srgbClr val="000000"/>
                </a:solidFill>
                <a:latin typeface="Tahoma" charset="0"/>
              </a:rPr>
              <a:pPr/>
              <a:t>19</a:t>
            </a:fld>
            <a:endParaRPr lang="en-US" sz="1200" dirty="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1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pic>
        <p:nvPicPr>
          <p:cNvPr id="117" name="Picture 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066800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Rectangle 8"/>
          <p:cNvSpPr txBox="1">
            <a:spLocks noChangeArrowheads="1"/>
          </p:cNvSpPr>
          <p:nvPr/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9pPr>
          </a:lstStyle>
          <a:p>
            <a:pPr>
              <a:defRPr/>
            </a:pPr>
            <a:r>
              <a:rPr lang="en-US" kern="0" smtClean="0">
                <a:cs typeface="+mj-cs"/>
              </a:rPr>
              <a:t>Distance vector algorithm </a:t>
            </a:r>
            <a:endParaRPr lang="en-US" kern="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9227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1" name="Picture 2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836613"/>
            <a:ext cx="3972409" cy="183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5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52413"/>
            <a:ext cx="7772400" cy="685800"/>
          </a:xfrm>
        </p:spPr>
        <p:txBody>
          <a:bodyPr/>
          <a:lstStyle/>
          <a:p>
            <a:r>
              <a:rPr lang="en-US" sz="4000" dirty="0" smtClean="0">
                <a:latin typeface="Gill Sans MT" charset="0"/>
              </a:rPr>
              <a:t>Routing</a:t>
            </a:r>
            <a:r>
              <a:rPr lang="en-US" altLang="ja-JP" sz="4000" dirty="0" smtClean="0">
                <a:latin typeface="Gill Sans MT" charset="0"/>
              </a:rPr>
              <a:t> algorithms</a:t>
            </a:r>
            <a:endParaRPr lang="en-US" dirty="0">
              <a:latin typeface="Gill Sans MT" charset="0"/>
            </a:endParaRPr>
          </a:p>
        </p:txBody>
      </p:sp>
      <p:sp>
        <p:nvSpPr>
          <p:cNvPr id="849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2261" y="1363819"/>
            <a:ext cx="7353300" cy="42746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C00000"/>
                </a:solidFill>
                <a:cs typeface="+mn-cs"/>
              </a:rPr>
              <a:t>path</a:t>
            </a:r>
            <a:r>
              <a:rPr lang="en-US" sz="3200" dirty="0" smtClean="0">
                <a:cs typeface="+mn-cs"/>
              </a:rPr>
              <a:t>: sequence of routers from source to destination</a:t>
            </a:r>
          </a:p>
          <a:p>
            <a:pPr>
              <a:lnSpc>
                <a:spcPct val="100000"/>
              </a:lnSpc>
            </a:pPr>
            <a:r>
              <a:rPr lang="en-US" sz="3200" dirty="0" smtClean="0">
                <a:cs typeface="+mn-cs"/>
              </a:rPr>
              <a:t>Our </a:t>
            </a:r>
            <a:r>
              <a:rPr lang="en-US" sz="3200" dirty="0" smtClean="0">
                <a:solidFill>
                  <a:srgbClr val="C00000"/>
                </a:solidFill>
                <a:cs typeface="+mn-cs"/>
              </a:rPr>
              <a:t>goal? </a:t>
            </a:r>
            <a:r>
              <a:rPr lang="en-US" sz="3200" dirty="0" smtClean="0">
                <a:cs typeface="+mn-cs"/>
              </a:rPr>
              <a:t>Finding the </a:t>
            </a:r>
            <a:r>
              <a:rPr lang="en-US" sz="3200" dirty="0" smtClean="0">
                <a:solidFill>
                  <a:srgbClr val="C00000"/>
                </a:solidFill>
                <a:cs typeface="+mn-cs"/>
              </a:rPr>
              <a:t>good path: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cs typeface="+mn-cs"/>
              </a:rPr>
              <a:t>Low cost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cs typeface="+mn-cs"/>
              </a:rPr>
              <a:t>Fastest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cs typeface="+mn-cs"/>
              </a:rPr>
              <a:t>Low congested</a:t>
            </a:r>
          </a:p>
        </p:txBody>
      </p:sp>
      <p:sp>
        <p:nvSpPr>
          <p:cNvPr id="2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23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31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Line 3"/>
          <p:cNvSpPr>
            <a:spLocks noChangeShapeType="1"/>
          </p:cNvSpPr>
          <p:nvPr/>
        </p:nvSpPr>
        <p:spPr bwMode="auto">
          <a:xfrm>
            <a:off x="12192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20" name="Line 4"/>
          <p:cNvSpPr>
            <a:spLocks noChangeShapeType="1"/>
          </p:cNvSpPr>
          <p:nvPr/>
        </p:nvSpPr>
        <p:spPr bwMode="auto">
          <a:xfrm>
            <a:off x="9144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1219200" y="12906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914400" y="167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7223" name="Text Box 7"/>
          <p:cNvSpPr txBox="1">
            <a:spLocks noChangeArrowheads="1"/>
          </p:cNvSpPr>
          <p:nvPr/>
        </p:nvSpPr>
        <p:spPr bwMode="auto">
          <a:xfrm>
            <a:off x="914400" y="197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914400" y="2281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7225" name="Text Box 9"/>
          <p:cNvSpPr txBox="1">
            <a:spLocks noChangeArrowheads="1"/>
          </p:cNvSpPr>
          <p:nvPr/>
        </p:nvSpPr>
        <p:spPr bwMode="auto">
          <a:xfrm>
            <a:off x="1219200" y="1671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0  2   7</a:t>
            </a:r>
          </a:p>
        </p:txBody>
      </p:sp>
      <p:sp>
        <p:nvSpPr>
          <p:cNvPr id="137226" name="Text Box 10"/>
          <p:cNvSpPr txBox="1">
            <a:spLocks noChangeArrowheads="1"/>
          </p:cNvSpPr>
          <p:nvPr/>
        </p:nvSpPr>
        <p:spPr bwMode="auto">
          <a:xfrm>
            <a:off x="1219200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27" name="Text Box 11"/>
          <p:cNvSpPr txBox="1">
            <a:spLocks noChangeArrowheads="1"/>
          </p:cNvSpPr>
          <p:nvPr/>
        </p:nvSpPr>
        <p:spPr bwMode="auto">
          <a:xfrm>
            <a:off x="1447800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28" name="Text Box 12"/>
          <p:cNvSpPr txBox="1">
            <a:spLocks noChangeArrowheads="1"/>
          </p:cNvSpPr>
          <p:nvPr/>
        </p:nvSpPr>
        <p:spPr bwMode="auto">
          <a:xfrm>
            <a:off x="1828800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29" name="Text Box 13"/>
          <p:cNvSpPr txBox="1">
            <a:spLocks noChangeArrowheads="1"/>
          </p:cNvSpPr>
          <p:nvPr/>
        </p:nvSpPr>
        <p:spPr bwMode="auto">
          <a:xfrm>
            <a:off x="1219200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30" name="Text Box 14"/>
          <p:cNvSpPr txBox="1">
            <a:spLocks noChangeArrowheads="1"/>
          </p:cNvSpPr>
          <p:nvPr/>
        </p:nvSpPr>
        <p:spPr bwMode="auto">
          <a:xfrm>
            <a:off x="1447800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31" name="Text Box 15"/>
          <p:cNvSpPr txBox="1">
            <a:spLocks noChangeArrowheads="1"/>
          </p:cNvSpPr>
          <p:nvPr/>
        </p:nvSpPr>
        <p:spPr bwMode="auto">
          <a:xfrm>
            <a:off x="1828800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32" name="Text Box 16"/>
          <p:cNvSpPr txBox="1">
            <a:spLocks noChangeArrowheads="1"/>
          </p:cNvSpPr>
          <p:nvPr/>
        </p:nvSpPr>
        <p:spPr bwMode="auto">
          <a:xfrm rot="-5400000">
            <a:off x="2650332" y="202644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7233" name="Text Box 17"/>
          <p:cNvSpPr txBox="1">
            <a:spLocks noChangeArrowheads="1"/>
          </p:cNvSpPr>
          <p:nvPr/>
        </p:nvSpPr>
        <p:spPr bwMode="auto">
          <a:xfrm>
            <a:off x="1352550" y="1158875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7234" name="Text Box 18"/>
          <p:cNvSpPr txBox="1">
            <a:spLocks noChangeArrowheads="1"/>
          </p:cNvSpPr>
          <p:nvPr/>
        </p:nvSpPr>
        <p:spPr bwMode="auto">
          <a:xfrm rot="-5400000">
            <a:off x="518319" y="381079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from</a:t>
            </a:r>
          </a:p>
        </p:txBody>
      </p:sp>
      <p:sp>
        <p:nvSpPr>
          <p:cNvPr id="137235" name="Text Box 19"/>
          <p:cNvSpPr txBox="1">
            <a:spLocks noChangeArrowheads="1"/>
          </p:cNvSpPr>
          <p:nvPr/>
        </p:nvSpPr>
        <p:spPr bwMode="auto">
          <a:xfrm rot="-5400000">
            <a:off x="518318" y="5618957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7236" name="Line 20"/>
          <p:cNvSpPr>
            <a:spLocks noChangeShapeType="1"/>
          </p:cNvSpPr>
          <p:nvPr/>
        </p:nvSpPr>
        <p:spPr bwMode="auto">
          <a:xfrm>
            <a:off x="3276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37" name="Line 21"/>
          <p:cNvSpPr>
            <a:spLocks noChangeShapeType="1"/>
          </p:cNvSpPr>
          <p:nvPr/>
        </p:nvSpPr>
        <p:spPr bwMode="auto">
          <a:xfrm>
            <a:off x="2971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38" name="Text Box 22"/>
          <p:cNvSpPr txBox="1">
            <a:spLocks noChangeArrowheads="1"/>
          </p:cNvSpPr>
          <p:nvPr/>
        </p:nvSpPr>
        <p:spPr bwMode="auto">
          <a:xfrm>
            <a:off x="3276600" y="12906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7239" name="Text Box 23"/>
          <p:cNvSpPr txBox="1">
            <a:spLocks noChangeArrowheads="1"/>
          </p:cNvSpPr>
          <p:nvPr/>
        </p:nvSpPr>
        <p:spPr bwMode="auto">
          <a:xfrm>
            <a:off x="2971800" y="167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7240" name="Text Box 24"/>
          <p:cNvSpPr txBox="1">
            <a:spLocks noChangeArrowheads="1"/>
          </p:cNvSpPr>
          <p:nvPr/>
        </p:nvSpPr>
        <p:spPr bwMode="auto">
          <a:xfrm>
            <a:off x="2971800" y="197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7241" name="Text Box 25"/>
          <p:cNvSpPr txBox="1">
            <a:spLocks noChangeArrowheads="1"/>
          </p:cNvSpPr>
          <p:nvPr/>
        </p:nvSpPr>
        <p:spPr bwMode="auto">
          <a:xfrm>
            <a:off x="2971800" y="2281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7242" name="Text Box 26"/>
          <p:cNvSpPr txBox="1">
            <a:spLocks noChangeArrowheads="1"/>
          </p:cNvSpPr>
          <p:nvPr/>
        </p:nvSpPr>
        <p:spPr bwMode="auto">
          <a:xfrm>
            <a:off x="3297238" y="16716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</a:t>
            </a:r>
          </a:p>
        </p:txBody>
      </p:sp>
      <p:sp>
        <p:nvSpPr>
          <p:cNvPr id="137243" name="Line 29"/>
          <p:cNvSpPr>
            <a:spLocks noChangeShapeType="1"/>
          </p:cNvSpPr>
          <p:nvPr/>
        </p:nvSpPr>
        <p:spPr bwMode="auto">
          <a:xfrm>
            <a:off x="1219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44" name="Line 30"/>
          <p:cNvSpPr>
            <a:spLocks noChangeShapeType="1"/>
          </p:cNvSpPr>
          <p:nvPr/>
        </p:nvSpPr>
        <p:spPr bwMode="auto">
          <a:xfrm>
            <a:off x="914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45" name="Text Box 31"/>
          <p:cNvSpPr txBox="1">
            <a:spLocks noChangeArrowheads="1"/>
          </p:cNvSpPr>
          <p:nvPr/>
        </p:nvSpPr>
        <p:spPr bwMode="auto">
          <a:xfrm>
            <a:off x="1219200" y="30432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7246" name="Text Box 32"/>
          <p:cNvSpPr txBox="1">
            <a:spLocks noChangeArrowheads="1"/>
          </p:cNvSpPr>
          <p:nvPr/>
        </p:nvSpPr>
        <p:spPr bwMode="auto">
          <a:xfrm>
            <a:off x="914400" y="3424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7247" name="Text Box 33"/>
          <p:cNvSpPr txBox="1">
            <a:spLocks noChangeArrowheads="1"/>
          </p:cNvSpPr>
          <p:nvPr/>
        </p:nvSpPr>
        <p:spPr bwMode="auto">
          <a:xfrm>
            <a:off x="914400" y="3729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7248" name="Text Box 34"/>
          <p:cNvSpPr txBox="1">
            <a:spLocks noChangeArrowheads="1"/>
          </p:cNvSpPr>
          <p:nvPr/>
        </p:nvSpPr>
        <p:spPr bwMode="auto">
          <a:xfrm>
            <a:off x="914400" y="4033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7249" name="Text Box 35"/>
          <p:cNvSpPr txBox="1">
            <a:spLocks noChangeArrowheads="1"/>
          </p:cNvSpPr>
          <p:nvPr/>
        </p:nvSpPr>
        <p:spPr bwMode="auto">
          <a:xfrm>
            <a:off x="1524000" y="34242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50" name="Text Box 36"/>
          <p:cNvSpPr txBox="1">
            <a:spLocks noChangeArrowheads="1"/>
          </p:cNvSpPr>
          <p:nvPr/>
        </p:nvSpPr>
        <p:spPr bwMode="auto">
          <a:xfrm>
            <a:off x="1828800" y="34242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51" name="Text Box 37"/>
          <p:cNvSpPr txBox="1">
            <a:spLocks noChangeArrowheads="1"/>
          </p:cNvSpPr>
          <p:nvPr/>
        </p:nvSpPr>
        <p:spPr bwMode="auto">
          <a:xfrm>
            <a:off x="1219200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52" name="Text Box 38"/>
          <p:cNvSpPr txBox="1">
            <a:spLocks noChangeArrowheads="1"/>
          </p:cNvSpPr>
          <p:nvPr/>
        </p:nvSpPr>
        <p:spPr bwMode="auto">
          <a:xfrm>
            <a:off x="1447800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53" name="Text Box 39"/>
          <p:cNvSpPr txBox="1">
            <a:spLocks noChangeArrowheads="1"/>
          </p:cNvSpPr>
          <p:nvPr/>
        </p:nvSpPr>
        <p:spPr bwMode="auto">
          <a:xfrm>
            <a:off x="1828800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54" name="Text Box 40"/>
          <p:cNvSpPr txBox="1">
            <a:spLocks noChangeArrowheads="1"/>
          </p:cNvSpPr>
          <p:nvPr/>
        </p:nvSpPr>
        <p:spPr bwMode="auto">
          <a:xfrm>
            <a:off x="1341438" y="2933700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7255" name="Line 41"/>
          <p:cNvSpPr>
            <a:spLocks noChangeShapeType="1"/>
          </p:cNvSpPr>
          <p:nvPr/>
        </p:nvSpPr>
        <p:spPr bwMode="auto">
          <a:xfrm>
            <a:off x="1219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56" name="Line 42"/>
          <p:cNvSpPr>
            <a:spLocks noChangeShapeType="1"/>
          </p:cNvSpPr>
          <p:nvPr/>
        </p:nvSpPr>
        <p:spPr bwMode="auto">
          <a:xfrm>
            <a:off x="914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57" name="Text Box 43"/>
          <p:cNvSpPr txBox="1">
            <a:spLocks noChangeArrowheads="1"/>
          </p:cNvSpPr>
          <p:nvPr/>
        </p:nvSpPr>
        <p:spPr bwMode="auto">
          <a:xfrm>
            <a:off x="1219200" y="48720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7258" name="Text Box 44"/>
          <p:cNvSpPr txBox="1">
            <a:spLocks noChangeArrowheads="1"/>
          </p:cNvSpPr>
          <p:nvPr/>
        </p:nvSpPr>
        <p:spPr bwMode="auto">
          <a:xfrm>
            <a:off x="914400" y="5253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7259" name="Text Box 45"/>
          <p:cNvSpPr txBox="1">
            <a:spLocks noChangeArrowheads="1"/>
          </p:cNvSpPr>
          <p:nvPr/>
        </p:nvSpPr>
        <p:spPr bwMode="auto">
          <a:xfrm>
            <a:off x="914400" y="5557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7260" name="Text Box 46"/>
          <p:cNvSpPr txBox="1">
            <a:spLocks noChangeArrowheads="1"/>
          </p:cNvSpPr>
          <p:nvPr/>
        </p:nvSpPr>
        <p:spPr bwMode="auto">
          <a:xfrm>
            <a:off x="914400" y="5862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7261" name="Text Box 47"/>
          <p:cNvSpPr txBox="1">
            <a:spLocks noChangeArrowheads="1"/>
          </p:cNvSpPr>
          <p:nvPr/>
        </p:nvSpPr>
        <p:spPr bwMode="auto">
          <a:xfrm>
            <a:off x="1219200" y="56388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62" name="Text Box 48"/>
          <p:cNvSpPr txBox="1">
            <a:spLocks noChangeArrowheads="1"/>
          </p:cNvSpPr>
          <p:nvPr/>
        </p:nvSpPr>
        <p:spPr bwMode="auto">
          <a:xfrm>
            <a:off x="1447800" y="5634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63" name="Text Box 49"/>
          <p:cNvSpPr txBox="1">
            <a:spLocks noChangeArrowheads="1"/>
          </p:cNvSpPr>
          <p:nvPr/>
        </p:nvSpPr>
        <p:spPr bwMode="auto">
          <a:xfrm>
            <a:off x="1828800" y="5634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64" name="Text Box 50"/>
          <p:cNvSpPr txBox="1">
            <a:spLocks noChangeArrowheads="1"/>
          </p:cNvSpPr>
          <p:nvPr/>
        </p:nvSpPr>
        <p:spPr bwMode="auto">
          <a:xfrm>
            <a:off x="12192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</a:t>
            </a:r>
          </a:p>
        </p:txBody>
      </p:sp>
      <p:sp>
        <p:nvSpPr>
          <p:cNvPr id="137265" name="Text Box 51"/>
          <p:cNvSpPr txBox="1">
            <a:spLocks noChangeArrowheads="1"/>
          </p:cNvSpPr>
          <p:nvPr/>
        </p:nvSpPr>
        <p:spPr bwMode="auto">
          <a:xfrm>
            <a:off x="14478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1</a:t>
            </a:r>
          </a:p>
        </p:txBody>
      </p:sp>
      <p:sp>
        <p:nvSpPr>
          <p:cNvPr id="137266" name="Text Box 52"/>
          <p:cNvSpPr txBox="1">
            <a:spLocks noChangeArrowheads="1"/>
          </p:cNvSpPr>
          <p:nvPr/>
        </p:nvSpPr>
        <p:spPr bwMode="auto">
          <a:xfrm>
            <a:off x="18288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</a:t>
            </a:r>
          </a:p>
        </p:txBody>
      </p:sp>
      <p:sp>
        <p:nvSpPr>
          <p:cNvPr id="137267" name="Text Box 53"/>
          <p:cNvSpPr txBox="1">
            <a:spLocks noChangeArrowheads="1"/>
          </p:cNvSpPr>
          <p:nvPr/>
        </p:nvSpPr>
        <p:spPr bwMode="auto">
          <a:xfrm>
            <a:off x="1363663" y="4740275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7268" name="Text Box 54"/>
          <p:cNvSpPr txBox="1">
            <a:spLocks noChangeArrowheads="1"/>
          </p:cNvSpPr>
          <p:nvPr/>
        </p:nvSpPr>
        <p:spPr bwMode="auto">
          <a:xfrm>
            <a:off x="1219200" y="3500438"/>
            <a:ext cx="94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  <a:p>
            <a:r>
              <a:rPr lang="en-US" sz="1800"/>
              <a:t>2   0   1</a:t>
            </a:r>
          </a:p>
        </p:txBody>
      </p:sp>
      <p:sp>
        <p:nvSpPr>
          <p:cNvPr id="137269" name="Text Box 55"/>
          <p:cNvSpPr txBox="1">
            <a:spLocks noChangeArrowheads="1"/>
          </p:cNvSpPr>
          <p:nvPr/>
        </p:nvSpPr>
        <p:spPr bwMode="auto">
          <a:xfrm>
            <a:off x="1219200" y="52578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 ∞  ∞</a:t>
            </a:r>
          </a:p>
        </p:txBody>
      </p:sp>
      <p:sp>
        <p:nvSpPr>
          <p:cNvPr id="137270" name="Text Box 56"/>
          <p:cNvSpPr txBox="1">
            <a:spLocks noChangeArrowheads="1"/>
          </p:cNvSpPr>
          <p:nvPr/>
        </p:nvSpPr>
        <p:spPr bwMode="auto">
          <a:xfrm>
            <a:off x="3260725" y="200660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2   0   1</a:t>
            </a:r>
          </a:p>
        </p:txBody>
      </p:sp>
      <p:sp>
        <p:nvSpPr>
          <p:cNvPr id="137271" name="Text Box 57"/>
          <p:cNvSpPr txBox="1">
            <a:spLocks noChangeArrowheads="1"/>
          </p:cNvSpPr>
          <p:nvPr/>
        </p:nvSpPr>
        <p:spPr bwMode="auto">
          <a:xfrm>
            <a:off x="3260725" y="2322513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7   1   0</a:t>
            </a:r>
          </a:p>
        </p:txBody>
      </p:sp>
      <p:sp>
        <p:nvSpPr>
          <p:cNvPr id="137272" name="Line 58"/>
          <p:cNvSpPr>
            <a:spLocks noChangeShapeType="1"/>
          </p:cNvSpPr>
          <p:nvPr/>
        </p:nvSpPr>
        <p:spPr bwMode="auto">
          <a:xfrm>
            <a:off x="2209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73" name="Line 59"/>
          <p:cNvSpPr>
            <a:spLocks noChangeShapeType="1"/>
          </p:cNvSpPr>
          <p:nvPr/>
        </p:nvSpPr>
        <p:spPr bwMode="auto">
          <a:xfrm>
            <a:off x="2133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74" name="Line 60"/>
          <p:cNvSpPr>
            <a:spLocks noChangeShapeType="1"/>
          </p:cNvSpPr>
          <p:nvPr/>
        </p:nvSpPr>
        <p:spPr bwMode="auto">
          <a:xfrm flipV="1">
            <a:off x="2133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75" name="Line 61"/>
          <p:cNvSpPr>
            <a:spLocks noChangeShapeType="1"/>
          </p:cNvSpPr>
          <p:nvPr/>
        </p:nvSpPr>
        <p:spPr bwMode="auto">
          <a:xfrm>
            <a:off x="2133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76" name="Line 62"/>
          <p:cNvSpPr>
            <a:spLocks noChangeShapeType="1"/>
          </p:cNvSpPr>
          <p:nvPr/>
        </p:nvSpPr>
        <p:spPr bwMode="auto">
          <a:xfrm flipV="1">
            <a:off x="2133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77" name="Line 63"/>
          <p:cNvSpPr>
            <a:spLocks noChangeShapeType="1"/>
          </p:cNvSpPr>
          <p:nvPr/>
        </p:nvSpPr>
        <p:spPr bwMode="auto">
          <a:xfrm flipV="1">
            <a:off x="2209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78" name="Line 64"/>
          <p:cNvSpPr>
            <a:spLocks noChangeShapeType="1"/>
          </p:cNvSpPr>
          <p:nvPr/>
        </p:nvSpPr>
        <p:spPr bwMode="auto">
          <a:xfrm>
            <a:off x="609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79" name="Text Box 65"/>
          <p:cNvSpPr txBox="1">
            <a:spLocks noChangeArrowheads="1"/>
          </p:cNvSpPr>
          <p:nvPr/>
        </p:nvSpPr>
        <p:spPr bwMode="auto">
          <a:xfrm>
            <a:off x="6069013" y="6137275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time</a:t>
            </a:r>
          </a:p>
        </p:txBody>
      </p:sp>
      <p:grpSp>
        <p:nvGrpSpPr>
          <p:cNvPr id="137280" name="Group 66"/>
          <p:cNvGrpSpPr>
            <a:grpSpLocks/>
          </p:cNvGrpSpPr>
          <p:nvPr/>
        </p:nvGrpSpPr>
        <p:grpSpPr bwMode="auto">
          <a:xfrm>
            <a:off x="6632575" y="2911475"/>
            <a:ext cx="2184400" cy="1212850"/>
            <a:chOff x="2352" y="0"/>
            <a:chExt cx="1376" cy="764"/>
          </a:xfrm>
        </p:grpSpPr>
        <p:sp>
          <p:nvSpPr>
            <p:cNvPr id="137296" name="Freeform 67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7297" name="Group 68"/>
            <p:cNvGrpSpPr>
              <a:grpSpLocks/>
            </p:cNvGrpSpPr>
            <p:nvPr/>
          </p:nvGrpSpPr>
          <p:grpSpPr bwMode="auto">
            <a:xfrm>
              <a:off x="2448" y="70"/>
              <a:ext cx="1161" cy="676"/>
              <a:chOff x="-17" y="1282"/>
              <a:chExt cx="1161" cy="676"/>
            </a:xfrm>
          </p:grpSpPr>
          <p:sp>
            <p:nvSpPr>
              <p:cNvPr id="137298" name="Freeform 69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299" name="Oval 70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300" name="Line 71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301" name="Line 72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302" name="Rectangle 73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7303" name="Oval 74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304" name="Freeform 75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305" name="Freeform 76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7306" name="Group 77"/>
              <p:cNvGrpSpPr>
                <a:grpSpLocks/>
              </p:cNvGrpSpPr>
              <p:nvPr/>
            </p:nvGrpSpPr>
            <p:grpSpPr bwMode="auto">
              <a:xfrm>
                <a:off x="39" y="1594"/>
                <a:ext cx="196" cy="250"/>
                <a:chOff x="2959" y="2425"/>
                <a:chExt cx="197" cy="250"/>
              </a:xfrm>
            </p:grpSpPr>
            <p:sp>
              <p:nvSpPr>
                <p:cNvPr id="137328" name="Rectangle 7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329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959" y="2425"/>
                  <a:ext cx="19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x</a:t>
                  </a:r>
                  <a:endParaRPr lang="en-US"/>
                </a:p>
              </p:txBody>
            </p:sp>
          </p:grpSp>
          <p:grpSp>
            <p:nvGrpSpPr>
              <p:cNvPr id="137307" name="Group 80"/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288"/>
                <a:chOff x="1740" y="2272"/>
                <a:chExt cx="316" cy="288"/>
              </a:xfrm>
            </p:grpSpPr>
            <p:sp>
              <p:nvSpPr>
                <p:cNvPr id="137320" name="Oval 81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321" name="Line 82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322" name="Line 83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323" name="Rectangle 84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37324" name="Oval 85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7325" name="Group 86"/>
                <p:cNvGrpSpPr>
                  <a:grpSpLocks/>
                </p:cNvGrpSpPr>
                <p:nvPr/>
              </p:nvGrpSpPr>
              <p:grpSpPr bwMode="auto">
                <a:xfrm>
                  <a:off x="1795" y="2272"/>
                  <a:ext cx="212" cy="288"/>
                  <a:chOff x="2951" y="2395"/>
                  <a:chExt cx="213" cy="288"/>
                </a:xfrm>
              </p:grpSpPr>
              <p:sp>
                <p:nvSpPr>
                  <p:cNvPr id="137326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7327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1" y="2395"/>
                    <a:ext cx="21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/>
                      <a:t>z</a:t>
                    </a:r>
                  </a:p>
                </p:txBody>
              </p:sp>
            </p:grpSp>
          </p:grpSp>
          <p:sp>
            <p:nvSpPr>
              <p:cNvPr id="137308" name="Text Box 89"/>
              <p:cNvSpPr txBox="1">
                <a:spLocks noChangeArrowheads="1"/>
              </p:cNvSpPr>
              <p:nvPr/>
            </p:nvSpPr>
            <p:spPr bwMode="auto">
              <a:xfrm>
                <a:off x="724" y="139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1</a:t>
                </a:r>
                <a:endParaRPr lang="en-US"/>
              </a:p>
            </p:txBody>
          </p:sp>
          <p:sp>
            <p:nvSpPr>
              <p:cNvPr id="137309" name="Text Box 90"/>
              <p:cNvSpPr txBox="1">
                <a:spLocks noChangeArrowheads="1"/>
              </p:cNvSpPr>
              <p:nvPr/>
            </p:nvSpPr>
            <p:spPr bwMode="auto">
              <a:xfrm>
                <a:off x="196" y="139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2</a:t>
                </a:r>
                <a:endParaRPr lang="en-US"/>
              </a:p>
            </p:txBody>
          </p:sp>
          <p:sp>
            <p:nvSpPr>
              <p:cNvPr id="137310" name="Text Box 91"/>
              <p:cNvSpPr txBox="1">
                <a:spLocks noChangeArrowheads="1"/>
              </p:cNvSpPr>
              <p:nvPr/>
            </p:nvSpPr>
            <p:spPr bwMode="auto">
              <a:xfrm>
                <a:off x="481" y="172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7</a:t>
                </a:r>
                <a:endParaRPr lang="en-US"/>
              </a:p>
            </p:txBody>
          </p:sp>
          <p:grpSp>
            <p:nvGrpSpPr>
              <p:cNvPr id="137311" name="Group 92"/>
              <p:cNvGrpSpPr>
                <a:grpSpLocks/>
              </p:cNvGrpSpPr>
              <p:nvPr/>
            </p:nvGrpSpPr>
            <p:grpSpPr bwMode="auto">
              <a:xfrm>
                <a:off x="408" y="1282"/>
                <a:ext cx="316" cy="250"/>
                <a:chOff x="1740" y="2302"/>
                <a:chExt cx="316" cy="250"/>
              </a:xfrm>
            </p:grpSpPr>
            <p:sp>
              <p:nvSpPr>
                <p:cNvPr id="137312" name="Oval 93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313" name="Line 94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314" name="Line 95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315" name="Rectangle 96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37316" name="Oval 97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7317" name="Group 98"/>
                <p:cNvGrpSpPr>
                  <a:grpSpLocks/>
                </p:cNvGrpSpPr>
                <p:nvPr/>
              </p:nvGrpSpPr>
              <p:grpSpPr bwMode="auto">
                <a:xfrm>
                  <a:off x="1803" y="2302"/>
                  <a:ext cx="196" cy="250"/>
                  <a:chOff x="2958" y="2425"/>
                  <a:chExt cx="198" cy="250"/>
                </a:xfrm>
              </p:grpSpPr>
              <p:sp>
                <p:nvSpPr>
                  <p:cNvPr id="137318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7319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8" y="2425"/>
                    <a:ext cx="19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000"/>
                      <a:t>y</a:t>
                    </a:r>
                    <a:endParaRPr lang="en-US"/>
                  </a:p>
                </p:txBody>
              </p:sp>
            </p:grpSp>
          </p:grpSp>
        </p:grpSp>
      </p:grpSp>
      <p:sp>
        <p:nvSpPr>
          <p:cNvPr id="137281" name="Text Box 101"/>
          <p:cNvSpPr txBox="1">
            <a:spLocks noChangeArrowheads="1"/>
          </p:cNvSpPr>
          <p:nvPr/>
        </p:nvSpPr>
        <p:spPr bwMode="auto">
          <a:xfrm>
            <a:off x="263525" y="1104900"/>
            <a:ext cx="920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node x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7282" name="Oval 104"/>
          <p:cNvSpPr>
            <a:spLocks noChangeArrowheads="1"/>
          </p:cNvSpPr>
          <p:nvPr/>
        </p:nvSpPr>
        <p:spPr bwMode="auto">
          <a:xfrm>
            <a:off x="12192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83" name="Oval 105"/>
          <p:cNvSpPr>
            <a:spLocks noChangeArrowheads="1"/>
          </p:cNvSpPr>
          <p:nvPr/>
        </p:nvSpPr>
        <p:spPr bwMode="auto">
          <a:xfrm>
            <a:off x="1219200" y="37338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84" name="Oval 106"/>
          <p:cNvSpPr>
            <a:spLocks noChangeArrowheads="1"/>
          </p:cNvSpPr>
          <p:nvPr/>
        </p:nvSpPr>
        <p:spPr bwMode="auto">
          <a:xfrm>
            <a:off x="1219200" y="59436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85" name="Oval 107"/>
          <p:cNvSpPr>
            <a:spLocks noChangeArrowheads="1"/>
          </p:cNvSpPr>
          <p:nvPr/>
        </p:nvSpPr>
        <p:spPr bwMode="auto">
          <a:xfrm>
            <a:off x="3297238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8172" name="Rectangle 108"/>
          <p:cNvSpPr>
            <a:spLocks noChangeArrowheads="1"/>
          </p:cNvSpPr>
          <p:nvPr/>
        </p:nvSpPr>
        <p:spPr bwMode="auto">
          <a:xfrm>
            <a:off x="1590675" y="187325"/>
            <a:ext cx="4318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fr-FR">
                <a:solidFill>
                  <a:srgbClr val="000000"/>
                </a:solidFill>
                <a:cs typeface="Times New Roman" charset="0"/>
              </a:rPr>
              <a:t>D</a:t>
            </a:r>
            <a:r>
              <a:rPr lang="fr-FR" baseline="-25000">
                <a:solidFill>
                  <a:srgbClr val="000000"/>
                </a:solidFill>
                <a:cs typeface="Times New Roman" charset="0"/>
              </a:rPr>
              <a:t>x</a:t>
            </a:r>
            <a:r>
              <a:rPr lang="fr-FR">
                <a:solidFill>
                  <a:srgbClr val="000000"/>
                </a:solidFill>
                <a:cs typeface="Times New Roman" charset="0"/>
              </a:rPr>
              <a:t>(y) = min{c(x,y) + D</a:t>
            </a:r>
            <a:r>
              <a:rPr lang="fr-FR" baseline="-25000">
                <a:solidFill>
                  <a:srgbClr val="000000"/>
                </a:solidFill>
                <a:cs typeface="Times New Roman" charset="0"/>
              </a:rPr>
              <a:t>y</a:t>
            </a:r>
            <a:r>
              <a:rPr lang="fr-FR">
                <a:solidFill>
                  <a:srgbClr val="000000"/>
                </a:solidFill>
                <a:cs typeface="Times New Roman" charset="0"/>
              </a:rPr>
              <a:t>(y), c(x,z) + D</a:t>
            </a:r>
            <a:r>
              <a:rPr lang="fr-FR" baseline="-25000">
                <a:solidFill>
                  <a:srgbClr val="000000"/>
                </a:solidFill>
                <a:cs typeface="Times New Roman" charset="0"/>
              </a:rPr>
              <a:t>z</a:t>
            </a:r>
            <a:r>
              <a:rPr lang="fr-FR">
                <a:solidFill>
                  <a:srgbClr val="000000"/>
                </a:solidFill>
                <a:cs typeface="Times New Roman" charset="0"/>
              </a:rPr>
              <a:t>(y)} </a:t>
            </a:r>
            <a:br>
              <a:rPr lang="fr-FR">
                <a:solidFill>
                  <a:srgbClr val="000000"/>
                </a:solidFill>
                <a:cs typeface="Times New Roman" charset="0"/>
              </a:rPr>
            </a:br>
            <a:r>
              <a:rPr lang="fr-FR">
                <a:solidFill>
                  <a:srgbClr val="000000"/>
                </a:solidFill>
                <a:cs typeface="Times New Roman" charset="0"/>
              </a:rPr>
              <a:t>             = min{2+0 , 7+1} = 2</a:t>
            </a:r>
          </a:p>
        </p:txBody>
      </p:sp>
      <p:sp>
        <p:nvSpPr>
          <p:cNvPr id="728173" name="Line 109"/>
          <p:cNvSpPr>
            <a:spLocks noChangeShapeType="1"/>
          </p:cNvSpPr>
          <p:nvPr/>
        </p:nvSpPr>
        <p:spPr bwMode="auto">
          <a:xfrm flipH="1">
            <a:off x="3760788" y="809625"/>
            <a:ext cx="809625" cy="9667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8174" name="Rectangle 110"/>
          <p:cNvSpPr>
            <a:spLocks noChangeArrowheads="1"/>
          </p:cNvSpPr>
          <p:nvPr/>
        </p:nvSpPr>
        <p:spPr bwMode="auto">
          <a:xfrm>
            <a:off x="6384925" y="28575"/>
            <a:ext cx="26670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fr-FR" i="1"/>
              <a:t>D</a:t>
            </a:r>
            <a:r>
              <a:rPr lang="fr-FR" i="1" baseline="-25000"/>
              <a:t>x</a:t>
            </a:r>
            <a:r>
              <a:rPr lang="fr-FR" i="1"/>
              <a:t>(z) = </a:t>
            </a:r>
            <a:r>
              <a:rPr lang="fr-FR"/>
              <a:t>min{</a:t>
            </a:r>
            <a:r>
              <a:rPr lang="fr-FR" i="1"/>
              <a:t>c(x,y) + </a:t>
            </a:r>
            <a:br>
              <a:rPr lang="fr-FR" i="1"/>
            </a:br>
            <a:r>
              <a:rPr lang="fr-FR" i="1"/>
              <a:t>      D</a:t>
            </a:r>
            <a:r>
              <a:rPr lang="fr-FR" i="1" baseline="-25000"/>
              <a:t>y</a:t>
            </a:r>
            <a:r>
              <a:rPr lang="fr-FR" i="1"/>
              <a:t>(z), c(x,z) + D</a:t>
            </a:r>
            <a:r>
              <a:rPr lang="fr-FR" i="1" baseline="-25000"/>
              <a:t>z</a:t>
            </a:r>
            <a:r>
              <a:rPr lang="fr-FR" i="1"/>
              <a:t>(z)</a:t>
            </a:r>
            <a:r>
              <a:rPr lang="fr-FR"/>
              <a:t>} </a:t>
            </a:r>
          </a:p>
          <a:p>
            <a:pPr algn="just">
              <a:lnSpc>
                <a:spcPct val="120000"/>
              </a:lnSpc>
            </a:pPr>
            <a:r>
              <a:rPr lang="fr-FR"/>
              <a:t>= min{2+1 , 7+0} = 3</a:t>
            </a:r>
          </a:p>
        </p:txBody>
      </p:sp>
      <p:sp>
        <p:nvSpPr>
          <p:cNvPr id="728175" name="Line 111"/>
          <p:cNvSpPr>
            <a:spLocks noChangeShapeType="1"/>
          </p:cNvSpPr>
          <p:nvPr/>
        </p:nvSpPr>
        <p:spPr bwMode="auto">
          <a:xfrm flipH="1">
            <a:off x="4179888" y="482600"/>
            <a:ext cx="2586037" cy="13335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8176" name="Text Box 112"/>
          <p:cNvSpPr txBox="1">
            <a:spLocks noChangeArrowheads="1"/>
          </p:cNvSpPr>
          <p:nvPr/>
        </p:nvSpPr>
        <p:spPr bwMode="auto">
          <a:xfrm>
            <a:off x="3922713" y="16748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3</a:t>
            </a:r>
          </a:p>
        </p:txBody>
      </p:sp>
      <p:sp>
        <p:nvSpPr>
          <p:cNvPr id="728177" name="Text Box 113"/>
          <p:cNvSpPr txBox="1">
            <a:spLocks noChangeArrowheads="1"/>
          </p:cNvSpPr>
          <p:nvPr/>
        </p:nvSpPr>
        <p:spPr bwMode="auto">
          <a:xfrm>
            <a:off x="3579813" y="1679575"/>
            <a:ext cx="34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</a:t>
            </a:r>
          </a:p>
        </p:txBody>
      </p:sp>
      <p:sp>
        <p:nvSpPr>
          <p:cNvPr id="137292" name="Text Box 114"/>
          <p:cNvSpPr txBox="1">
            <a:spLocks noChangeArrowheads="1"/>
          </p:cNvSpPr>
          <p:nvPr/>
        </p:nvSpPr>
        <p:spPr bwMode="auto">
          <a:xfrm>
            <a:off x="292100" y="2851150"/>
            <a:ext cx="920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node y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7293" name="Text Box 115"/>
          <p:cNvSpPr txBox="1">
            <a:spLocks noChangeArrowheads="1"/>
          </p:cNvSpPr>
          <p:nvPr/>
        </p:nvSpPr>
        <p:spPr bwMode="auto">
          <a:xfrm>
            <a:off x="311150" y="4699000"/>
            <a:ext cx="9080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node z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7294" name="Text Box 117"/>
          <p:cNvSpPr txBox="1">
            <a:spLocks noChangeArrowheads="1"/>
          </p:cNvSpPr>
          <p:nvPr/>
        </p:nvSpPr>
        <p:spPr bwMode="auto">
          <a:xfrm>
            <a:off x="3413125" y="1143000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7295" name="Text Box 118"/>
          <p:cNvSpPr txBox="1">
            <a:spLocks noChangeArrowheads="1"/>
          </p:cNvSpPr>
          <p:nvPr/>
        </p:nvSpPr>
        <p:spPr bwMode="auto">
          <a:xfrm rot="-5400000">
            <a:off x="561182" y="2067719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11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87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172" grpId="0"/>
      <p:bldP spid="728173" grpId="0" animBg="1"/>
      <p:bldP spid="728174" grpId="0"/>
      <p:bldP spid="728175" grpId="0" animBg="1"/>
      <p:bldP spid="728176" grpId="0"/>
      <p:bldP spid="72817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Line 20"/>
          <p:cNvSpPr>
            <a:spLocks noChangeShapeType="1"/>
          </p:cNvSpPr>
          <p:nvPr/>
        </p:nvSpPr>
        <p:spPr bwMode="auto">
          <a:xfrm>
            <a:off x="5486400" y="1524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44" name="Line 21"/>
          <p:cNvSpPr>
            <a:spLocks noChangeShapeType="1"/>
          </p:cNvSpPr>
          <p:nvPr/>
        </p:nvSpPr>
        <p:spPr bwMode="auto">
          <a:xfrm>
            <a:off x="5181600" y="1752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45" name="Text Box 22"/>
          <p:cNvSpPr txBox="1">
            <a:spLocks noChangeArrowheads="1"/>
          </p:cNvSpPr>
          <p:nvPr/>
        </p:nvSpPr>
        <p:spPr bwMode="auto">
          <a:xfrm>
            <a:off x="5486400" y="13668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246" name="Text Box 23"/>
          <p:cNvSpPr txBox="1">
            <a:spLocks noChangeArrowheads="1"/>
          </p:cNvSpPr>
          <p:nvPr/>
        </p:nvSpPr>
        <p:spPr bwMode="auto">
          <a:xfrm>
            <a:off x="5181600" y="1747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247" name="Text Box 24"/>
          <p:cNvSpPr txBox="1">
            <a:spLocks noChangeArrowheads="1"/>
          </p:cNvSpPr>
          <p:nvPr/>
        </p:nvSpPr>
        <p:spPr bwMode="auto">
          <a:xfrm>
            <a:off x="5181600" y="2052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248" name="Text Box 25"/>
          <p:cNvSpPr txBox="1">
            <a:spLocks noChangeArrowheads="1"/>
          </p:cNvSpPr>
          <p:nvPr/>
        </p:nvSpPr>
        <p:spPr bwMode="auto">
          <a:xfrm>
            <a:off x="5181600" y="2357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249" name="Text Box 26"/>
          <p:cNvSpPr txBox="1">
            <a:spLocks noChangeArrowheads="1"/>
          </p:cNvSpPr>
          <p:nvPr/>
        </p:nvSpPr>
        <p:spPr bwMode="auto">
          <a:xfrm>
            <a:off x="5486400" y="17478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0  2   3</a:t>
            </a:r>
          </a:p>
        </p:txBody>
      </p:sp>
      <p:sp>
        <p:nvSpPr>
          <p:cNvPr id="138250" name="Text Box 27"/>
          <p:cNvSpPr txBox="1">
            <a:spLocks noChangeArrowheads="1"/>
          </p:cNvSpPr>
          <p:nvPr/>
        </p:nvSpPr>
        <p:spPr bwMode="auto">
          <a:xfrm rot="-5400000">
            <a:off x="4820443" y="2167732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8251" name="Text Box 28"/>
          <p:cNvSpPr txBox="1">
            <a:spLocks noChangeArrowheads="1"/>
          </p:cNvSpPr>
          <p:nvPr/>
        </p:nvSpPr>
        <p:spPr bwMode="auto">
          <a:xfrm>
            <a:off x="5608638" y="1223963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252" name="Line 50"/>
          <p:cNvSpPr>
            <a:spLocks noChangeShapeType="1"/>
          </p:cNvSpPr>
          <p:nvPr/>
        </p:nvSpPr>
        <p:spPr bwMode="auto">
          <a:xfrm>
            <a:off x="32766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53" name="Line 51"/>
          <p:cNvSpPr>
            <a:spLocks noChangeShapeType="1"/>
          </p:cNvSpPr>
          <p:nvPr/>
        </p:nvSpPr>
        <p:spPr bwMode="auto">
          <a:xfrm>
            <a:off x="29718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54" name="Text Box 52"/>
          <p:cNvSpPr txBox="1">
            <a:spLocks noChangeArrowheads="1"/>
          </p:cNvSpPr>
          <p:nvPr/>
        </p:nvSpPr>
        <p:spPr bwMode="auto">
          <a:xfrm>
            <a:off x="3276600" y="30432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255" name="Text Box 53"/>
          <p:cNvSpPr txBox="1">
            <a:spLocks noChangeArrowheads="1"/>
          </p:cNvSpPr>
          <p:nvPr/>
        </p:nvSpPr>
        <p:spPr bwMode="auto">
          <a:xfrm>
            <a:off x="2971800" y="3424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256" name="Text Box 54"/>
          <p:cNvSpPr txBox="1">
            <a:spLocks noChangeArrowheads="1"/>
          </p:cNvSpPr>
          <p:nvPr/>
        </p:nvSpPr>
        <p:spPr bwMode="auto">
          <a:xfrm>
            <a:off x="2971800" y="3729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257" name="Text Box 55"/>
          <p:cNvSpPr txBox="1">
            <a:spLocks noChangeArrowheads="1"/>
          </p:cNvSpPr>
          <p:nvPr/>
        </p:nvSpPr>
        <p:spPr bwMode="auto">
          <a:xfrm>
            <a:off x="2971800" y="4033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258" name="Text Box 56"/>
          <p:cNvSpPr txBox="1">
            <a:spLocks noChangeArrowheads="1"/>
          </p:cNvSpPr>
          <p:nvPr/>
        </p:nvSpPr>
        <p:spPr bwMode="auto">
          <a:xfrm>
            <a:off x="3276600" y="34242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0  2   7</a:t>
            </a:r>
          </a:p>
        </p:txBody>
      </p:sp>
      <p:sp>
        <p:nvSpPr>
          <p:cNvPr id="138259" name="Text Box 57"/>
          <p:cNvSpPr txBox="1">
            <a:spLocks noChangeArrowheads="1"/>
          </p:cNvSpPr>
          <p:nvPr/>
        </p:nvSpPr>
        <p:spPr bwMode="auto">
          <a:xfrm rot="-5400000">
            <a:off x="2643981" y="3821907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8260" name="Text Box 58"/>
          <p:cNvSpPr txBox="1">
            <a:spLocks noChangeArrowheads="1"/>
          </p:cNvSpPr>
          <p:nvPr/>
        </p:nvSpPr>
        <p:spPr bwMode="auto">
          <a:xfrm>
            <a:off x="3421063" y="2900363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261" name="Line 59"/>
          <p:cNvSpPr>
            <a:spLocks noChangeShapeType="1"/>
          </p:cNvSpPr>
          <p:nvPr/>
        </p:nvSpPr>
        <p:spPr bwMode="auto">
          <a:xfrm>
            <a:off x="5486400" y="3276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62" name="Line 60"/>
          <p:cNvSpPr>
            <a:spLocks noChangeShapeType="1"/>
          </p:cNvSpPr>
          <p:nvPr/>
        </p:nvSpPr>
        <p:spPr bwMode="auto">
          <a:xfrm>
            <a:off x="5181600" y="3505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63" name="Text Box 61"/>
          <p:cNvSpPr txBox="1">
            <a:spLocks noChangeArrowheads="1"/>
          </p:cNvSpPr>
          <p:nvPr/>
        </p:nvSpPr>
        <p:spPr bwMode="auto">
          <a:xfrm>
            <a:off x="5486400" y="31194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264" name="Text Box 62"/>
          <p:cNvSpPr txBox="1">
            <a:spLocks noChangeArrowheads="1"/>
          </p:cNvSpPr>
          <p:nvPr/>
        </p:nvSpPr>
        <p:spPr bwMode="auto">
          <a:xfrm>
            <a:off x="5181600" y="3500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265" name="Text Box 63"/>
          <p:cNvSpPr txBox="1">
            <a:spLocks noChangeArrowheads="1"/>
          </p:cNvSpPr>
          <p:nvPr/>
        </p:nvSpPr>
        <p:spPr bwMode="auto">
          <a:xfrm>
            <a:off x="5181600" y="3805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266" name="Text Box 64"/>
          <p:cNvSpPr txBox="1">
            <a:spLocks noChangeArrowheads="1"/>
          </p:cNvSpPr>
          <p:nvPr/>
        </p:nvSpPr>
        <p:spPr bwMode="auto">
          <a:xfrm>
            <a:off x="5181600" y="4110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267" name="Text Box 65"/>
          <p:cNvSpPr txBox="1">
            <a:spLocks noChangeArrowheads="1"/>
          </p:cNvSpPr>
          <p:nvPr/>
        </p:nvSpPr>
        <p:spPr bwMode="auto">
          <a:xfrm>
            <a:off x="5486400" y="35004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0  2   3</a:t>
            </a:r>
          </a:p>
        </p:txBody>
      </p:sp>
      <p:sp>
        <p:nvSpPr>
          <p:cNvPr id="138268" name="Text Box 66"/>
          <p:cNvSpPr txBox="1">
            <a:spLocks noChangeArrowheads="1"/>
          </p:cNvSpPr>
          <p:nvPr/>
        </p:nvSpPr>
        <p:spPr bwMode="auto">
          <a:xfrm rot="-5400000">
            <a:off x="4820443" y="3898107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8269" name="Text Box 67"/>
          <p:cNvSpPr txBox="1">
            <a:spLocks noChangeArrowheads="1"/>
          </p:cNvSpPr>
          <p:nvPr/>
        </p:nvSpPr>
        <p:spPr bwMode="auto">
          <a:xfrm>
            <a:off x="5597525" y="2965450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270" name="Line 68"/>
          <p:cNvSpPr>
            <a:spLocks noChangeShapeType="1"/>
          </p:cNvSpPr>
          <p:nvPr/>
        </p:nvSpPr>
        <p:spPr bwMode="auto">
          <a:xfrm>
            <a:off x="54102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71" name="Line 69"/>
          <p:cNvSpPr>
            <a:spLocks noChangeShapeType="1"/>
          </p:cNvSpPr>
          <p:nvPr/>
        </p:nvSpPr>
        <p:spPr bwMode="auto">
          <a:xfrm>
            <a:off x="51054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72" name="Text Box 70"/>
          <p:cNvSpPr txBox="1">
            <a:spLocks noChangeArrowheads="1"/>
          </p:cNvSpPr>
          <p:nvPr/>
        </p:nvSpPr>
        <p:spPr bwMode="auto">
          <a:xfrm>
            <a:off x="5410200" y="47958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273" name="Text Box 71"/>
          <p:cNvSpPr txBox="1">
            <a:spLocks noChangeArrowheads="1"/>
          </p:cNvSpPr>
          <p:nvPr/>
        </p:nvSpPr>
        <p:spPr bwMode="auto">
          <a:xfrm>
            <a:off x="5105400" y="5176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274" name="Text Box 72"/>
          <p:cNvSpPr txBox="1">
            <a:spLocks noChangeArrowheads="1"/>
          </p:cNvSpPr>
          <p:nvPr/>
        </p:nvSpPr>
        <p:spPr bwMode="auto">
          <a:xfrm>
            <a:off x="5105400" y="548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275" name="Text Box 73"/>
          <p:cNvSpPr txBox="1">
            <a:spLocks noChangeArrowheads="1"/>
          </p:cNvSpPr>
          <p:nvPr/>
        </p:nvSpPr>
        <p:spPr bwMode="auto">
          <a:xfrm>
            <a:off x="5105400" y="578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276" name="Text Box 74"/>
          <p:cNvSpPr txBox="1">
            <a:spLocks noChangeArrowheads="1"/>
          </p:cNvSpPr>
          <p:nvPr/>
        </p:nvSpPr>
        <p:spPr bwMode="auto">
          <a:xfrm>
            <a:off x="5410200" y="51768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0  2   3</a:t>
            </a:r>
          </a:p>
        </p:txBody>
      </p:sp>
      <p:sp>
        <p:nvSpPr>
          <p:cNvPr id="138277" name="Text Box 75"/>
          <p:cNvSpPr txBox="1">
            <a:spLocks noChangeArrowheads="1"/>
          </p:cNvSpPr>
          <p:nvPr/>
        </p:nvSpPr>
        <p:spPr bwMode="auto">
          <a:xfrm rot="-5400000">
            <a:off x="4755357" y="556339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8278" name="Text Box 76"/>
          <p:cNvSpPr txBox="1">
            <a:spLocks noChangeArrowheads="1"/>
          </p:cNvSpPr>
          <p:nvPr/>
        </p:nvSpPr>
        <p:spPr bwMode="auto">
          <a:xfrm>
            <a:off x="5521325" y="4664075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279" name="Line 77"/>
          <p:cNvSpPr>
            <a:spLocks noChangeShapeType="1"/>
          </p:cNvSpPr>
          <p:nvPr/>
        </p:nvSpPr>
        <p:spPr bwMode="auto">
          <a:xfrm>
            <a:off x="32766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80" name="Line 78"/>
          <p:cNvSpPr>
            <a:spLocks noChangeShapeType="1"/>
          </p:cNvSpPr>
          <p:nvPr/>
        </p:nvSpPr>
        <p:spPr bwMode="auto">
          <a:xfrm>
            <a:off x="29718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81" name="Text Box 79"/>
          <p:cNvSpPr txBox="1">
            <a:spLocks noChangeArrowheads="1"/>
          </p:cNvSpPr>
          <p:nvPr/>
        </p:nvSpPr>
        <p:spPr bwMode="auto">
          <a:xfrm>
            <a:off x="3276600" y="47958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282" name="Text Box 80"/>
          <p:cNvSpPr txBox="1">
            <a:spLocks noChangeArrowheads="1"/>
          </p:cNvSpPr>
          <p:nvPr/>
        </p:nvSpPr>
        <p:spPr bwMode="auto">
          <a:xfrm>
            <a:off x="2971800" y="5176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283" name="Text Box 81"/>
          <p:cNvSpPr txBox="1">
            <a:spLocks noChangeArrowheads="1"/>
          </p:cNvSpPr>
          <p:nvPr/>
        </p:nvSpPr>
        <p:spPr bwMode="auto">
          <a:xfrm>
            <a:off x="2971800" y="548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284" name="Text Box 82"/>
          <p:cNvSpPr txBox="1">
            <a:spLocks noChangeArrowheads="1"/>
          </p:cNvSpPr>
          <p:nvPr/>
        </p:nvSpPr>
        <p:spPr bwMode="auto">
          <a:xfrm>
            <a:off x="2971800" y="578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285" name="Text Box 83"/>
          <p:cNvSpPr txBox="1">
            <a:spLocks noChangeArrowheads="1"/>
          </p:cNvSpPr>
          <p:nvPr/>
        </p:nvSpPr>
        <p:spPr bwMode="auto">
          <a:xfrm>
            <a:off x="3276600" y="51768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0  2   7</a:t>
            </a:r>
          </a:p>
        </p:txBody>
      </p:sp>
      <p:sp>
        <p:nvSpPr>
          <p:cNvPr id="138286" name="Text Box 84"/>
          <p:cNvSpPr txBox="1">
            <a:spLocks noChangeArrowheads="1"/>
          </p:cNvSpPr>
          <p:nvPr/>
        </p:nvSpPr>
        <p:spPr bwMode="auto">
          <a:xfrm rot="-5400000">
            <a:off x="2643982" y="553164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8287" name="Text Box 85"/>
          <p:cNvSpPr txBox="1">
            <a:spLocks noChangeArrowheads="1"/>
          </p:cNvSpPr>
          <p:nvPr/>
        </p:nvSpPr>
        <p:spPr bwMode="auto">
          <a:xfrm>
            <a:off x="3409950" y="4664075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288" name="Text Box 103"/>
          <p:cNvSpPr txBox="1">
            <a:spLocks noChangeArrowheads="1"/>
          </p:cNvSpPr>
          <p:nvPr/>
        </p:nvSpPr>
        <p:spPr bwMode="auto">
          <a:xfrm>
            <a:off x="3276600" y="37719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2  0   1</a:t>
            </a:r>
          </a:p>
        </p:txBody>
      </p:sp>
      <p:sp>
        <p:nvSpPr>
          <p:cNvPr id="138289" name="Text Box 104"/>
          <p:cNvSpPr txBox="1">
            <a:spLocks noChangeArrowheads="1"/>
          </p:cNvSpPr>
          <p:nvPr/>
        </p:nvSpPr>
        <p:spPr bwMode="auto">
          <a:xfrm>
            <a:off x="3276600" y="4110038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7   1   0</a:t>
            </a:r>
          </a:p>
        </p:txBody>
      </p:sp>
      <p:sp>
        <p:nvSpPr>
          <p:cNvPr id="138290" name="Text Box 105"/>
          <p:cNvSpPr txBox="1">
            <a:spLocks noChangeArrowheads="1"/>
          </p:cNvSpPr>
          <p:nvPr/>
        </p:nvSpPr>
        <p:spPr bwMode="auto">
          <a:xfrm>
            <a:off x="3276600" y="55578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2  0   1</a:t>
            </a:r>
          </a:p>
        </p:txBody>
      </p:sp>
      <p:sp>
        <p:nvSpPr>
          <p:cNvPr id="138291" name="Text Box 106"/>
          <p:cNvSpPr txBox="1">
            <a:spLocks noChangeArrowheads="1"/>
          </p:cNvSpPr>
          <p:nvPr/>
        </p:nvSpPr>
        <p:spPr bwMode="auto">
          <a:xfrm>
            <a:off x="3276600" y="5862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3  1   0</a:t>
            </a:r>
          </a:p>
        </p:txBody>
      </p:sp>
      <p:sp>
        <p:nvSpPr>
          <p:cNvPr id="138292" name="Text Box 107"/>
          <p:cNvSpPr txBox="1">
            <a:spLocks noChangeArrowheads="1"/>
          </p:cNvSpPr>
          <p:nvPr/>
        </p:nvSpPr>
        <p:spPr bwMode="auto">
          <a:xfrm>
            <a:off x="5486400" y="209550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2   0   1</a:t>
            </a:r>
          </a:p>
        </p:txBody>
      </p:sp>
      <p:sp>
        <p:nvSpPr>
          <p:cNvPr id="138293" name="Text Box 108"/>
          <p:cNvSpPr txBox="1">
            <a:spLocks noChangeArrowheads="1"/>
          </p:cNvSpPr>
          <p:nvPr/>
        </p:nvSpPr>
        <p:spPr bwMode="auto">
          <a:xfrm>
            <a:off x="5486400" y="2433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3  1   0</a:t>
            </a:r>
          </a:p>
        </p:txBody>
      </p:sp>
      <p:sp>
        <p:nvSpPr>
          <p:cNvPr id="138294" name="Text Box 109"/>
          <p:cNvSpPr txBox="1">
            <a:spLocks noChangeArrowheads="1"/>
          </p:cNvSpPr>
          <p:nvPr/>
        </p:nvSpPr>
        <p:spPr bwMode="auto">
          <a:xfrm>
            <a:off x="5486400" y="3825875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2  0   1</a:t>
            </a:r>
          </a:p>
        </p:txBody>
      </p:sp>
      <p:sp>
        <p:nvSpPr>
          <p:cNvPr id="138295" name="Text Box 110"/>
          <p:cNvSpPr txBox="1">
            <a:spLocks noChangeArrowheads="1"/>
          </p:cNvSpPr>
          <p:nvPr/>
        </p:nvSpPr>
        <p:spPr bwMode="auto">
          <a:xfrm>
            <a:off x="5410200" y="5862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3  1   0</a:t>
            </a:r>
          </a:p>
        </p:txBody>
      </p:sp>
      <p:sp>
        <p:nvSpPr>
          <p:cNvPr id="138296" name="Text Box 111"/>
          <p:cNvSpPr txBox="1">
            <a:spLocks noChangeArrowheads="1"/>
          </p:cNvSpPr>
          <p:nvPr/>
        </p:nvSpPr>
        <p:spPr bwMode="auto">
          <a:xfrm>
            <a:off x="5410200" y="5481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2  0   1</a:t>
            </a:r>
          </a:p>
        </p:txBody>
      </p:sp>
      <p:sp>
        <p:nvSpPr>
          <p:cNvPr id="138297" name="Text Box 112"/>
          <p:cNvSpPr txBox="1">
            <a:spLocks noChangeArrowheads="1"/>
          </p:cNvSpPr>
          <p:nvPr/>
        </p:nvSpPr>
        <p:spPr bwMode="auto">
          <a:xfrm>
            <a:off x="5486400" y="41100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3  1   0</a:t>
            </a:r>
          </a:p>
        </p:txBody>
      </p:sp>
      <p:sp>
        <p:nvSpPr>
          <p:cNvPr id="138298" name="Line 113"/>
          <p:cNvSpPr>
            <a:spLocks noChangeShapeType="1"/>
          </p:cNvSpPr>
          <p:nvPr/>
        </p:nvSpPr>
        <p:spPr bwMode="auto">
          <a:xfrm>
            <a:off x="2209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99" name="Line 114"/>
          <p:cNvSpPr>
            <a:spLocks noChangeShapeType="1"/>
          </p:cNvSpPr>
          <p:nvPr/>
        </p:nvSpPr>
        <p:spPr bwMode="auto">
          <a:xfrm>
            <a:off x="2133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0" name="Line 116"/>
          <p:cNvSpPr>
            <a:spLocks noChangeShapeType="1"/>
          </p:cNvSpPr>
          <p:nvPr/>
        </p:nvSpPr>
        <p:spPr bwMode="auto">
          <a:xfrm>
            <a:off x="2133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1" name="Line 118"/>
          <p:cNvSpPr>
            <a:spLocks noChangeShapeType="1"/>
          </p:cNvSpPr>
          <p:nvPr/>
        </p:nvSpPr>
        <p:spPr bwMode="auto">
          <a:xfrm flipV="1">
            <a:off x="2209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2" name="Line 119"/>
          <p:cNvSpPr>
            <a:spLocks noChangeShapeType="1"/>
          </p:cNvSpPr>
          <p:nvPr/>
        </p:nvSpPr>
        <p:spPr bwMode="auto">
          <a:xfrm>
            <a:off x="4267200" y="1981200"/>
            <a:ext cx="762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3" name="Line 120"/>
          <p:cNvSpPr>
            <a:spLocks noChangeShapeType="1"/>
          </p:cNvSpPr>
          <p:nvPr/>
        </p:nvSpPr>
        <p:spPr bwMode="auto">
          <a:xfrm>
            <a:off x="4191000" y="2057400"/>
            <a:ext cx="83820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4" name="Line 121"/>
          <p:cNvSpPr>
            <a:spLocks noChangeShapeType="1"/>
          </p:cNvSpPr>
          <p:nvPr/>
        </p:nvSpPr>
        <p:spPr bwMode="auto">
          <a:xfrm flipV="1">
            <a:off x="4114800" y="2743200"/>
            <a:ext cx="11430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5" name="Line 122"/>
          <p:cNvSpPr>
            <a:spLocks noChangeShapeType="1"/>
          </p:cNvSpPr>
          <p:nvPr/>
        </p:nvSpPr>
        <p:spPr bwMode="auto">
          <a:xfrm flipV="1">
            <a:off x="4114800" y="4419600"/>
            <a:ext cx="1066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6" name="Line 123"/>
          <p:cNvSpPr>
            <a:spLocks noChangeShapeType="1"/>
          </p:cNvSpPr>
          <p:nvPr/>
        </p:nvSpPr>
        <p:spPr bwMode="auto">
          <a:xfrm>
            <a:off x="609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7" name="Text Box 124"/>
          <p:cNvSpPr txBox="1">
            <a:spLocks noChangeArrowheads="1"/>
          </p:cNvSpPr>
          <p:nvPr/>
        </p:nvSpPr>
        <p:spPr bwMode="auto">
          <a:xfrm>
            <a:off x="6069013" y="6137275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time</a:t>
            </a:r>
          </a:p>
        </p:txBody>
      </p:sp>
      <p:sp>
        <p:nvSpPr>
          <p:cNvPr id="138308" name="Oval 167"/>
          <p:cNvSpPr>
            <a:spLocks noChangeArrowheads="1"/>
          </p:cNvSpPr>
          <p:nvPr/>
        </p:nvSpPr>
        <p:spPr bwMode="auto">
          <a:xfrm>
            <a:off x="3200400" y="5867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309" name="Line 174"/>
          <p:cNvSpPr>
            <a:spLocks noChangeShapeType="1"/>
          </p:cNvSpPr>
          <p:nvPr/>
        </p:nvSpPr>
        <p:spPr bwMode="auto">
          <a:xfrm>
            <a:off x="12192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10" name="Line 175"/>
          <p:cNvSpPr>
            <a:spLocks noChangeShapeType="1"/>
          </p:cNvSpPr>
          <p:nvPr/>
        </p:nvSpPr>
        <p:spPr bwMode="auto">
          <a:xfrm>
            <a:off x="9144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11" name="Text Box 176"/>
          <p:cNvSpPr txBox="1">
            <a:spLocks noChangeArrowheads="1"/>
          </p:cNvSpPr>
          <p:nvPr/>
        </p:nvSpPr>
        <p:spPr bwMode="auto">
          <a:xfrm>
            <a:off x="1219200" y="12906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312" name="Text Box 177"/>
          <p:cNvSpPr txBox="1">
            <a:spLocks noChangeArrowheads="1"/>
          </p:cNvSpPr>
          <p:nvPr/>
        </p:nvSpPr>
        <p:spPr bwMode="auto">
          <a:xfrm>
            <a:off x="914400" y="167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313" name="Text Box 178"/>
          <p:cNvSpPr txBox="1">
            <a:spLocks noChangeArrowheads="1"/>
          </p:cNvSpPr>
          <p:nvPr/>
        </p:nvSpPr>
        <p:spPr bwMode="auto">
          <a:xfrm>
            <a:off x="914400" y="197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314" name="Text Box 179"/>
          <p:cNvSpPr txBox="1">
            <a:spLocks noChangeArrowheads="1"/>
          </p:cNvSpPr>
          <p:nvPr/>
        </p:nvSpPr>
        <p:spPr bwMode="auto">
          <a:xfrm>
            <a:off x="914400" y="2281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315" name="Text Box 180"/>
          <p:cNvSpPr txBox="1">
            <a:spLocks noChangeArrowheads="1"/>
          </p:cNvSpPr>
          <p:nvPr/>
        </p:nvSpPr>
        <p:spPr bwMode="auto">
          <a:xfrm>
            <a:off x="1219200" y="1671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0  2   7</a:t>
            </a:r>
          </a:p>
        </p:txBody>
      </p:sp>
      <p:sp>
        <p:nvSpPr>
          <p:cNvPr id="138316" name="Text Box 181"/>
          <p:cNvSpPr txBox="1">
            <a:spLocks noChangeArrowheads="1"/>
          </p:cNvSpPr>
          <p:nvPr/>
        </p:nvSpPr>
        <p:spPr bwMode="auto">
          <a:xfrm>
            <a:off x="1219200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17" name="Text Box 182"/>
          <p:cNvSpPr txBox="1">
            <a:spLocks noChangeArrowheads="1"/>
          </p:cNvSpPr>
          <p:nvPr/>
        </p:nvSpPr>
        <p:spPr bwMode="auto">
          <a:xfrm>
            <a:off x="1447800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18" name="Text Box 183"/>
          <p:cNvSpPr txBox="1">
            <a:spLocks noChangeArrowheads="1"/>
          </p:cNvSpPr>
          <p:nvPr/>
        </p:nvSpPr>
        <p:spPr bwMode="auto">
          <a:xfrm>
            <a:off x="1828800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19" name="Text Box 184"/>
          <p:cNvSpPr txBox="1">
            <a:spLocks noChangeArrowheads="1"/>
          </p:cNvSpPr>
          <p:nvPr/>
        </p:nvSpPr>
        <p:spPr bwMode="auto">
          <a:xfrm>
            <a:off x="1219200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20" name="Text Box 185"/>
          <p:cNvSpPr txBox="1">
            <a:spLocks noChangeArrowheads="1"/>
          </p:cNvSpPr>
          <p:nvPr/>
        </p:nvSpPr>
        <p:spPr bwMode="auto">
          <a:xfrm>
            <a:off x="1447800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21" name="Text Box 186"/>
          <p:cNvSpPr txBox="1">
            <a:spLocks noChangeArrowheads="1"/>
          </p:cNvSpPr>
          <p:nvPr/>
        </p:nvSpPr>
        <p:spPr bwMode="auto">
          <a:xfrm>
            <a:off x="1828800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22" name="Text Box 187"/>
          <p:cNvSpPr txBox="1">
            <a:spLocks noChangeArrowheads="1"/>
          </p:cNvSpPr>
          <p:nvPr/>
        </p:nvSpPr>
        <p:spPr bwMode="auto">
          <a:xfrm rot="-5400000">
            <a:off x="2650332" y="202644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8323" name="Text Box 188"/>
          <p:cNvSpPr txBox="1">
            <a:spLocks noChangeArrowheads="1"/>
          </p:cNvSpPr>
          <p:nvPr/>
        </p:nvSpPr>
        <p:spPr bwMode="auto">
          <a:xfrm>
            <a:off x="1352550" y="1158875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324" name="Text Box 189"/>
          <p:cNvSpPr txBox="1">
            <a:spLocks noChangeArrowheads="1"/>
          </p:cNvSpPr>
          <p:nvPr/>
        </p:nvSpPr>
        <p:spPr bwMode="auto">
          <a:xfrm rot="-5400000">
            <a:off x="518319" y="381079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from</a:t>
            </a:r>
          </a:p>
        </p:txBody>
      </p:sp>
      <p:sp>
        <p:nvSpPr>
          <p:cNvPr id="138325" name="Text Box 190"/>
          <p:cNvSpPr txBox="1">
            <a:spLocks noChangeArrowheads="1"/>
          </p:cNvSpPr>
          <p:nvPr/>
        </p:nvSpPr>
        <p:spPr bwMode="auto">
          <a:xfrm rot="-5400000">
            <a:off x="518318" y="5618957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8326" name="Line 191"/>
          <p:cNvSpPr>
            <a:spLocks noChangeShapeType="1"/>
          </p:cNvSpPr>
          <p:nvPr/>
        </p:nvSpPr>
        <p:spPr bwMode="auto">
          <a:xfrm>
            <a:off x="3276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27" name="Line 192"/>
          <p:cNvSpPr>
            <a:spLocks noChangeShapeType="1"/>
          </p:cNvSpPr>
          <p:nvPr/>
        </p:nvSpPr>
        <p:spPr bwMode="auto">
          <a:xfrm>
            <a:off x="2971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28" name="Text Box 193"/>
          <p:cNvSpPr txBox="1">
            <a:spLocks noChangeArrowheads="1"/>
          </p:cNvSpPr>
          <p:nvPr/>
        </p:nvSpPr>
        <p:spPr bwMode="auto">
          <a:xfrm>
            <a:off x="3276600" y="12906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329" name="Text Box 194"/>
          <p:cNvSpPr txBox="1">
            <a:spLocks noChangeArrowheads="1"/>
          </p:cNvSpPr>
          <p:nvPr/>
        </p:nvSpPr>
        <p:spPr bwMode="auto">
          <a:xfrm>
            <a:off x="2971800" y="167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330" name="Text Box 195"/>
          <p:cNvSpPr txBox="1">
            <a:spLocks noChangeArrowheads="1"/>
          </p:cNvSpPr>
          <p:nvPr/>
        </p:nvSpPr>
        <p:spPr bwMode="auto">
          <a:xfrm>
            <a:off x="2971800" y="197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331" name="Text Box 196"/>
          <p:cNvSpPr txBox="1">
            <a:spLocks noChangeArrowheads="1"/>
          </p:cNvSpPr>
          <p:nvPr/>
        </p:nvSpPr>
        <p:spPr bwMode="auto">
          <a:xfrm>
            <a:off x="2971800" y="2281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332" name="Text Box 197"/>
          <p:cNvSpPr txBox="1">
            <a:spLocks noChangeArrowheads="1"/>
          </p:cNvSpPr>
          <p:nvPr/>
        </p:nvSpPr>
        <p:spPr bwMode="auto">
          <a:xfrm>
            <a:off x="3297238" y="16716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</a:t>
            </a:r>
          </a:p>
        </p:txBody>
      </p:sp>
      <p:sp>
        <p:nvSpPr>
          <p:cNvPr id="138333" name="Line 198"/>
          <p:cNvSpPr>
            <a:spLocks noChangeShapeType="1"/>
          </p:cNvSpPr>
          <p:nvPr/>
        </p:nvSpPr>
        <p:spPr bwMode="auto">
          <a:xfrm>
            <a:off x="1219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34" name="Line 199"/>
          <p:cNvSpPr>
            <a:spLocks noChangeShapeType="1"/>
          </p:cNvSpPr>
          <p:nvPr/>
        </p:nvSpPr>
        <p:spPr bwMode="auto">
          <a:xfrm>
            <a:off x="914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35" name="Text Box 200"/>
          <p:cNvSpPr txBox="1">
            <a:spLocks noChangeArrowheads="1"/>
          </p:cNvSpPr>
          <p:nvPr/>
        </p:nvSpPr>
        <p:spPr bwMode="auto">
          <a:xfrm>
            <a:off x="1219200" y="30432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336" name="Text Box 201"/>
          <p:cNvSpPr txBox="1">
            <a:spLocks noChangeArrowheads="1"/>
          </p:cNvSpPr>
          <p:nvPr/>
        </p:nvSpPr>
        <p:spPr bwMode="auto">
          <a:xfrm>
            <a:off x="914400" y="3424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337" name="Text Box 202"/>
          <p:cNvSpPr txBox="1">
            <a:spLocks noChangeArrowheads="1"/>
          </p:cNvSpPr>
          <p:nvPr/>
        </p:nvSpPr>
        <p:spPr bwMode="auto">
          <a:xfrm>
            <a:off x="914400" y="3729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338" name="Text Box 203"/>
          <p:cNvSpPr txBox="1">
            <a:spLocks noChangeArrowheads="1"/>
          </p:cNvSpPr>
          <p:nvPr/>
        </p:nvSpPr>
        <p:spPr bwMode="auto">
          <a:xfrm>
            <a:off x="914400" y="4033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339" name="Text Box 204"/>
          <p:cNvSpPr txBox="1">
            <a:spLocks noChangeArrowheads="1"/>
          </p:cNvSpPr>
          <p:nvPr/>
        </p:nvSpPr>
        <p:spPr bwMode="auto">
          <a:xfrm>
            <a:off x="1524000" y="34242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40" name="Text Box 205"/>
          <p:cNvSpPr txBox="1">
            <a:spLocks noChangeArrowheads="1"/>
          </p:cNvSpPr>
          <p:nvPr/>
        </p:nvSpPr>
        <p:spPr bwMode="auto">
          <a:xfrm>
            <a:off x="1828800" y="34242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41" name="Text Box 206"/>
          <p:cNvSpPr txBox="1">
            <a:spLocks noChangeArrowheads="1"/>
          </p:cNvSpPr>
          <p:nvPr/>
        </p:nvSpPr>
        <p:spPr bwMode="auto">
          <a:xfrm>
            <a:off x="1219200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42" name="Text Box 207"/>
          <p:cNvSpPr txBox="1">
            <a:spLocks noChangeArrowheads="1"/>
          </p:cNvSpPr>
          <p:nvPr/>
        </p:nvSpPr>
        <p:spPr bwMode="auto">
          <a:xfrm>
            <a:off x="1447800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43" name="Text Box 208"/>
          <p:cNvSpPr txBox="1">
            <a:spLocks noChangeArrowheads="1"/>
          </p:cNvSpPr>
          <p:nvPr/>
        </p:nvSpPr>
        <p:spPr bwMode="auto">
          <a:xfrm>
            <a:off x="1828800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44" name="Text Box 209"/>
          <p:cNvSpPr txBox="1">
            <a:spLocks noChangeArrowheads="1"/>
          </p:cNvSpPr>
          <p:nvPr/>
        </p:nvSpPr>
        <p:spPr bwMode="auto">
          <a:xfrm>
            <a:off x="1341438" y="2933700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345" name="Line 210"/>
          <p:cNvSpPr>
            <a:spLocks noChangeShapeType="1"/>
          </p:cNvSpPr>
          <p:nvPr/>
        </p:nvSpPr>
        <p:spPr bwMode="auto">
          <a:xfrm>
            <a:off x="1219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46" name="Line 211"/>
          <p:cNvSpPr>
            <a:spLocks noChangeShapeType="1"/>
          </p:cNvSpPr>
          <p:nvPr/>
        </p:nvSpPr>
        <p:spPr bwMode="auto">
          <a:xfrm>
            <a:off x="914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47" name="Text Box 212"/>
          <p:cNvSpPr txBox="1">
            <a:spLocks noChangeArrowheads="1"/>
          </p:cNvSpPr>
          <p:nvPr/>
        </p:nvSpPr>
        <p:spPr bwMode="auto">
          <a:xfrm>
            <a:off x="1219200" y="48720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348" name="Text Box 213"/>
          <p:cNvSpPr txBox="1">
            <a:spLocks noChangeArrowheads="1"/>
          </p:cNvSpPr>
          <p:nvPr/>
        </p:nvSpPr>
        <p:spPr bwMode="auto">
          <a:xfrm>
            <a:off x="914400" y="5253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349" name="Text Box 214"/>
          <p:cNvSpPr txBox="1">
            <a:spLocks noChangeArrowheads="1"/>
          </p:cNvSpPr>
          <p:nvPr/>
        </p:nvSpPr>
        <p:spPr bwMode="auto">
          <a:xfrm>
            <a:off x="914400" y="5557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350" name="Text Box 215"/>
          <p:cNvSpPr txBox="1">
            <a:spLocks noChangeArrowheads="1"/>
          </p:cNvSpPr>
          <p:nvPr/>
        </p:nvSpPr>
        <p:spPr bwMode="auto">
          <a:xfrm>
            <a:off x="914400" y="5862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351" name="Text Box 216"/>
          <p:cNvSpPr txBox="1">
            <a:spLocks noChangeArrowheads="1"/>
          </p:cNvSpPr>
          <p:nvPr/>
        </p:nvSpPr>
        <p:spPr bwMode="auto">
          <a:xfrm>
            <a:off x="1219200" y="56388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52" name="Text Box 217"/>
          <p:cNvSpPr txBox="1">
            <a:spLocks noChangeArrowheads="1"/>
          </p:cNvSpPr>
          <p:nvPr/>
        </p:nvSpPr>
        <p:spPr bwMode="auto">
          <a:xfrm>
            <a:off x="1447800" y="5634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53" name="Text Box 218"/>
          <p:cNvSpPr txBox="1">
            <a:spLocks noChangeArrowheads="1"/>
          </p:cNvSpPr>
          <p:nvPr/>
        </p:nvSpPr>
        <p:spPr bwMode="auto">
          <a:xfrm>
            <a:off x="1828800" y="5634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54" name="Text Box 219"/>
          <p:cNvSpPr txBox="1">
            <a:spLocks noChangeArrowheads="1"/>
          </p:cNvSpPr>
          <p:nvPr/>
        </p:nvSpPr>
        <p:spPr bwMode="auto">
          <a:xfrm>
            <a:off x="12192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</a:t>
            </a:r>
          </a:p>
        </p:txBody>
      </p:sp>
      <p:sp>
        <p:nvSpPr>
          <p:cNvPr id="138355" name="Text Box 220"/>
          <p:cNvSpPr txBox="1">
            <a:spLocks noChangeArrowheads="1"/>
          </p:cNvSpPr>
          <p:nvPr/>
        </p:nvSpPr>
        <p:spPr bwMode="auto">
          <a:xfrm>
            <a:off x="14478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1</a:t>
            </a:r>
          </a:p>
        </p:txBody>
      </p:sp>
      <p:sp>
        <p:nvSpPr>
          <p:cNvPr id="138356" name="Text Box 221"/>
          <p:cNvSpPr txBox="1">
            <a:spLocks noChangeArrowheads="1"/>
          </p:cNvSpPr>
          <p:nvPr/>
        </p:nvSpPr>
        <p:spPr bwMode="auto">
          <a:xfrm>
            <a:off x="18288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</a:t>
            </a:r>
          </a:p>
        </p:txBody>
      </p:sp>
      <p:sp>
        <p:nvSpPr>
          <p:cNvPr id="138357" name="Text Box 222"/>
          <p:cNvSpPr txBox="1">
            <a:spLocks noChangeArrowheads="1"/>
          </p:cNvSpPr>
          <p:nvPr/>
        </p:nvSpPr>
        <p:spPr bwMode="auto">
          <a:xfrm>
            <a:off x="1363663" y="4740275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358" name="Text Box 223"/>
          <p:cNvSpPr txBox="1">
            <a:spLocks noChangeArrowheads="1"/>
          </p:cNvSpPr>
          <p:nvPr/>
        </p:nvSpPr>
        <p:spPr bwMode="auto">
          <a:xfrm>
            <a:off x="1219200" y="3467100"/>
            <a:ext cx="94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  <a:p>
            <a:r>
              <a:rPr lang="en-US" sz="1800"/>
              <a:t>2   0   1</a:t>
            </a:r>
          </a:p>
        </p:txBody>
      </p:sp>
      <p:sp>
        <p:nvSpPr>
          <p:cNvPr id="138359" name="Text Box 224"/>
          <p:cNvSpPr txBox="1">
            <a:spLocks noChangeArrowheads="1"/>
          </p:cNvSpPr>
          <p:nvPr/>
        </p:nvSpPr>
        <p:spPr bwMode="auto">
          <a:xfrm>
            <a:off x="1219200" y="52578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 ∞  ∞</a:t>
            </a:r>
          </a:p>
        </p:txBody>
      </p:sp>
      <p:sp>
        <p:nvSpPr>
          <p:cNvPr id="138360" name="Text Box 225"/>
          <p:cNvSpPr txBox="1">
            <a:spLocks noChangeArrowheads="1"/>
          </p:cNvSpPr>
          <p:nvPr/>
        </p:nvSpPr>
        <p:spPr bwMode="auto">
          <a:xfrm>
            <a:off x="3260725" y="200660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2   0   1</a:t>
            </a:r>
          </a:p>
        </p:txBody>
      </p:sp>
      <p:sp>
        <p:nvSpPr>
          <p:cNvPr id="138361" name="Text Box 226"/>
          <p:cNvSpPr txBox="1">
            <a:spLocks noChangeArrowheads="1"/>
          </p:cNvSpPr>
          <p:nvPr/>
        </p:nvSpPr>
        <p:spPr bwMode="auto">
          <a:xfrm>
            <a:off x="3260725" y="2322513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7   1   0</a:t>
            </a:r>
          </a:p>
        </p:txBody>
      </p:sp>
      <p:sp>
        <p:nvSpPr>
          <p:cNvPr id="138362" name="Line 227"/>
          <p:cNvSpPr>
            <a:spLocks noChangeShapeType="1"/>
          </p:cNvSpPr>
          <p:nvPr/>
        </p:nvSpPr>
        <p:spPr bwMode="auto">
          <a:xfrm>
            <a:off x="2209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63" name="Line 228"/>
          <p:cNvSpPr>
            <a:spLocks noChangeShapeType="1"/>
          </p:cNvSpPr>
          <p:nvPr/>
        </p:nvSpPr>
        <p:spPr bwMode="auto">
          <a:xfrm>
            <a:off x="2133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64" name="Line 229"/>
          <p:cNvSpPr>
            <a:spLocks noChangeShapeType="1"/>
          </p:cNvSpPr>
          <p:nvPr/>
        </p:nvSpPr>
        <p:spPr bwMode="auto">
          <a:xfrm flipV="1">
            <a:off x="2133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65" name="Line 230"/>
          <p:cNvSpPr>
            <a:spLocks noChangeShapeType="1"/>
          </p:cNvSpPr>
          <p:nvPr/>
        </p:nvSpPr>
        <p:spPr bwMode="auto">
          <a:xfrm>
            <a:off x="2133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66" name="Line 231"/>
          <p:cNvSpPr>
            <a:spLocks noChangeShapeType="1"/>
          </p:cNvSpPr>
          <p:nvPr/>
        </p:nvSpPr>
        <p:spPr bwMode="auto">
          <a:xfrm flipV="1">
            <a:off x="2133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67" name="Line 232"/>
          <p:cNvSpPr>
            <a:spLocks noChangeShapeType="1"/>
          </p:cNvSpPr>
          <p:nvPr/>
        </p:nvSpPr>
        <p:spPr bwMode="auto">
          <a:xfrm flipV="1">
            <a:off x="2209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68" name="Line 233"/>
          <p:cNvSpPr>
            <a:spLocks noChangeShapeType="1"/>
          </p:cNvSpPr>
          <p:nvPr/>
        </p:nvSpPr>
        <p:spPr bwMode="auto">
          <a:xfrm>
            <a:off x="609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69" name="Text Box 234"/>
          <p:cNvSpPr txBox="1">
            <a:spLocks noChangeArrowheads="1"/>
          </p:cNvSpPr>
          <p:nvPr/>
        </p:nvSpPr>
        <p:spPr bwMode="auto">
          <a:xfrm>
            <a:off x="6069013" y="6137275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time</a:t>
            </a:r>
          </a:p>
        </p:txBody>
      </p:sp>
      <p:grpSp>
        <p:nvGrpSpPr>
          <p:cNvPr id="138370" name="Group 235"/>
          <p:cNvGrpSpPr>
            <a:grpSpLocks/>
          </p:cNvGrpSpPr>
          <p:nvPr/>
        </p:nvGrpSpPr>
        <p:grpSpPr bwMode="auto">
          <a:xfrm>
            <a:off x="6632575" y="2911475"/>
            <a:ext cx="2184400" cy="1212850"/>
            <a:chOff x="2352" y="0"/>
            <a:chExt cx="1376" cy="764"/>
          </a:xfrm>
        </p:grpSpPr>
        <p:sp>
          <p:nvSpPr>
            <p:cNvPr id="138386" name="Freeform 236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8387" name="Group 237"/>
            <p:cNvGrpSpPr>
              <a:grpSpLocks/>
            </p:cNvGrpSpPr>
            <p:nvPr/>
          </p:nvGrpSpPr>
          <p:grpSpPr bwMode="auto">
            <a:xfrm>
              <a:off x="2448" y="70"/>
              <a:ext cx="1161" cy="676"/>
              <a:chOff x="-17" y="1282"/>
              <a:chExt cx="1161" cy="676"/>
            </a:xfrm>
          </p:grpSpPr>
          <p:sp>
            <p:nvSpPr>
              <p:cNvPr id="138388" name="Freeform 238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89" name="Oval 239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90" name="Line 240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91" name="Line 241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92" name="Rectangle 242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8393" name="Oval 243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94" name="Freeform 244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95" name="Freeform 245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8396" name="Group 246"/>
              <p:cNvGrpSpPr>
                <a:grpSpLocks/>
              </p:cNvGrpSpPr>
              <p:nvPr/>
            </p:nvGrpSpPr>
            <p:grpSpPr bwMode="auto">
              <a:xfrm>
                <a:off x="39" y="1594"/>
                <a:ext cx="196" cy="250"/>
                <a:chOff x="2959" y="2425"/>
                <a:chExt cx="197" cy="250"/>
              </a:xfrm>
            </p:grpSpPr>
            <p:sp>
              <p:nvSpPr>
                <p:cNvPr id="138418" name="Rectangle 24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19" name="Text Box 248"/>
                <p:cNvSpPr txBox="1">
                  <a:spLocks noChangeArrowheads="1"/>
                </p:cNvSpPr>
                <p:nvPr/>
              </p:nvSpPr>
              <p:spPr bwMode="auto">
                <a:xfrm>
                  <a:off x="2959" y="2425"/>
                  <a:ext cx="19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x</a:t>
                  </a:r>
                  <a:endParaRPr lang="en-US"/>
                </a:p>
              </p:txBody>
            </p:sp>
          </p:grpSp>
          <p:grpSp>
            <p:nvGrpSpPr>
              <p:cNvPr id="138397" name="Group 249"/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288"/>
                <a:chOff x="1740" y="2272"/>
                <a:chExt cx="316" cy="288"/>
              </a:xfrm>
            </p:grpSpPr>
            <p:sp>
              <p:nvSpPr>
                <p:cNvPr id="138410" name="Oval 250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11" name="Line 251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12" name="Line 252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13" name="Rectangle 253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38414" name="Oval 254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8415" name="Group 255"/>
                <p:cNvGrpSpPr>
                  <a:grpSpLocks/>
                </p:cNvGrpSpPr>
                <p:nvPr/>
              </p:nvGrpSpPr>
              <p:grpSpPr bwMode="auto">
                <a:xfrm>
                  <a:off x="1795" y="2272"/>
                  <a:ext cx="212" cy="288"/>
                  <a:chOff x="2951" y="2395"/>
                  <a:chExt cx="213" cy="288"/>
                </a:xfrm>
              </p:grpSpPr>
              <p:sp>
                <p:nvSpPr>
                  <p:cNvPr id="138416" name="Rectangle 256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8417" name="Text Box 2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1" y="2395"/>
                    <a:ext cx="21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/>
                      <a:t>z</a:t>
                    </a:r>
                  </a:p>
                </p:txBody>
              </p:sp>
            </p:grpSp>
          </p:grpSp>
          <p:sp>
            <p:nvSpPr>
              <p:cNvPr id="138398" name="Text Box 258"/>
              <p:cNvSpPr txBox="1">
                <a:spLocks noChangeArrowheads="1"/>
              </p:cNvSpPr>
              <p:nvPr/>
            </p:nvSpPr>
            <p:spPr bwMode="auto">
              <a:xfrm>
                <a:off x="724" y="139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1</a:t>
                </a:r>
                <a:endParaRPr lang="en-US"/>
              </a:p>
            </p:txBody>
          </p:sp>
          <p:sp>
            <p:nvSpPr>
              <p:cNvPr id="138399" name="Text Box 259"/>
              <p:cNvSpPr txBox="1">
                <a:spLocks noChangeArrowheads="1"/>
              </p:cNvSpPr>
              <p:nvPr/>
            </p:nvSpPr>
            <p:spPr bwMode="auto">
              <a:xfrm>
                <a:off x="196" y="139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2</a:t>
                </a:r>
                <a:endParaRPr lang="en-US"/>
              </a:p>
            </p:txBody>
          </p:sp>
          <p:sp>
            <p:nvSpPr>
              <p:cNvPr id="138400" name="Text Box 260"/>
              <p:cNvSpPr txBox="1">
                <a:spLocks noChangeArrowheads="1"/>
              </p:cNvSpPr>
              <p:nvPr/>
            </p:nvSpPr>
            <p:spPr bwMode="auto">
              <a:xfrm>
                <a:off x="481" y="172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7</a:t>
                </a:r>
                <a:endParaRPr lang="en-US"/>
              </a:p>
            </p:txBody>
          </p:sp>
          <p:grpSp>
            <p:nvGrpSpPr>
              <p:cNvPr id="138401" name="Group 261"/>
              <p:cNvGrpSpPr>
                <a:grpSpLocks/>
              </p:cNvGrpSpPr>
              <p:nvPr/>
            </p:nvGrpSpPr>
            <p:grpSpPr bwMode="auto">
              <a:xfrm>
                <a:off x="408" y="1282"/>
                <a:ext cx="316" cy="250"/>
                <a:chOff x="1740" y="2302"/>
                <a:chExt cx="316" cy="250"/>
              </a:xfrm>
            </p:grpSpPr>
            <p:sp>
              <p:nvSpPr>
                <p:cNvPr id="138402" name="Oval 262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03" name="Line 263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04" name="Line 264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05" name="Rectangle 265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38406" name="Oval 266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8407" name="Group 267"/>
                <p:cNvGrpSpPr>
                  <a:grpSpLocks/>
                </p:cNvGrpSpPr>
                <p:nvPr/>
              </p:nvGrpSpPr>
              <p:grpSpPr bwMode="auto">
                <a:xfrm>
                  <a:off x="1803" y="2302"/>
                  <a:ext cx="196" cy="250"/>
                  <a:chOff x="2958" y="2425"/>
                  <a:chExt cx="198" cy="250"/>
                </a:xfrm>
              </p:grpSpPr>
              <p:sp>
                <p:nvSpPr>
                  <p:cNvPr id="138408" name="Rectangle 268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8409" name="Text Box 2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8" y="2425"/>
                    <a:ext cx="19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000"/>
                      <a:t>y</a:t>
                    </a:r>
                    <a:endParaRPr lang="en-US"/>
                  </a:p>
                </p:txBody>
              </p:sp>
            </p:grpSp>
          </p:grpSp>
        </p:grpSp>
      </p:grpSp>
      <p:sp>
        <p:nvSpPr>
          <p:cNvPr id="138371" name="Text Box 270"/>
          <p:cNvSpPr txBox="1">
            <a:spLocks noChangeArrowheads="1"/>
          </p:cNvSpPr>
          <p:nvPr/>
        </p:nvSpPr>
        <p:spPr bwMode="auto">
          <a:xfrm>
            <a:off x="263525" y="1104900"/>
            <a:ext cx="920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 dirty="0">
                <a:solidFill>
                  <a:srgbClr val="CC0000"/>
                </a:solidFill>
              </a:rPr>
              <a:t>node x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 dirty="0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8372" name="Oval 271"/>
          <p:cNvSpPr>
            <a:spLocks noChangeArrowheads="1"/>
          </p:cNvSpPr>
          <p:nvPr/>
        </p:nvSpPr>
        <p:spPr bwMode="auto">
          <a:xfrm>
            <a:off x="12192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373" name="Oval 272"/>
          <p:cNvSpPr>
            <a:spLocks noChangeArrowheads="1"/>
          </p:cNvSpPr>
          <p:nvPr/>
        </p:nvSpPr>
        <p:spPr bwMode="auto">
          <a:xfrm>
            <a:off x="1219200" y="37338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374" name="Oval 273"/>
          <p:cNvSpPr>
            <a:spLocks noChangeArrowheads="1"/>
          </p:cNvSpPr>
          <p:nvPr/>
        </p:nvSpPr>
        <p:spPr bwMode="auto">
          <a:xfrm>
            <a:off x="1219200" y="59436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375" name="Oval 274"/>
          <p:cNvSpPr>
            <a:spLocks noChangeArrowheads="1"/>
          </p:cNvSpPr>
          <p:nvPr/>
        </p:nvSpPr>
        <p:spPr bwMode="auto">
          <a:xfrm>
            <a:off x="3297238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376" name="Rectangle 275"/>
          <p:cNvSpPr>
            <a:spLocks noChangeArrowheads="1"/>
          </p:cNvSpPr>
          <p:nvPr/>
        </p:nvSpPr>
        <p:spPr bwMode="auto">
          <a:xfrm>
            <a:off x="1590675" y="187325"/>
            <a:ext cx="4318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fr-FR">
                <a:solidFill>
                  <a:srgbClr val="000000"/>
                </a:solidFill>
                <a:cs typeface="Times New Roman" charset="0"/>
              </a:rPr>
              <a:t>D</a:t>
            </a:r>
            <a:r>
              <a:rPr lang="fr-FR" baseline="-25000">
                <a:solidFill>
                  <a:srgbClr val="000000"/>
                </a:solidFill>
                <a:cs typeface="Times New Roman" charset="0"/>
              </a:rPr>
              <a:t>x</a:t>
            </a:r>
            <a:r>
              <a:rPr lang="fr-FR">
                <a:solidFill>
                  <a:srgbClr val="000000"/>
                </a:solidFill>
                <a:cs typeface="Times New Roman" charset="0"/>
              </a:rPr>
              <a:t>(y) = min{c(x,y) + D</a:t>
            </a:r>
            <a:r>
              <a:rPr lang="fr-FR" baseline="-25000">
                <a:solidFill>
                  <a:srgbClr val="000000"/>
                </a:solidFill>
                <a:cs typeface="Times New Roman" charset="0"/>
              </a:rPr>
              <a:t>y</a:t>
            </a:r>
            <a:r>
              <a:rPr lang="fr-FR">
                <a:solidFill>
                  <a:srgbClr val="000000"/>
                </a:solidFill>
                <a:cs typeface="Times New Roman" charset="0"/>
              </a:rPr>
              <a:t>(y), c(x,z) + D</a:t>
            </a:r>
            <a:r>
              <a:rPr lang="fr-FR" baseline="-25000">
                <a:solidFill>
                  <a:srgbClr val="000000"/>
                </a:solidFill>
                <a:cs typeface="Times New Roman" charset="0"/>
              </a:rPr>
              <a:t>z</a:t>
            </a:r>
            <a:r>
              <a:rPr lang="fr-FR">
                <a:solidFill>
                  <a:srgbClr val="000000"/>
                </a:solidFill>
                <a:cs typeface="Times New Roman" charset="0"/>
              </a:rPr>
              <a:t>(y)} </a:t>
            </a:r>
            <a:br>
              <a:rPr lang="fr-FR">
                <a:solidFill>
                  <a:srgbClr val="000000"/>
                </a:solidFill>
                <a:cs typeface="Times New Roman" charset="0"/>
              </a:rPr>
            </a:br>
            <a:r>
              <a:rPr lang="fr-FR">
                <a:solidFill>
                  <a:srgbClr val="000000"/>
                </a:solidFill>
                <a:cs typeface="Times New Roman" charset="0"/>
              </a:rPr>
              <a:t>             = min{2+0 , 7+1} = 2</a:t>
            </a:r>
          </a:p>
        </p:txBody>
      </p:sp>
      <p:sp>
        <p:nvSpPr>
          <p:cNvPr id="138377" name="Line 276"/>
          <p:cNvSpPr>
            <a:spLocks noChangeShapeType="1"/>
          </p:cNvSpPr>
          <p:nvPr/>
        </p:nvSpPr>
        <p:spPr bwMode="auto">
          <a:xfrm flipH="1">
            <a:off x="3760788" y="809625"/>
            <a:ext cx="809625" cy="9667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78" name="Rectangle 277"/>
          <p:cNvSpPr>
            <a:spLocks noChangeArrowheads="1"/>
          </p:cNvSpPr>
          <p:nvPr/>
        </p:nvSpPr>
        <p:spPr bwMode="auto">
          <a:xfrm>
            <a:off x="6384925" y="28575"/>
            <a:ext cx="26670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fr-FR" i="1"/>
              <a:t>D</a:t>
            </a:r>
            <a:r>
              <a:rPr lang="fr-FR" i="1" baseline="-25000"/>
              <a:t>x</a:t>
            </a:r>
            <a:r>
              <a:rPr lang="fr-FR" i="1"/>
              <a:t>(z) = </a:t>
            </a:r>
            <a:r>
              <a:rPr lang="fr-FR"/>
              <a:t>min{</a:t>
            </a:r>
            <a:r>
              <a:rPr lang="fr-FR" i="1"/>
              <a:t>c(x,y) + </a:t>
            </a:r>
            <a:br>
              <a:rPr lang="fr-FR" i="1"/>
            </a:br>
            <a:r>
              <a:rPr lang="fr-FR" i="1"/>
              <a:t>      D</a:t>
            </a:r>
            <a:r>
              <a:rPr lang="fr-FR" i="1" baseline="-25000"/>
              <a:t>y</a:t>
            </a:r>
            <a:r>
              <a:rPr lang="fr-FR" i="1"/>
              <a:t>(z), c(x,z) + D</a:t>
            </a:r>
            <a:r>
              <a:rPr lang="fr-FR" i="1" baseline="-25000"/>
              <a:t>z</a:t>
            </a:r>
            <a:r>
              <a:rPr lang="fr-FR" i="1"/>
              <a:t>(z)</a:t>
            </a:r>
            <a:r>
              <a:rPr lang="fr-FR"/>
              <a:t>} </a:t>
            </a:r>
          </a:p>
          <a:p>
            <a:pPr algn="just">
              <a:lnSpc>
                <a:spcPct val="120000"/>
              </a:lnSpc>
            </a:pPr>
            <a:r>
              <a:rPr lang="fr-FR"/>
              <a:t>= min{2+1 , 7+0} = 3</a:t>
            </a:r>
          </a:p>
        </p:txBody>
      </p:sp>
      <p:sp>
        <p:nvSpPr>
          <p:cNvPr id="138379" name="Line 278"/>
          <p:cNvSpPr>
            <a:spLocks noChangeShapeType="1"/>
          </p:cNvSpPr>
          <p:nvPr/>
        </p:nvSpPr>
        <p:spPr bwMode="auto">
          <a:xfrm flipH="1">
            <a:off x="4179888" y="482600"/>
            <a:ext cx="2586037" cy="13335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80" name="Text Box 279"/>
          <p:cNvSpPr txBox="1">
            <a:spLocks noChangeArrowheads="1"/>
          </p:cNvSpPr>
          <p:nvPr/>
        </p:nvSpPr>
        <p:spPr bwMode="auto">
          <a:xfrm>
            <a:off x="3922713" y="16748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3</a:t>
            </a:r>
          </a:p>
        </p:txBody>
      </p:sp>
      <p:sp>
        <p:nvSpPr>
          <p:cNvPr id="138381" name="Text Box 280"/>
          <p:cNvSpPr txBox="1">
            <a:spLocks noChangeArrowheads="1"/>
          </p:cNvSpPr>
          <p:nvPr/>
        </p:nvSpPr>
        <p:spPr bwMode="auto">
          <a:xfrm>
            <a:off x="3579813" y="1679575"/>
            <a:ext cx="34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</a:t>
            </a:r>
          </a:p>
        </p:txBody>
      </p:sp>
      <p:sp>
        <p:nvSpPr>
          <p:cNvPr id="138382" name="Text Box 281"/>
          <p:cNvSpPr txBox="1">
            <a:spLocks noChangeArrowheads="1"/>
          </p:cNvSpPr>
          <p:nvPr/>
        </p:nvSpPr>
        <p:spPr bwMode="auto">
          <a:xfrm>
            <a:off x="292100" y="2851150"/>
            <a:ext cx="920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node y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8383" name="Text Box 282"/>
          <p:cNvSpPr txBox="1">
            <a:spLocks noChangeArrowheads="1"/>
          </p:cNvSpPr>
          <p:nvPr/>
        </p:nvSpPr>
        <p:spPr bwMode="auto">
          <a:xfrm>
            <a:off x="311150" y="4699000"/>
            <a:ext cx="9080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node z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8384" name="Text Box 283"/>
          <p:cNvSpPr txBox="1">
            <a:spLocks noChangeArrowheads="1"/>
          </p:cNvSpPr>
          <p:nvPr/>
        </p:nvSpPr>
        <p:spPr bwMode="auto">
          <a:xfrm>
            <a:off x="3413125" y="1143000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385" name="Text Box 284"/>
          <p:cNvSpPr txBox="1">
            <a:spLocks noChangeArrowheads="1"/>
          </p:cNvSpPr>
          <p:nvPr/>
        </p:nvSpPr>
        <p:spPr bwMode="auto">
          <a:xfrm rot="-5400000">
            <a:off x="561182" y="2067719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8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18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183" name="Text Box 270"/>
          <p:cNvSpPr txBox="1">
            <a:spLocks noChangeArrowheads="1"/>
          </p:cNvSpPr>
          <p:nvPr/>
        </p:nvSpPr>
        <p:spPr bwMode="auto">
          <a:xfrm>
            <a:off x="755126" y="6432549"/>
            <a:ext cx="4648724" cy="32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 dirty="0" smtClean="0">
                <a:solidFill>
                  <a:srgbClr val="000099"/>
                </a:solidFill>
              </a:rPr>
              <a:t>** What happens if a link cost changes?</a:t>
            </a:r>
            <a:endParaRPr lang="en-US" sz="18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1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63" name="Picture 7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903288"/>
            <a:ext cx="4964972" cy="232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6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41300"/>
            <a:ext cx="5164138" cy="885825"/>
          </a:xfrm>
        </p:spPr>
        <p:txBody>
          <a:bodyPr/>
          <a:lstStyle/>
          <a:p>
            <a:r>
              <a:rPr lang="en-US" sz="4000" dirty="0" smtClean="0">
                <a:latin typeface="Gill Sans MT" charset="0"/>
              </a:rPr>
              <a:t>Routing protocols</a:t>
            </a:r>
            <a:endParaRPr lang="en-US" dirty="0">
              <a:latin typeface="Gill Sans MT" charset="0"/>
            </a:endParaRPr>
          </a:p>
        </p:txBody>
      </p:sp>
      <p:sp>
        <p:nvSpPr>
          <p:cNvPr id="143367" name="Rectangle 5"/>
          <p:cNvSpPr>
            <a:spLocks noChangeArrowheads="1"/>
          </p:cNvSpPr>
          <p:nvPr/>
        </p:nvSpPr>
        <p:spPr bwMode="auto">
          <a:xfrm>
            <a:off x="179109" y="1200125"/>
            <a:ext cx="8512404" cy="5002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dirty="0" smtClean="0">
                <a:solidFill>
                  <a:srgbClr val="C00000"/>
                </a:solidFill>
                <a:latin typeface="Gill Sans MT" charset="0"/>
              </a:rPr>
              <a:t>Problems</a:t>
            </a:r>
            <a:r>
              <a:rPr lang="en-US" sz="2800" dirty="0" smtClean="0">
                <a:latin typeface="Gill Sans MT" charset="0"/>
              </a:rPr>
              <a:t>: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dirty="0" smtClean="0">
                <a:latin typeface="Gill Sans MT" charset="0"/>
              </a:rPr>
              <a:t>-A router cannot store </a:t>
            </a:r>
            <a:r>
              <a:rPr lang="en-US" sz="2800" dirty="0" smtClean="0">
                <a:solidFill>
                  <a:srgbClr val="C00000"/>
                </a:solidFill>
                <a:latin typeface="Gill Sans MT" charset="0"/>
              </a:rPr>
              <a:t>all destinations </a:t>
            </a:r>
            <a:r>
              <a:rPr lang="en-US" sz="2800" dirty="0" smtClean="0">
                <a:latin typeface="Gill Sans MT" charset="0"/>
              </a:rPr>
              <a:t>in the routing table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dirty="0" smtClean="0">
                <a:latin typeface="Gill Sans MT" charset="0"/>
              </a:rPr>
              <a:t>-All routers of the world </a:t>
            </a:r>
            <a:r>
              <a:rPr lang="en-US" sz="2800" dirty="0" smtClean="0">
                <a:solidFill>
                  <a:srgbClr val="C00000"/>
                </a:solidFill>
                <a:latin typeface="Gill Sans MT" charset="0"/>
              </a:rPr>
              <a:t>do not run the same routing algorithm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endParaRPr lang="en-US" sz="2800" dirty="0" smtClean="0">
              <a:solidFill>
                <a:srgbClr val="C00000"/>
              </a:solidFill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dirty="0" smtClean="0">
                <a:latin typeface="Gill Sans MT" charset="0"/>
              </a:rPr>
              <a:t>That is why, we need </a:t>
            </a:r>
            <a:r>
              <a:rPr lang="en-US" sz="2800" dirty="0" smtClean="0">
                <a:solidFill>
                  <a:srgbClr val="000099"/>
                </a:solidFill>
                <a:latin typeface="Gill Sans MT" charset="0"/>
              </a:rPr>
              <a:t>routing protocols</a:t>
            </a:r>
            <a:r>
              <a:rPr lang="en-US" sz="2800" dirty="0" smtClean="0">
                <a:latin typeface="Gill Sans MT" charset="0"/>
              </a:rPr>
              <a:t>.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endParaRPr lang="en-US" sz="2800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dirty="0" smtClean="0">
                <a:latin typeface="Gill Sans MT" charset="0"/>
              </a:rPr>
              <a:t>Both of the problems above can be solved using </a:t>
            </a:r>
            <a:r>
              <a:rPr lang="en-US" sz="2800" dirty="0" smtClean="0">
                <a:solidFill>
                  <a:srgbClr val="C00000"/>
                </a:solidFill>
                <a:latin typeface="Gill Sans MT" charset="0"/>
              </a:rPr>
              <a:t>Autonomous System </a:t>
            </a:r>
            <a:r>
              <a:rPr lang="en-US" sz="2800" dirty="0" smtClean="0">
                <a:latin typeface="Gill Sans MT" charset="0"/>
              </a:rPr>
              <a:t>(AS).  An AS is a </a:t>
            </a:r>
            <a:r>
              <a:rPr lang="en-US" sz="2800" dirty="0" smtClean="0">
                <a:solidFill>
                  <a:srgbClr val="C00000"/>
                </a:solidFill>
                <a:latin typeface="Gill Sans MT" charset="0"/>
              </a:rPr>
              <a:t>group of routers</a:t>
            </a:r>
            <a:r>
              <a:rPr lang="en-US" sz="2800" dirty="0" smtClean="0">
                <a:latin typeface="Gill Sans MT" charset="0"/>
              </a:rPr>
              <a:t> in which each router has the</a:t>
            </a:r>
            <a:r>
              <a:rPr lang="en-US" sz="2800" dirty="0" smtClean="0">
                <a:solidFill>
                  <a:srgbClr val="C00000"/>
                </a:solidFill>
                <a:latin typeface="Gill Sans MT" charset="0"/>
              </a:rPr>
              <a:t> information about the other routers</a:t>
            </a:r>
            <a:r>
              <a:rPr lang="en-US" sz="2800" dirty="0" smtClean="0">
                <a:latin typeface="Gill Sans MT" charset="0"/>
              </a:rPr>
              <a:t> (within the group) and each router </a:t>
            </a:r>
            <a:r>
              <a:rPr lang="en-US" sz="2800" dirty="0" smtClean="0">
                <a:solidFill>
                  <a:srgbClr val="C00000"/>
                </a:solidFill>
                <a:latin typeface="Gill Sans MT" charset="0"/>
              </a:rPr>
              <a:t>runs the same routing algorithm.</a:t>
            </a:r>
            <a:endParaRPr lang="en-US" sz="2800" dirty="0">
              <a:solidFill>
                <a:srgbClr val="C00000"/>
              </a:solidFill>
              <a:latin typeface="Gill Sans MT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12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Intra-AS Routing</a:t>
            </a:r>
          </a:p>
        </p:txBody>
      </p:sp>
      <p:sp>
        <p:nvSpPr>
          <p:cNvPr id="1065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Most </a:t>
            </a:r>
            <a:r>
              <a:rPr lang="en-US" dirty="0">
                <a:cs typeface="+mn-cs"/>
              </a:rPr>
              <a:t>common </a:t>
            </a:r>
            <a:r>
              <a:rPr lang="en-US" dirty="0" smtClean="0">
                <a:cs typeface="+mn-cs"/>
              </a:rPr>
              <a:t>Intra-AS routing protocols are:</a:t>
            </a:r>
            <a:endParaRPr lang="en-US" dirty="0">
              <a:cs typeface="+mn-cs"/>
            </a:endParaRPr>
          </a:p>
          <a:p>
            <a:pPr lvl="1">
              <a:defRPr/>
            </a:pPr>
            <a:r>
              <a:rPr lang="en-US" sz="2800" dirty="0">
                <a:solidFill>
                  <a:srgbClr val="C00000"/>
                </a:solidFill>
              </a:rPr>
              <a:t>OSPF</a:t>
            </a:r>
            <a:r>
              <a:rPr lang="en-US" sz="2800" dirty="0"/>
              <a:t>: Open Shortest Path First</a:t>
            </a:r>
          </a:p>
          <a:p>
            <a:pPr lvl="1">
              <a:defRPr/>
            </a:pPr>
            <a:r>
              <a:rPr lang="en-US" sz="2800" dirty="0" smtClean="0">
                <a:solidFill>
                  <a:srgbClr val="C00000"/>
                </a:solidFill>
              </a:rPr>
              <a:t>RIP</a:t>
            </a:r>
            <a:r>
              <a:rPr lang="en-US" sz="2800" dirty="0"/>
              <a:t>: Routing Information Protocol</a:t>
            </a:r>
          </a:p>
          <a:p>
            <a:pPr lvl="1">
              <a:defRPr/>
            </a:pPr>
            <a:r>
              <a:rPr lang="en-US" sz="2800" dirty="0" smtClean="0">
                <a:solidFill>
                  <a:srgbClr val="C00000"/>
                </a:solidFill>
              </a:rPr>
              <a:t>IGRP</a:t>
            </a:r>
            <a:r>
              <a:rPr lang="en-US" sz="2800" dirty="0"/>
              <a:t>: Interior Gateway Routing </a:t>
            </a:r>
            <a:r>
              <a:rPr lang="en-US" sz="2800" dirty="0" smtClean="0"/>
              <a:t>Protocol</a:t>
            </a:r>
          </a:p>
          <a:p>
            <a:pPr>
              <a:defRPr/>
            </a:pPr>
            <a:r>
              <a:rPr lang="en-US" sz="3200" dirty="0" smtClean="0"/>
              <a:t>These protocols are also </a:t>
            </a:r>
            <a:r>
              <a:rPr lang="en-US" sz="3200" dirty="0"/>
              <a:t>known as </a:t>
            </a:r>
            <a:r>
              <a:rPr lang="en-US" sz="3200" i="1" dirty="0">
                <a:solidFill>
                  <a:srgbClr val="CC0000"/>
                </a:solidFill>
              </a:rPr>
              <a:t>Interior Gateway Protocols (IGP)</a:t>
            </a:r>
          </a:p>
          <a:p>
            <a:pPr>
              <a:defRPr/>
            </a:pPr>
            <a:endParaRPr lang="en-US" sz="3200" dirty="0"/>
          </a:p>
        </p:txBody>
      </p:sp>
      <p:pic>
        <p:nvPicPr>
          <p:cNvPr id="151557" name="Picture 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031875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46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9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048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OSPF (Open Shortest Path First)</a:t>
            </a:r>
          </a:p>
        </p:txBody>
      </p:sp>
      <p:sp>
        <p:nvSpPr>
          <p:cNvPr id="157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229600" cy="5105400"/>
          </a:xfrm>
        </p:spPr>
        <p:txBody>
          <a:bodyPr/>
          <a:lstStyle/>
          <a:p>
            <a:r>
              <a:rPr lang="en-US" altLang="ja-JP" dirty="0" smtClean="0">
                <a:latin typeface="Gill Sans MT" charset="0"/>
              </a:rPr>
              <a:t>It is </a:t>
            </a:r>
            <a:r>
              <a:rPr lang="en-US" altLang="ja-JP" dirty="0" smtClean="0">
                <a:solidFill>
                  <a:srgbClr val="C00000"/>
                </a:solidFill>
                <a:latin typeface="Gill Sans MT" charset="0"/>
              </a:rPr>
              <a:t>publicly</a:t>
            </a:r>
            <a:r>
              <a:rPr lang="en-US" altLang="ja-JP" dirty="0" smtClean="0">
                <a:latin typeface="Gill Sans MT" charset="0"/>
              </a:rPr>
              <a:t> </a:t>
            </a:r>
            <a:r>
              <a:rPr lang="en-US" altLang="ja-JP" dirty="0">
                <a:latin typeface="Gill Sans MT" charset="0"/>
              </a:rPr>
              <a:t>available</a:t>
            </a:r>
          </a:p>
          <a:p>
            <a:r>
              <a:rPr lang="en-US" dirty="0" smtClean="0">
                <a:latin typeface="Gill Sans MT" charset="0"/>
              </a:rPr>
              <a:t>It uses 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Dijkstra</a:t>
            </a:r>
            <a:r>
              <a:rPr lang="ja-JP" altLang="en-US" dirty="0">
                <a:solidFill>
                  <a:srgbClr val="C00000"/>
                </a:solidFill>
                <a:latin typeface="Gill Sans MT" charset="0"/>
              </a:rPr>
              <a:t>’</a:t>
            </a:r>
            <a:r>
              <a:rPr lang="en-US" altLang="ja-JP" dirty="0">
                <a:solidFill>
                  <a:srgbClr val="C00000"/>
                </a:solidFill>
                <a:latin typeface="Gill Sans MT" charset="0"/>
              </a:rPr>
              <a:t>s algorithm </a:t>
            </a:r>
            <a:r>
              <a:rPr lang="en-US" altLang="ja-JP" dirty="0" smtClean="0">
                <a:latin typeface="Gill Sans MT" charset="0"/>
              </a:rPr>
              <a:t>to compute the route</a:t>
            </a:r>
          </a:p>
          <a:p>
            <a:r>
              <a:rPr lang="en-US" altLang="ja-JP" dirty="0" smtClean="0">
                <a:latin typeface="Gill Sans MT" charset="0"/>
              </a:rPr>
              <a:t>In general, the shortest path is not necessarily the least cost path.  However, usually in this protocol, the cost of each link is considered 1 (thus this is also called </a:t>
            </a:r>
            <a:r>
              <a:rPr lang="en-US" altLang="ja-JP" dirty="0" smtClean="0">
                <a:solidFill>
                  <a:srgbClr val="C00000"/>
                </a:solidFill>
                <a:latin typeface="Gill Sans MT" charset="0"/>
              </a:rPr>
              <a:t>minimum-hop routing</a:t>
            </a:r>
            <a:r>
              <a:rPr lang="en-US" altLang="ja-JP" dirty="0" smtClean="0">
                <a:latin typeface="Gill Sans MT" charset="0"/>
              </a:rPr>
              <a:t>).</a:t>
            </a:r>
          </a:p>
          <a:p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security:</a:t>
            </a:r>
            <a:r>
              <a:rPr lang="en-US" dirty="0">
                <a:latin typeface="Gill Sans MT" charset="0"/>
              </a:rPr>
              <a:t> all OSPF messages </a:t>
            </a:r>
            <a:r>
              <a:rPr lang="en-US" dirty="0" smtClean="0">
                <a:latin typeface="Gill Sans MT" charset="0"/>
              </a:rPr>
              <a:t>authenticated</a:t>
            </a:r>
          </a:p>
          <a:p>
            <a:r>
              <a:rPr lang="en-US" dirty="0">
                <a:solidFill>
                  <a:srgbClr val="CC0000"/>
                </a:solidFill>
                <a:latin typeface="Gill Sans MT" charset="0"/>
              </a:rPr>
              <a:t>hierarchical</a:t>
            </a:r>
            <a:r>
              <a:rPr lang="en-US" dirty="0">
                <a:latin typeface="Gill Sans MT" charset="0"/>
              </a:rPr>
              <a:t> OSPF in large domains.</a:t>
            </a:r>
          </a:p>
          <a:p>
            <a:endParaRPr lang="en-US" altLang="ja-JP" dirty="0">
              <a:latin typeface="Gill Sans MT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0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5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101441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Gill Sans MT" charset="0"/>
              </a:rPr>
              <a:t>Inter-AS </a:t>
            </a:r>
            <a:r>
              <a:rPr lang="en-US" sz="4000" dirty="0">
                <a:latin typeface="Gill Sans MT" charset="0"/>
              </a:rPr>
              <a:t>routing: BGP</a:t>
            </a:r>
            <a:endParaRPr lang="en-US" sz="3200" dirty="0">
              <a:latin typeface="Gill Sans MT" charset="0"/>
            </a:endParaRPr>
          </a:p>
        </p:txBody>
      </p:sp>
      <p:sp>
        <p:nvSpPr>
          <p:cNvPr id="161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22400"/>
            <a:ext cx="7772400" cy="4927600"/>
          </a:xfrm>
        </p:spPr>
        <p:txBody>
          <a:bodyPr/>
          <a:lstStyle/>
          <a:p>
            <a:pPr marL="381000" indent="-381000"/>
            <a:r>
              <a:rPr lang="en-US" dirty="0">
                <a:solidFill>
                  <a:srgbClr val="CC0000"/>
                </a:solidFill>
                <a:latin typeface="Gill Sans MT" charset="0"/>
              </a:rPr>
              <a:t>BGP (Border Gateway Protocol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</a:rPr>
              <a:t>)</a:t>
            </a:r>
            <a:endParaRPr lang="en-US" dirty="0">
              <a:latin typeface="Gill Sans MT" charset="0"/>
            </a:endParaRPr>
          </a:p>
          <a:p>
            <a:pPr marL="800100" lvl="1" indent="-342900"/>
            <a:r>
              <a:rPr lang="en-US" altLang="ja-JP" dirty="0" smtClean="0">
                <a:latin typeface="Gill Sans MT" charset="0"/>
              </a:rPr>
              <a:t>glue </a:t>
            </a:r>
            <a:r>
              <a:rPr lang="en-US" altLang="ja-JP" dirty="0">
                <a:latin typeface="Gill Sans MT" charset="0"/>
              </a:rPr>
              <a:t>that holds the </a:t>
            </a:r>
            <a:r>
              <a:rPr lang="en-US" altLang="ja-JP" dirty="0" smtClean="0">
                <a:latin typeface="Gill Sans MT" charset="0"/>
              </a:rPr>
              <a:t>entire Internet together</a:t>
            </a:r>
            <a:endParaRPr lang="en-US" altLang="ja-JP" dirty="0">
              <a:latin typeface="Gill Sans MT" charset="0"/>
            </a:endParaRPr>
          </a:p>
          <a:p>
            <a:pPr marL="381000" indent="-381000"/>
            <a:r>
              <a:rPr lang="en-US" dirty="0" smtClean="0">
                <a:latin typeface="Gill Sans MT" charset="0"/>
              </a:rPr>
              <a:t>2 parts of BGP:</a:t>
            </a:r>
            <a:endParaRPr lang="en-US" dirty="0">
              <a:latin typeface="Gill Sans MT" charset="0"/>
            </a:endParaRPr>
          </a:p>
          <a:p>
            <a:pPr marL="800100" lvl="1" indent="-342900"/>
            <a:r>
              <a:rPr lang="en-US" sz="2800" dirty="0" err="1" smtClean="0">
                <a:solidFill>
                  <a:srgbClr val="CC0000"/>
                </a:solidFill>
                <a:latin typeface="Gill Sans MT" charset="0"/>
              </a:rPr>
              <a:t>eBGP</a:t>
            </a:r>
            <a:r>
              <a:rPr lang="en-US" sz="2800" dirty="0" smtClean="0">
                <a:solidFill>
                  <a:srgbClr val="CC0000"/>
                </a:solidFill>
                <a:latin typeface="Gill Sans MT" charset="0"/>
              </a:rPr>
              <a:t> (external):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obtain subnet reachability information from neighboring </a:t>
            </a:r>
            <a:r>
              <a:rPr lang="en-US" dirty="0" err="1" smtClean="0">
                <a:latin typeface="Gill Sans MT" charset="0"/>
              </a:rPr>
              <a:t>ASes</a:t>
            </a:r>
            <a:endParaRPr lang="en-US" dirty="0">
              <a:latin typeface="Gill Sans MT" charset="0"/>
            </a:endParaRPr>
          </a:p>
          <a:p>
            <a:pPr marL="800100" lvl="1" indent="-342900"/>
            <a:r>
              <a:rPr lang="en-US" sz="2800" dirty="0" err="1" smtClean="0">
                <a:solidFill>
                  <a:srgbClr val="CC0000"/>
                </a:solidFill>
                <a:latin typeface="Gill Sans MT" charset="0"/>
              </a:rPr>
              <a:t>iBGP</a:t>
            </a:r>
            <a:r>
              <a:rPr lang="en-US" sz="2800" dirty="0" smtClean="0">
                <a:solidFill>
                  <a:srgbClr val="CC0000"/>
                </a:solidFill>
                <a:latin typeface="Gill Sans MT" charset="0"/>
              </a:rPr>
              <a:t> (internal):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propagate reachability information to all AS-internal routers.</a:t>
            </a:r>
          </a:p>
          <a:p>
            <a:pPr marL="800100" lvl="1" indent="-342900"/>
            <a:r>
              <a:rPr lang="en-US" dirty="0">
                <a:latin typeface="Gill Sans MT" charset="0"/>
              </a:rPr>
              <a:t>determine </a:t>
            </a:r>
            <a:r>
              <a:rPr lang="en-US" altLang="ja-JP" dirty="0" smtClean="0">
                <a:latin typeface="Gill Sans MT" charset="0"/>
              </a:rPr>
              <a:t>good </a:t>
            </a:r>
            <a:r>
              <a:rPr lang="en-US" altLang="ja-JP" dirty="0">
                <a:latin typeface="Gill Sans MT" charset="0"/>
              </a:rPr>
              <a:t>routes to other networks </a:t>
            </a:r>
            <a:r>
              <a:rPr lang="en-US" altLang="ja-JP" dirty="0">
                <a:solidFill>
                  <a:srgbClr val="FF0000"/>
                </a:solidFill>
                <a:latin typeface="Gill Sans MT" charset="0"/>
              </a:rPr>
              <a:t>based on reachability </a:t>
            </a:r>
            <a:r>
              <a:rPr lang="en-US" altLang="ja-JP" dirty="0" smtClean="0">
                <a:solidFill>
                  <a:srgbClr val="FF0000"/>
                </a:solidFill>
                <a:latin typeface="Gill Sans MT" charset="0"/>
              </a:rPr>
              <a:t>information</a:t>
            </a:r>
            <a:endParaRPr lang="en-US" altLang="ja-JP" dirty="0">
              <a:solidFill>
                <a:srgbClr val="FF0000"/>
              </a:solidFill>
              <a:latin typeface="Gill Sans MT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7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eBGP, iBGP connections</a:t>
            </a:r>
            <a:endParaRPr lang="en-US" dirty="0"/>
          </a:p>
        </p:txBody>
      </p:sp>
      <p:grpSp>
        <p:nvGrpSpPr>
          <p:cNvPr id="283" name="Group 282"/>
          <p:cNvGrpSpPr/>
          <p:nvPr/>
        </p:nvGrpSpPr>
        <p:grpSpPr>
          <a:xfrm>
            <a:off x="3374823" y="4578799"/>
            <a:ext cx="2923580" cy="635979"/>
            <a:chOff x="7493868" y="5383138"/>
            <a:chExt cx="2923580" cy="635979"/>
          </a:xfrm>
        </p:grpSpPr>
        <p:cxnSp>
          <p:nvCxnSpPr>
            <p:cNvPr id="273" name="Straight Connector 272"/>
            <p:cNvCxnSpPr/>
            <p:nvPr/>
          </p:nvCxnSpPr>
          <p:spPr bwMode="auto">
            <a:xfrm flipH="1" flipV="1">
              <a:off x="7493868" y="5589319"/>
              <a:ext cx="749784" cy="1159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CC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4" name="Straight Connector 273"/>
            <p:cNvCxnSpPr/>
            <p:nvPr/>
          </p:nvCxnSpPr>
          <p:spPr bwMode="auto">
            <a:xfrm flipV="1">
              <a:off x="7523346" y="5869497"/>
              <a:ext cx="699488" cy="69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1" name="TextBox 280"/>
            <p:cNvSpPr txBox="1"/>
            <p:nvPr/>
          </p:nvSpPr>
          <p:spPr>
            <a:xfrm>
              <a:off x="8347651" y="5383138"/>
              <a:ext cx="2069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C0000"/>
                  </a:solidFill>
                </a:rPr>
                <a:t>eBGP connectivity</a:t>
              </a:r>
              <a:endParaRPr lang="en-US" dirty="0">
                <a:solidFill>
                  <a:srgbClr val="CC0000"/>
                </a:solidFill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8372607" y="5649785"/>
              <a:ext cx="1992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90"/>
                  </a:solidFill>
                </a:rPr>
                <a:t>iBGP connectivity</a:t>
              </a:r>
              <a:endParaRPr lang="en-US" dirty="0">
                <a:solidFill>
                  <a:srgbClr val="000090"/>
                </a:solidFill>
              </a:endParaRPr>
            </a:p>
          </p:txBody>
        </p:sp>
      </p:grpSp>
      <p:sp>
        <p:nvSpPr>
          <p:cNvPr id="135" name="Freeform 2"/>
          <p:cNvSpPr>
            <a:spLocks/>
          </p:cNvSpPr>
          <p:nvPr/>
        </p:nvSpPr>
        <p:spPr bwMode="auto">
          <a:xfrm>
            <a:off x="558931" y="2655625"/>
            <a:ext cx="2712783" cy="1853712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1697092" y="2806487"/>
            <a:ext cx="565150" cy="369332"/>
            <a:chOff x="1736090" y="2873352"/>
            <a:chExt cx="565150" cy="369332"/>
          </a:xfrm>
        </p:grpSpPr>
        <p:grpSp>
          <p:nvGrpSpPr>
            <p:cNvPr id="26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7" name="Oval 26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" name="Freeform 31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" name="Freeform 32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4" name="Straight Connector 33"/>
              <p:cNvCxnSpPr>
                <a:endCxn id="29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69" name="Oval 68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1b</a:t>
                </a:r>
                <a:endParaRPr lang="en-US" dirty="0"/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1701322" y="4027804"/>
            <a:ext cx="565150" cy="369332"/>
            <a:chOff x="1736090" y="2873352"/>
            <a:chExt cx="565150" cy="369332"/>
          </a:xfrm>
        </p:grpSpPr>
        <p:grpSp>
          <p:nvGrpSpPr>
            <p:cNvPr id="75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79" name="Oval 78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2" name="Freeform 81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" name="Freeform 82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" name="Freeform 83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86" name="Straight Connector 85"/>
              <p:cNvCxnSpPr>
                <a:endCxn id="81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77" name="Oval 76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1d</a:t>
                </a:r>
                <a:endParaRPr lang="en-US" dirty="0"/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2562808" y="3418207"/>
            <a:ext cx="565150" cy="369332"/>
            <a:chOff x="1736090" y="2873352"/>
            <a:chExt cx="565150" cy="369332"/>
          </a:xfrm>
        </p:grpSpPr>
        <p:grpSp>
          <p:nvGrpSpPr>
            <p:cNvPr id="89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93" name="Oval 92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6" name="Freeform 95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7" name="Freeform 96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8" name="Freeform 97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9" name="Freeform 98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00" name="Straight Connector 99"/>
              <p:cNvCxnSpPr>
                <a:endCxn id="95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/>
            <p:cNvGrpSpPr/>
            <p:nvPr/>
          </p:nvGrpSpPr>
          <p:grpSpPr>
            <a:xfrm>
              <a:off x="1770362" y="2873352"/>
              <a:ext cx="428460" cy="369332"/>
              <a:chOff x="667045" y="1708643"/>
              <a:chExt cx="428460" cy="369332"/>
            </a:xfrm>
          </p:grpSpPr>
          <p:sp>
            <p:nvSpPr>
              <p:cNvPr id="91" name="Oval 90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67045" y="1708643"/>
                <a:ext cx="428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1c</a:t>
                </a:r>
                <a:endParaRPr lang="en-US" dirty="0"/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794333" y="3411854"/>
            <a:ext cx="565150" cy="369332"/>
            <a:chOff x="1736090" y="2873352"/>
            <a:chExt cx="565150" cy="369332"/>
          </a:xfrm>
        </p:grpSpPr>
        <p:grpSp>
          <p:nvGrpSpPr>
            <p:cNvPr id="103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07" name="Oval 106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10" name="Freeform 109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1" name="Freeform 110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2" name="Freeform 111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3" name="Freeform 112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4" name="Straight Connector 113"/>
              <p:cNvCxnSpPr>
                <a:endCxn id="109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/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105" name="Oval 104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1a</a:t>
                </a:r>
                <a:endParaRPr lang="en-US" dirty="0"/>
              </a:p>
            </p:txBody>
          </p:sp>
        </p:grpSp>
      </p:grpSp>
      <p:cxnSp>
        <p:nvCxnSpPr>
          <p:cNvPr id="117" name="Straight Connector 116"/>
          <p:cNvCxnSpPr>
            <a:stCxn id="66" idx="2"/>
            <a:endCxn id="78" idx="0"/>
          </p:cNvCxnSpPr>
          <p:nvPr/>
        </p:nvCxnSpPr>
        <p:spPr bwMode="auto">
          <a:xfrm>
            <a:off x="1952075" y="3175819"/>
            <a:ext cx="4230" cy="85198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Straight Connector 117"/>
          <p:cNvCxnSpPr/>
          <p:nvPr/>
        </p:nvCxnSpPr>
        <p:spPr bwMode="auto">
          <a:xfrm>
            <a:off x="1368479" y="3581756"/>
            <a:ext cx="1204913" cy="635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Straight Connector 120"/>
          <p:cNvCxnSpPr>
            <a:stCxn id="27" idx="7"/>
          </p:cNvCxnSpPr>
          <p:nvPr/>
        </p:nvCxnSpPr>
        <p:spPr bwMode="auto">
          <a:xfrm>
            <a:off x="2179710" y="3087612"/>
            <a:ext cx="480042" cy="36977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Straight Connector 123"/>
          <p:cNvCxnSpPr/>
          <p:nvPr/>
        </p:nvCxnSpPr>
        <p:spPr bwMode="auto">
          <a:xfrm>
            <a:off x="1261075" y="3719439"/>
            <a:ext cx="477927" cy="35707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H="1">
            <a:off x="2157044" y="3716677"/>
            <a:ext cx="508002" cy="3492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Straight Connector 132"/>
          <p:cNvCxnSpPr/>
          <p:nvPr/>
        </p:nvCxnSpPr>
        <p:spPr bwMode="auto">
          <a:xfrm flipH="1">
            <a:off x="1248555" y="3100081"/>
            <a:ext cx="508002" cy="3492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7" name="Group 136"/>
          <p:cNvGrpSpPr/>
          <p:nvPr/>
        </p:nvGrpSpPr>
        <p:grpSpPr>
          <a:xfrm>
            <a:off x="3167773" y="1871068"/>
            <a:ext cx="2712783" cy="1853712"/>
            <a:chOff x="-2170772" y="2784954"/>
            <a:chExt cx="2712783" cy="1853712"/>
          </a:xfrm>
        </p:grpSpPr>
        <p:sp>
          <p:nvSpPr>
            <p:cNvPr id="138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8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93" name="Oval 19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4" name="Rectangle 19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95" name="Oval 19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6" name="Freeform 19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97" name="Freeform 19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98" name="Freeform 19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99" name="Freeform 19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00" name="Straight Connector 199"/>
                  <p:cNvCxnSpPr>
                    <a:endCxn id="19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0" name="Group 189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91" name="Oval 19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2" name="TextBox 191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</a:t>
                    </a:r>
                    <a:r>
                      <a:rPr lang="en-US" dirty="0" smtClean="0"/>
                      <a:t>b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141" name="Group 140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7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80" name="Oval 17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1" name="Rectangle 18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2" name="Oval 18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3" name="Freeform 18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4" name="Freeform 18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5" name="Freeform 18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6" name="Freeform 18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87" name="Straight Connector 186"/>
                  <p:cNvCxnSpPr>
                    <a:endCxn id="18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7" name="Group 176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78" name="Oval 17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</a:t>
                    </a:r>
                    <a:r>
                      <a:rPr lang="en-US" dirty="0" smtClean="0"/>
                      <a:t>d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6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67" name="Oval 16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8" name="Rectangle 16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9" name="Oval 16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0" name="Freeform 16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71" name="Freeform 17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72" name="Freeform 17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73" name="Freeform 17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74" name="Straight Connector 173"/>
                  <p:cNvCxnSpPr>
                    <a:endCxn id="16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" name="Group 163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165" name="Oval 16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6" name="TextBox 165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</a:t>
                    </a:r>
                    <a:r>
                      <a:rPr lang="en-US" dirty="0" smtClean="0"/>
                      <a:t>c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143" name="Group 142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50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54" name="Oval 153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6" name="Oval 155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7" name="Freeform 156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8" name="Freeform 157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9" name="Freeform 158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0" name="Freeform 159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61" name="Straight Connector 160"/>
                  <p:cNvCxnSpPr>
                    <a:endCxn id="156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1" name="Group 150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52" name="Oval 151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</a:t>
                    </a:r>
                    <a:r>
                      <a:rPr lang="en-US" dirty="0" smtClean="0"/>
                      <a:t>a</a:t>
                    </a:r>
                    <a:endParaRPr lang="en-US" dirty="0"/>
                  </a:p>
                </p:txBody>
              </p:sp>
            </p:grpSp>
          </p:grpSp>
          <p:cxnSp>
            <p:nvCxnSpPr>
              <p:cNvPr id="144" name="Straight Connector 143"/>
              <p:cNvCxnSpPr>
                <a:stCxn id="192" idx="2"/>
                <a:endCxn id="179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5" name="Straight Connector 144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6" name="Straight Connector 145"/>
              <p:cNvCxnSpPr>
                <a:stCxn id="193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7" name="Straight Connector 146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8" name="Straight Connector 147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9" name="Straight Connector 148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202" name="Group 201"/>
          <p:cNvGrpSpPr/>
          <p:nvPr/>
        </p:nvGrpSpPr>
        <p:grpSpPr>
          <a:xfrm>
            <a:off x="5839067" y="2689747"/>
            <a:ext cx="2712783" cy="1853712"/>
            <a:chOff x="-2170772" y="2784954"/>
            <a:chExt cx="2712783" cy="1853712"/>
          </a:xfrm>
        </p:grpSpPr>
        <p:sp>
          <p:nvSpPr>
            <p:cNvPr id="203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4" name="Group 203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54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8" name="Oval 257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9" name="Rectangle 258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0" name="Oval 259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1" name="Freeform 260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2" name="Freeform 261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3" name="Freeform 262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4" name="Freeform 263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65" name="Straight Connector 264"/>
                  <p:cNvCxnSpPr>
                    <a:endCxn id="260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Straight Connector 265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5" name="Group 254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56" name="Oval 255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7" name="TextBox 256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3</a:t>
                    </a:r>
                    <a:r>
                      <a:rPr lang="en-US" dirty="0" smtClean="0"/>
                      <a:t>b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06" name="Group 205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41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45" name="Oval 244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6" name="Rectangle 245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7" name="Oval 246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8" name="Freeform 247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9" name="Freeform 248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0" name="Freeform 249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1" name="Freeform 250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2" name="Straight Connector 251"/>
                  <p:cNvCxnSpPr>
                    <a:endCxn id="247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Straight Connector 252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43" name="Oval 242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4" name="TextBox 243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3</a:t>
                    </a:r>
                    <a:r>
                      <a:rPr lang="en-US" dirty="0" smtClean="0"/>
                      <a:t>d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07" name="Group 206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2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2" name="Oval 23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3" name="Rectangle 23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4" name="Oval 23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5" name="Freeform 23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6" name="Freeform 23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7" name="Freeform 23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8" name="Freeform 23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9" name="Straight Connector 238"/>
                  <p:cNvCxnSpPr>
                    <a:endCxn id="23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Straight Connector 23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9" name="Group 228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230" name="Oval 22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3</a:t>
                    </a:r>
                    <a:r>
                      <a:rPr lang="en-US" dirty="0" smtClean="0"/>
                      <a:t>c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08" name="Group 207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1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9" name="Oval 21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0" name="Rectangle 21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1" name="Oval 22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2" name="Freeform 22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3" name="Freeform 22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4" name="Freeform 22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5" name="Freeform 22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6" name="Straight Connector 225"/>
                  <p:cNvCxnSpPr>
                    <a:endCxn id="22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6" name="Group 215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17" name="Oval 21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8" name="TextBox 217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3</a:t>
                    </a:r>
                    <a:r>
                      <a:rPr lang="en-US" dirty="0" smtClean="0"/>
                      <a:t>a</a:t>
                    </a:r>
                    <a:endParaRPr lang="en-US" dirty="0"/>
                  </a:p>
                </p:txBody>
              </p:sp>
            </p:grpSp>
          </p:grpSp>
          <p:cxnSp>
            <p:nvCxnSpPr>
              <p:cNvPr id="209" name="Straight Connector 208"/>
              <p:cNvCxnSpPr>
                <a:stCxn id="257" idx="2"/>
                <a:endCxn id="244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0" name="Straight Connector 209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1" name="Straight Connector 210"/>
              <p:cNvCxnSpPr>
                <a:stCxn id="258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2" name="Straight Connector 211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3" name="Straight Connector 212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4" name="Straight Connector 213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268" name="Straight Connector 267"/>
          <p:cNvCxnSpPr/>
          <p:nvPr/>
        </p:nvCxnSpPr>
        <p:spPr bwMode="auto">
          <a:xfrm flipH="1">
            <a:off x="3020975" y="2930574"/>
            <a:ext cx="495463" cy="49545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0" name="Straight Connector 269"/>
          <p:cNvCxnSpPr>
            <a:endCxn id="167" idx="7"/>
          </p:cNvCxnSpPr>
          <p:nvPr/>
        </p:nvCxnSpPr>
        <p:spPr bwMode="auto">
          <a:xfrm flipH="1" flipV="1">
            <a:off x="5654268" y="2914775"/>
            <a:ext cx="498946" cy="57389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" name="TextBox 275"/>
          <p:cNvSpPr txBox="1"/>
          <p:nvPr/>
        </p:nvSpPr>
        <p:spPr>
          <a:xfrm>
            <a:off x="4235227" y="3833361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AS 2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6906520" y="4589577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AS 3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1625604" y="4533765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AS 1</a:t>
            </a:r>
            <a:endParaRPr lang="en-US" sz="2000" dirty="0">
              <a:solidFill>
                <a:srgbClr val="000090"/>
              </a:solidFill>
            </a:endParaRPr>
          </a:p>
        </p:txBody>
      </p:sp>
      <p:pic>
        <p:nvPicPr>
          <p:cNvPr id="286" name="Picture 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1074881"/>
            <a:ext cx="5790370" cy="134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26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20408" y="2368720"/>
            <a:ext cx="6345022" cy="3959125"/>
            <a:chOff x="1020408" y="2368720"/>
            <a:chExt cx="6345022" cy="3959125"/>
          </a:xfrm>
        </p:grpSpPr>
        <p:grpSp>
          <p:nvGrpSpPr>
            <p:cNvPr id="4" name="Group 3"/>
            <p:cNvGrpSpPr/>
            <p:nvPr/>
          </p:nvGrpSpPr>
          <p:grpSpPr>
            <a:xfrm>
              <a:off x="1020408" y="2368720"/>
              <a:ext cx="5734325" cy="3959125"/>
              <a:chOff x="1020408" y="2368720"/>
              <a:chExt cx="5734325" cy="3959125"/>
            </a:xfrm>
          </p:grpSpPr>
          <p:grpSp>
            <p:nvGrpSpPr>
              <p:cNvPr id="271" name="Group 270"/>
              <p:cNvGrpSpPr/>
              <p:nvPr/>
            </p:nvGrpSpPr>
            <p:grpSpPr>
              <a:xfrm>
                <a:off x="1146544" y="5725901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7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80" name="Oval 27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7" name="Rectangle 28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8" name="Oval 28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9" name="Freeform 28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0" name="Freeform 28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1" name="Freeform 29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Freeform 29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3" name="Straight Connector 292"/>
                  <p:cNvCxnSpPr>
                    <a:endCxn id="28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29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5" name="Group 274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9" name="TextBox 278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1c</a:t>
                    </a:r>
                    <a:endParaRPr lang="en-US" dirty="0"/>
                  </a:p>
                </p:txBody>
              </p:sp>
            </p:grpSp>
          </p:grpSp>
          <p:sp>
            <p:nvSpPr>
              <p:cNvPr id="3" name="Oval 2"/>
              <p:cNvSpPr/>
              <p:nvPr/>
            </p:nvSpPr>
            <p:spPr bwMode="auto">
              <a:xfrm>
                <a:off x="1020408" y="5511349"/>
                <a:ext cx="839004" cy="816496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5" name="Oval 294"/>
              <p:cNvSpPr/>
              <p:nvPr/>
            </p:nvSpPr>
            <p:spPr bwMode="auto">
              <a:xfrm>
                <a:off x="2442651" y="3191580"/>
                <a:ext cx="839004" cy="816496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6" name="Oval 295"/>
              <p:cNvSpPr/>
              <p:nvPr/>
            </p:nvSpPr>
            <p:spPr bwMode="auto">
              <a:xfrm>
                <a:off x="3252649" y="2368720"/>
                <a:ext cx="839004" cy="816496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7" name="Oval 296"/>
              <p:cNvSpPr/>
              <p:nvPr/>
            </p:nvSpPr>
            <p:spPr bwMode="auto">
              <a:xfrm>
                <a:off x="5037704" y="2453079"/>
                <a:ext cx="839004" cy="816496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∂</a:t>
                </a:r>
                <a:endParaRPr lang="en-US" dirty="0"/>
              </a:p>
            </p:txBody>
          </p:sp>
          <p:sp>
            <p:nvSpPr>
              <p:cNvPr id="298" name="Oval 297"/>
              <p:cNvSpPr/>
              <p:nvPr/>
            </p:nvSpPr>
            <p:spPr bwMode="auto">
              <a:xfrm>
                <a:off x="5915729" y="3217852"/>
                <a:ext cx="839004" cy="816496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∂</a:t>
                </a:r>
                <a:endParaRPr lang="en-US" dirty="0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2018143" y="5692792"/>
              <a:ext cx="53472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gateway routers run both eBGP and iBGP </a:t>
              </a:r>
              <a:r>
                <a:rPr lang="en-US" dirty="0" err="1" smtClean="0"/>
                <a:t>protools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7078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BGP basics</a:t>
            </a:r>
          </a:p>
        </p:txBody>
      </p:sp>
      <p:sp>
        <p:nvSpPr>
          <p:cNvPr id="162846" name="Rectangle 116"/>
          <p:cNvSpPr>
            <a:spLocks noChangeArrowheads="1"/>
          </p:cNvSpPr>
          <p:nvPr/>
        </p:nvSpPr>
        <p:spPr bwMode="auto">
          <a:xfrm>
            <a:off x="554038" y="1003987"/>
            <a:ext cx="8505825" cy="12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2575" indent="-2825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BGP session: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400" dirty="0">
                <a:latin typeface="Gill Sans MT" charset="0"/>
              </a:rPr>
              <a:t>two BGP routers </a:t>
            </a:r>
            <a:r>
              <a:rPr lang="en-US" altLang="ja-JP" sz="2400" dirty="0" smtClean="0">
                <a:latin typeface="Gill Sans MT" charset="0"/>
              </a:rPr>
              <a:t>exchange </a:t>
            </a:r>
            <a:r>
              <a:rPr lang="en-US" altLang="ja-JP" sz="2400" dirty="0">
                <a:latin typeface="Gill Sans MT" charset="0"/>
              </a:rPr>
              <a:t>BGP </a:t>
            </a:r>
            <a:r>
              <a:rPr lang="en-US" altLang="ja-JP" sz="2400" dirty="0" smtClean="0">
                <a:latin typeface="Gill Sans MT" charset="0"/>
              </a:rPr>
              <a:t>messages over TCP connection</a:t>
            </a:r>
          </a:p>
          <a:p>
            <a:pPr marL="282575" indent="-2825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endParaRPr lang="en-US" altLang="ja-JP" sz="2400" dirty="0" smtClean="0">
              <a:latin typeface="Gill Sans MT" charset="0"/>
            </a:endParaRPr>
          </a:p>
          <a:p>
            <a:pPr marL="282575" indent="-2825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solidFill>
                  <a:srgbClr val="FF0000"/>
                </a:solidFill>
                <a:latin typeface="Gill Sans MT" charset="0"/>
                <a:cs typeface="Gill Sans MT"/>
              </a:rPr>
              <a:t>Advertisement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Gill Sans MT"/>
              </a:rPr>
              <a:t>:</a:t>
            </a:r>
            <a:r>
              <a:rPr lang="en-US" sz="2400" dirty="0">
                <a:latin typeface="Gill Sans MT" charset="0"/>
                <a:cs typeface="Gill Sans MT"/>
              </a:rPr>
              <a:t>  A BGP router </a:t>
            </a:r>
            <a:r>
              <a:rPr lang="en-US" sz="2400" dirty="0">
                <a:cs typeface="Gill Sans MT"/>
              </a:rPr>
              <a:t>advertises </a:t>
            </a:r>
            <a:r>
              <a:rPr lang="en-US" sz="2400" i="1" dirty="0">
                <a:solidFill>
                  <a:srgbClr val="CC0000"/>
                </a:solidFill>
                <a:cs typeface="Gill Sans MT"/>
              </a:rPr>
              <a:t>paths</a:t>
            </a:r>
            <a:r>
              <a:rPr lang="en-US" sz="2400" dirty="0">
                <a:solidFill>
                  <a:srgbClr val="CC0000"/>
                </a:solidFill>
                <a:cs typeface="Gill Sans MT"/>
              </a:rPr>
              <a:t> </a:t>
            </a:r>
            <a:r>
              <a:rPr lang="en-US" sz="2400" dirty="0">
                <a:cs typeface="Gill Sans MT"/>
              </a:rPr>
              <a:t>to other BGP </a:t>
            </a:r>
            <a:r>
              <a:rPr lang="en-US" sz="2400" dirty="0" smtClean="0">
                <a:cs typeface="Gill Sans MT"/>
              </a:rPr>
              <a:t>routers</a:t>
            </a:r>
          </a:p>
          <a:p>
            <a:pPr marL="282575" indent="-2825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Example</a:t>
            </a:r>
            <a:r>
              <a:rPr lang="en-US" sz="2400" dirty="0">
                <a:latin typeface="Gill Sans MT" charset="0"/>
              </a:rPr>
              <a:t>: when 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AS3 gateway router 3a </a:t>
            </a:r>
            <a:r>
              <a:rPr lang="en-US" sz="2400" dirty="0">
                <a:latin typeface="Gill Sans MT" charset="0"/>
              </a:rPr>
              <a:t>advertises path </a:t>
            </a:r>
            <a:r>
              <a:rPr lang="en-US" sz="2200" dirty="0">
                <a:solidFill>
                  <a:srgbClr val="CC0000"/>
                </a:solidFill>
                <a:latin typeface="Gill Sans MT" charset="0"/>
              </a:rPr>
              <a:t>AS3,X </a:t>
            </a:r>
            <a:r>
              <a:rPr lang="en-US" sz="2400" dirty="0">
                <a:latin typeface="Gill Sans MT" charset="0"/>
              </a:rPr>
              <a:t>to 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AS2 gateway router 2c</a:t>
            </a:r>
            <a:r>
              <a:rPr lang="en-US" sz="2400" dirty="0">
                <a:latin typeface="Gill Sans MT" charset="0"/>
              </a:rPr>
              <a:t>, </a:t>
            </a:r>
            <a:r>
              <a:rPr lang="en-US" sz="2400" dirty="0" smtClean="0">
                <a:latin typeface="Gill Sans MT" charset="0"/>
              </a:rPr>
              <a:t> AS3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promises</a:t>
            </a:r>
            <a:r>
              <a:rPr lang="en-US" sz="2400" dirty="0">
                <a:latin typeface="Gill Sans MT" charset="0"/>
              </a:rPr>
              <a:t> to AS2 that it will forward datagrams towards X</a:t>
            </a:r>
          </a:p>
          <a:p>
            <a:pPr marL="0" indent="0">
              <a:buNone/>
            </a:pPr>
            <a:endParaRPr lang="en-US" sz="2000" dirty="0">
              <a:latin typeface="Gill Sans MT" charset="0"/>
            </a:endParaRPr>
          </a:p>
          <a:p>
            <a:pPr marL="282575" indent="-2825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endParaRPr lang="en-US" altLang="ja-JP" sz="2400" dirty="0" smtClean="0">
              <a:latin typeface="Gill Sans MT" charset="0"/>
            </a:endParaRPr>
          </a:p>
          <a:p>
            <a:pPr marL="282575" indent="-2825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endParaRPr lang="en-US" sz="2400" dirty="0">
              <a:solidFill>
                <a:srgbClr val="FF0000"/>
              </a:solidFill>
              <a:latin typeface="Gill Sans MT"/>
              <a:cs typeface="Gill Sans MT"/>
            </a:endParaRPr>
          </a:p>
        </p:txBody>
      </p:sp>
      <p:pic>
        <p:nvPicPr>
          <p:cNvPr id="162849" name="Picture 121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800100"/>
            <a:ext cx="2553558" cy="20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5" name="Group 124"/>
          <p:cNvGrpSpPr/>
          <p:nvPr/>
        </p:nvGrpSpPr>
        <p:grpSpPr>
          <a:xfrm>
            <a:off x="624887" y="4010992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1b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1d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1c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1a</a:t>
                    </a:r>
                    <a:endParaRPr lang="en-US" dirty="0"/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3285692" y="4938163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</a:t>
                    </a:r>
                    <a:r>
                      <a:rPr lang="en-US" dirty="0" smtClean="0"/>
                      <a:t>b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</a:t>
                    </a:r>
                    <a:r>
                      <a:rPr lang="en-US" dirty="0" smtClean="0"/>
                      <a:t>d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</a:t>
                    </a:r>
                    <a:r>
                      <a:rPr lang="en-US" dirty="0" smtClean="0"/>
                      <a:t>c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</a:t>
                    </a:r>
                    <a:r>
                      <a:rPr lang="en-US" dirty="0" smtClean="0"/>
                      <a:t>a</a:t>
                    </a:r>
                    <a:endParaRPr lang="en-US" dirty="0"/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5507686" y="3869905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5731177" y="4006021"/>
            <a:ext cx="2215548" cy="1435167"/>
            <a:chOff x="833331" y="2873352"/>
            <a:chExt cx="2333625" cy="1590649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369332"/>
              <a:chOff x="1736090" y="2873352"/>
              <a:chExt cx="565150" cy="369332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369332"/>
              <a:chOff x="1736090" y="2873352"/>
              <a:chExt cx="565150" cy="369332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  <a:r>
                    <a:rPr lang="en-US" dirty="0" smtClean="0"/>
                    <a:t>d</a:t>
                  </a:r>
                  <a:endParaRPr lang="en-US" dirty="0"/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369332"/>
              <a:chOff x="1736090" y="2873352"/>
              <a:chExt cx="565150" cy="369332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8460" cy="369332"/>
                <a:chOff x="667045" y="1708643"/>
                <a:chExt cx="428460" cy="369332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84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369332"/>
              <a:chOff x="1736090" y="2873352"/>
              <a:chExt cx="565150" cy="369332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1073" y="3242684"/>
              <a:ext cx="4230" cy="85198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3046706" y="4899525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5523188" y="4840643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3493291" y="4997847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AS 2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543950" y="3911145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AS 3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29020" y="4121821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AS 1</a:t>
            </a:r>
            <a:endParaRPr lang="en-US" sz="2000" dirty="0">
              <a:solidFill>
                <a:srgbClr val="00009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070827" y="4972752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876581" y="5223365"/>
                <a:ext cx="466894" cy="369332"/>
                <a:chOff x="599495" y="1708643"/>
                <a:chExt cx="491778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599495" y="1708643"/>
                  <a:ext cx="49177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  X</a:t>
                  </a:r>
                  <a:endParaRPr lang="en-US" dirty="0"/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" name="Group 117"/>
          <p:cNvGrpSpPr>
            <a:grpSpLocks/>
          </p:cNvGrpSpPr>
          <p:nvPr/>
        </p:nvGrpSpPr>
        <p:grpSpPr bwMode="auto">
          <a:xfrm>
            <a:off x="5713440" y="4938746"/>
            <a:ext cx="2590803" cy="1117600"/>
            <a:chOff x="2244" y="2236"/>
            <a:chExt cx="1632" cy="704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2089" y="2391"/>
              <a:ext cx="484" cy="174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2325" y="2614"/>
              <a:ext cx="155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BGP </a:t>
              </a:r>
              <a:r>
                <a:rPr lang="en-US" sz="1600" i="1" dirty="0" smtClean="0">
                  <a:solidFill>
                    <a:srgbClr val="CC0000"/>
                  </a:solidFill>
                </a:rPr>
                <a:t>advertisement:</a:t>
              </a:r>
            </a:p>
            <a:p>
              <a:pPr>
                <a:lnSpc>
                  <a:spcPct val="85000"/>
                </a:lnSpc>
              </a:pPr>
              <a:r>
                <a:rPr lang="en-US" sz="1600" i="1" dirty="0" smtClean="0">
                  <a:solidFill>
                    <a:srgbClr val="CC0000"/>
                  </a:solidFill>
                </a:rPr>
                <a:t>AS3, X</a:t>
              </a:r>
              <a:endParaRPr lang="en-US" sz="1600" i="1" dirty="0">
                <a:solidFill>
                  <a:srgbClr val="CC0000"/>
                </a:solidFill>
              </a:endParaRPr>
            </a:p>
          </p:txBody>
        </p:sp>
      </p:grpSp>
      <p:sp>
        <p:nvSpPr>
          <p:cNvPr id="3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32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94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BGP </a:t>
            </a:r>
            <a:r>
              <a:rPr lang="en-US" dirty="0" smtClean="0">
                <a:cs typeface="+mj-cs"/>
              </a:rPr>
              <a:t>path advertisement</a:t>
            </a:r>
            <a:endParaRPr lang="en-US" dirty="0">
              <a:cs typeface="+mj-cs"/>
            </a:endParaRPr>
          </a:p>
        </p:txBody>
      </p:sp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9869" y="4977429"/>
            <a:ext cx="8505825" cy="845038"/>
          </a:xfrm>
        </p:spPr>
        <p:txBody>
          <a:bodyPr/>
          <a:lstStyle/>
          <a:p>
            <a:pPr marL="293688" indent="-293688">
              <a:lnSpc>
                <a:spcPts val="2140"/>
              </a:lnSpc>
            </a:pPr>
            <a:r>
              <a:rPr lang="en-US" sz="2200" dirty="0" smtClean="0">
                <a:latin typeface="Gill Sans MT" charset="0"/>
              </a:rPr>
              <a:t>Based on AS2 policy, </a:t>
            </a:r>
            <a:r>
              <a:rPr lang="en-US" sz="2200" dirty="0" smtClean="0">
                <a:solidFill>
                  <a:srgbClr val="FF0000"/>
                </a:solidFill>
                <a:latin typeface="Gill Sans MT" charset="0"/>
              </a:rPr>
              <a:t>AS2 router 2c</a:t>
            </a:r>
            <a:r>
              <a:rPr lang="en-US" sz="2200" dirty="0" smtClean="0">
                <a:latin typeface="Gill Sans MT" charset="0"/>
              </a:rPr>
              <a:t> accepts path </a:t>
            </a:r>
            <a:r>
              <a:rPr lang="en-US" sz="2200" dirty="0" smtClean="0">
                <a:solidFill>
                  <a:srgbClr val="FF0000"/>
                </a:solidFill>
                <a:latin typeface="Gill Sans MT" charset="0"/>
              </a:rPr>
              <a:t>AS3,X</a:t>
            </a:r>
            <a:r>
              <a:rPr lang="en-US" sz="2200" dirty="0" smtClean="0">
                <a:latin typeface="Gill Sans MT" charset="0"/>
              </a:rPr>
              <a:t>, propagates (via iBGP) </a:t>
            </a:r>
            <a:r>
              <a:rPr lang="en-US" sz="2200" dirty="0" smtClean="0">
                <a:solidFill>
                  <a:srgbClr val="FF0000"/>
                </a:solidFill>
                <a:latin typeface="Gill Sans MT" charset="0"/>
              </a:rPr>
              <a:t>to all AS2 routers</a:t>
            </a:r>
          </a:p>
          <a:p>
            <a:endParaRPr lang="en-US" sz="2000" dirty="0">
              <a:latin typeface="Gill Sans MT" charset="0"/>
            </a:endParaRPr>
          </a:p>
        </p:txBody>
      </p:sp>
      <p:pic>
        <p:nvPicPr>
          <p:cNvPr id="162849" name="Picture 121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7" y="800100"/>
            <a:ext cx="5602043" cy="176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5" name="Group 124"/>
          <p:cNvGrpSpPr/>
          <p:nvPr/>
        </p:nvGrpSpPr>
        <p:grpSpPr>
          <a:xfrm>
            <a:off x="624887" y="1451514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1b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1d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1c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1a</a:t>
                    </a:r>
                    <a:endParaRPr lang="en-US" dirty="0"/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3285692" y="2378685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</a:t>
                    </a:r>
                    <a:r>
                      <a:rPr lang="en-US" dirty="0" smtClean="0"/>
                      <a:t>b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</a:t>
                    </a:r>
                    <a:r>
                      <a:rPr lang="en-US" dirty="0" smtClean="0"/>
                      <a:t>d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</a:t>
                    </a:r>
                    <a:r>
                      <a:rPr lang="en-US" dirty="0" smtClean="0"/>
                      <a:t>c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</a:t>
                    </a:r>
                    <a:r>
                      <a:rPr lang="en-US" dirty="0" smtClean="0"/>
                      <a:t>a</a:t>
                    </a:r>
                    <a:endParaRPr lang="en-US" dirty="0"/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5507686" y="13104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5731177" y="1446543"/>
            <a:ext cx="2215548" cy="1435167"/>
            <a:chOff x="833331" y="2873352"/>
            <a:chExt cx="2333625" cy="1590649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369332"/>
              <a:chOff x="1736090" y="2873352"/>
              <a:chExt cx="565150" cy="369332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369332"/>
              <a:chOff x="1736090" y="2873352"/>
              <a:chExt cx="565150" cy="369332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  <a:r>
                    <a:rPr lang="en-US" dirty="0" smtClean="0"/>
                    <a:t>d</a:t>
                  </a:r>
                  <a:endParaRPr lang="en-US" dirty="0"/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369332"/>
              <a:chOff x="1736090" y="2873352"/>
              <a:chExt cx="565150" cy="369332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8460" cy="369332"/>
                <a:chOff x="667045" y="1708643"/>
                <a:chExt cx="428460" cy="369332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84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369332"/>
              <a:chOff x="1736090" y="2873352"/>
              <a:chExt cx="565150" cy="369332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1073" y="3242684"/>
              <a:ext cx="4230" cy="85198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3046706" y="2340047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5523188" y="22811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3493291" y="2438369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AS2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543950" y="1351667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AS3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07172" y="1562343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AS1</a:t>
            </a:r>
            <a:endParaRPr lang="en-US" sz="2000" dirty="0">
              <a:solidFill>
                <a:srgbClr val="00009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070827" y="2413274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876581" y="5223365"/>
                <a:ext cx="466894" cy="369332"/>
                <a:chOff x="599495" y="1708643"/>
                <a:chExt cx="491778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599495" y="1708643"/>
                  <a:ext cx="49177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  X</a:t>
                  </a:r>
                  <a:endParaRPr lang="en-US" dirty="0"/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5713444" y="2379268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 smtClean="0">
                  <a:solidFill>
                    <a:srgbClr val="CC0000"/>
                  </a:solidFill>
                </a:rPr>
                <a:t>AS3,X </a:t>
              </a:r>
              <a:endParaRPr lang="en-US" sz="1600" i="1" dirty="0">
                <a:solidFill>
                  <a:srgbClr val="CC00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028828" y="2438604"/>
            <a:ext cx="1260153" cy="888605"/>
            <a:chOff x="2028828" y="2438604"/>
            <a:chExt cx="1260153" cy="888605"/>
          </a:xfrm>
        </p:grpSpPr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 smtClean="0">
                  <a:solidFill>
                    <a:srgbClr val="CC0000"/>
                  </a:solidFill>
                </a:rPr>
                <a:t>AS2,AS3,X </a:t>
              </a:r>
              <a:endParaRPr lang="en-US" sz="1600" i="1" dirty="0">
                <a:solidFill>
                  <a:srgbClr val="CC0000"/>
                </a:solidFill>
              </a:endParaRPr>
            </a:p>
          </p:txBody>
        </p:sp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6" name="Rectangle 4"/>
          <p:cNvSpPr txBox="1">
            <a:spLocks noChangeArrowheads="1"/>
          </p:cNvSpPr>
          <p:nvPr/>
        </p:nvSpPr>
        <p:spPr bwMode="auto">
          <a:xfrm>
            <a:off x="415500" y="4289671"/>
            <a:ext cx="8505825" cy="848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ts val="2140"/>
              </a:lnSpc>
            </a:pPr>
            <a:r>
              <a:rPr lang="en-US" sz="2200" dirty="0" smtClean="0">
                <a:solidFill>
                  <a:srgbClr val="FF0000"/>
                </a:solidFill>
                <a:latin typeface="Gill Sans MT" charset="0"/>
              </a:rPr>
              <a:t>AS2 router 2c</a:t>
            </a:r>
            <a:r>
              <a:rPr lang="en-US" sz="2200" dirty="0" smtClean="0">
                <a:latin typeface="Gill Sans MT" charset="0"/>
              </a:rPr>
              <a:t> receives path advertisement </a:t>
            </a:r>
            <a:r>
              <a:rPr lang="en-US" sz="2000" dirty="0" smtClean="0">
                <a:solidFill>
                  <a:srgbClr val="CC0000"/>
                </a:solidFill>
                <a:latin typeface="Gill Sans MT" charset="0"/>
              </a:rPr>
              <a:t>AS3,X </a:t>
            </a:r>
            <a:r>
              <a:rPr lang="en-US" sz="2200" dirty="0" smtClean="0">
                <a:latin typeface="Gill Sans MT" charset="0"/>
              </a:rPr>
              <a:t>(via eBGP) from </a:t>
            </a:r>
            <a:r>
              <a:rPr lang="en-US" sz="2200" dirty="0" smtClean="0">
                <a:solidFill>
                  <a:srgbClr val="FF0000"/>
                </a:solidFill>
                <a:latin typeface="Gill Sans MT" charset="0"/>
              </a:rPr>
              <a:t>AS3 router 3a</a:t>
            </a:r>
            <a:endParaRPr lang="en-US" sz="2000" dirty="0">
              <a:solidFill>
                <a:srgbClr val="FF0000"/>
              </a:solidFill>
              <a:latin typeface="Gill Sans MT" charset="0"/>
            </a:endParaRPr>
          </a:p>
        </p:txBody>
      </p:sp>
      <p:sp>
        <p:nvSpPr>
          <p:cNvPr id="328" name="Rectangle 4"/>
          <p:cNvSpPr txBox="1">
            <a:spLocks noChangeArrowheads="1"/>
          </p:cNvSpPr>
          <p:nvPr/>
        </p:nvSpPr>
        <p:spPr bwMode="auto">
          <a:xfrm>
            <a:off x="411594" y="5663719"/>
            <a:ext cx="8505825" cy="51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ts val="2140"/>
              </a:lnSpc>
            </a:pPr>
            <a:r>
              <a:rPr lang="en-US" sz="2200" dirty="0" smtClean="0">
                <a:latin typeface="Gill Sans MT" charset="0"/>
              </a:rPr>
              <a:t>Based on AS2 policy,  </a:t>
            </a:r>
            <a:r>
              <a:rPr lang="en-US" sz="2200" dirty="0" smtClean="0">
                <a:solidFill>
                  <a:srgbClr val="FF0000"/>
                </a:solidFill>
                <a:latin typeface="Gill Sans MT" charset="0"/>
              </a:rPr>
              <a:t>AS2 router 2a advertises</a:t>
            </a:r>
            <a:r>
              <a:rPr lang="en-US" sz="2200" dirty="0" smtClean="0">
                <a:latin typeface="Gill Sans MT" charset="0"/>
              </a:rPr>
              <a:t> (via eBGP)  path </a:t>
            </a:r>
            <a:r>
              <a:rPr lang="en-US" sz="2000" dirty="0" smtClean="0">
                <a:solidFill>
                  <a:srgbClr val="CC0000"/>
                </a:solidFill>
                <a:latin typeface="Gill Sans MT" charset="0"/>
              </a:rPr>
              <a:t>AS2, AS3, X  </a:t>
            </a:r>
            <a:r>
              <a:rPr lang="en-US" sz="2200" dirty="0" smtClean="0">
                <a:latin typeface="Gill Sans MT" charset="0"/>
              </a:rPr>
              <a:t> to  </a:t>
            </a:r>
            <a:r>
              <a:rPr lang="en-US" sz="2200" dirty="0" smtClean="0">
                <a:solidFill>
                  <a:srgbClr val="FF0000"/>
                </a:solidFill>
                <a:latin typeface="Gill Sans MT" charset="0"/>
              </a:rPr>
              <a:t>AS</a:t>
            </a:r>
            <a:r>
              <a:rPr lang="en-US" sz="22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lang="en-US" sz="2200" dirty="0" smtClean="0">
                <a:solidFill>
                  <a:srgbClr val="FF0000"/>
                </a:solidFill>
                <a:latin typeface="Gill Sans MT" charset="0"/>
              </a:rPr>
              <a:t> router </a:t>
            </a:r>
            <a:r>
              <a:rPr lang="en-US" sz="22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lang="en-US" sz="2200" dirty="0" smtClean="0">
                <a:solidFill>
                  <a:srgbClr val="FF0000"/>
                </a:solidFill>
                <a:latin typeface="Gill Sans MT" charset="0"/>
              </a:rPr>
              <a:t>c</a:t>
            </a:r>
          </a:p>
          <a:p>
            <a:endParaRPr lang="en-US" sz="2000" dirty="0">
              <a:latin typeface="Gill Sans MT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052000" y="2820739"/>
            <a:ext cx="1118837" cy="826267"/>
            <a:chOff x="4052000" y="2820739"/>
            <a:chExt cx="1118837" cy="82626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32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35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8" grpId="0" build="p"/>
      <p:bldP spid="326" grpId="0"/>
      <p:bldP spid="3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BGP </a:t>
            </a:r>
            <a:r>
              <a:rPr lang="en-US" dirty="0" smtClean="0">
                <a:cs typeface="+mj-cs"/>
              </a:rPr>
              <a:t>path advertisement</a:t>
            </a:r>
            <a:endParaRPr lang="en-US" dirty="0">
              <a:cs typeface="+mj-cs"/>
            </a:endParaRPr>
          </a:p>
        </p:txBody>
      </p:sp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38175" y="4742967"/>
            <a:ext cx="8505825" cy="551956"/>
          </a:xfrm>
        </p:spPr>
        <p:txBody>
          <a:bodyPr/>
          <a:lstStyle/>
          <a:p>
            <a:pPr marL="293688" indent="-293688">
              <a:lnSpc>
                <a:spcPts val="2140"/>
              </a:lnSpc>
            </a:pPr>
            <a:r>
              <a:rPr lang="en-US" sz="2200" dirty="0" smtClean="0">
                <a:latin typeface="Gill Sans MT" charset="0"/>
              </a:rPr>
              <a:t>AS</a:t>
            </a:r>
            <a:r>
              <a:rPr lang="en-US" sz="2200" dirty="0" smtClean="0">
                <a:latin typeface="Arial"/>
                <a:cs typeface="Arial"/>
              </a:rPr>
              <a:t>1</a:t>
            </a:r>
            <a:r>
              <a:rPr lang="en-US" sz="2200" dirty="0" smtClean="0">
                <a:latin typeface="Gill Sans MT" charset="0"/>
              </a:rPr>
              <a:t> gateway router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smtClean="0">
                <a:latin typeface="Arial"/>
                <a:cs typeface="Arial"/>
              </a:rPr>
              <a:t>1c </a:t>
            </a:r>
            <a:r>
              <a:rPr lang="en-US" sz="2200" dirty="0" smtClean="0">
                <a:latin typeface="Gill Sans MT" charset="0"/>
              </a:rPr>
              <a:t>learns path </a:t>
            </a:r>
            <a:r>
              <a:rPr lang="en-US" sz="2200" i="1" dirty="0" smtClean="0">
                <a:solidFill>
                  <a:srgbClr val="CC0000"/>
                </a:solidFill>
                <a:latin typeface="Gill Sans MT" charset="0"/>
              </a:rPr>
              <a:t>AS2,AS3,X </a:t>
            </a:r>
            <a:r>
              <a:rPr lang="en-US" sz="2200" dirty="0" smtClean="0">
                <a:latin typeface="Gill Sans MT" charset="0"/>
              </a:rPr>
              <a:t>from 2a</a:t>
            </a:r>
            <a:endParaRPr lang="en-US" sz="2000" dirty="0" smtClean="0">
              <a:latin typeface="Gill Sans MT" charset="0"/>
            </a:endParaRPr>
          </a:p>
          <a:p>
            <a:endParaRPr lang="en-US" sz="2000" dirty="0">
              <a:latin typeface="Gill Sans MT" charset="0"/>
            </a:endParaRPr>
          </a:p>
        </p:txBody>
      </p:sp>
      <p:pic>
        <p:nvPicPr>
          <p:cNvPr id="162849" name="Picture 1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7" y="800100"/>
            <a:ext cx="5602043" cy="176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5" name="Group 124"/>
          <p:cNvGrpSpPr/>
          <p:nvPr/>
        </p:nvGrpSpPr>
        <p:grpSpPr>
          <a:xfrm>
            <a:off x="624887" y="1451514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1b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1d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1c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1a</a:t>
                    </a:r>
                    <a:endParaRPr lang="en-US" dirty="0"/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3285692" y="2378685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</a:t>
                    </a:r>
                    <a:r>
                      <a:rPr lang="en-US" dirty="0" smtClean="0"/>
                      <a:t>b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</a:t>
                    </a:r>
                    <a:r>
                      <a:rPr lang="en-US" dirty="0" smtClean="0"/>
                      <a:t>d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</a:t>
                    </a:r>
                    <a:r>
                      <a:rPr lang="en-US" dirty="0" smtClean="0"/>
                      <a:t>c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</a:t>
                    </a:r>
                    <a:r>
                      <a:rPr lang="en-US" dirty="0" smtClean="0"/>
                      <a:t>a</a:t>
                    </a:r>
                    <a:endParaRPr lang="en-US" dirty="0"/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5507686" y="13104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5731177" y="1446543"/>
            <a:ext cx="2215548" cy="1435167"/>
            <a:chOff x="833331" y="2873352"/>
            <a:chExt cx="2333625" cy="1590649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369332"/>
              <a:chOff x="1736090" y="2873352"/>
              <a:chExt cx="565150" cy="369332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369332"/>
              <a:chOff x="1736090" y="2873352"/>
              <a:chExt cx="565150" cy="369332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  <a:r>
                    <a:rPr lang="en-US" dirty="0" smtClean="0"/>
                    <a:t>d</a:t>
                  </a:r>
                  <a:endParaRPr lang="en-US" dirty="0"/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369332"/>
              <a:chOff x="1736090" y="2873352"/>
              <a:chExt cx="565150" cy="369332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8460" cy="369332"/>
                <a:chOff x="667045" y="1708643"/>
                <a:chExt cx="428460" cy="369332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84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369332"/>
              <a:chOff x="1736090" y="2873352"/>
              <a:chExt cx="565150" cy="369332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1073" y="3242684"/>
              <a:ext cx="4230" cy="85198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3046706" y="2340047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5523188" y="22811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3493291" y="2438369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AS2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543950" y="1351667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AS3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07172" y="1562343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AS1</a:t>
            </a:r>
            <a:endParaRPr lang="en-US" sz="2000" dirty="0">
              <a:solidFill>
                <a:srgbClr val="00009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070827" y="2413274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876581" y="5223365"/>
                <a:ext cx="466894" cy="369332"/>
                <a:chOff x="599495" y="1708643"/>
                <a:chExt cx="491778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599495" y="1708643"/>
                  <a:ext cx="49177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  X</a:t>
                  </a:r>
                  <a:endParaRPr lang="en-US" dirty="0"/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5713444" y="2379268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 smtClean="0">
                  <a:solidFill>
                    <a:srgbClr val="CC0000"/>
                  </a:solidFill>
                </a:rPr>
                <a:t>AS3,X </a:t>
              </a:r>
              <a:endParaRPr lang="en-US" sz="1600" i="1" dirty="0">
                <a:solidFill>
                  <a:srgbClr val="CC00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028828" y="2438604"/>
            <a:ext cx="1260153" cy="888605"/>
            <a:chOff x="2028828" y="2438604"/>
            <a:chExt cx="1260153" cy="888605"/>
          </a:xfrm>
        </p:grpSpPr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 smtClean="0">
                  <a:solidFill>
                    <a:srgbClr val="CC0000"/>
                  </a:solidFill>
                </a:rPr>
                <a:t>AS2,AS3,X </a:t>
              </a:r>
              <a:endParaRPr lang="en-US" sz="1600" i="1" dirty="0">
                <a:solidFill>
                  <a:srgbClr val="CC0000"/>
                </a:solidFill>
              </a:endParaRPr>
            </a:p>
          </p:txBody>
        </p:sp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6" name="Rectangle 4"/>
          <p:cNvSpPr txBox="1">
            <a:spLocks noChangeArrowheads="1"/>
          </p:cNvSpPr>
          <p:nvPr/>
        </p:nvSpPr>
        <p:spPr bwMode="auto">
          <a:xfrm>
            <a:off x="415500" y="4289671"/>
            <a:ext cx="8505825" cy="575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ts val="2140"/>
              </a:lnSpc>
              <a:buNone/>
            </a:pPr>
            <a:r>
              <a:rPr lang="en-US" sz="2400" dirty="0" smtClean="0">
                <a:latin typeface="Gill Sans MT" charset="0"/>
              </a:rPr>
              <a:t>gateway router may learn about </a:t>
            </a:r>
            <a:r>
              <a:rPr lang="en-US" sz="2400" dirty="0" smtClean="0">
                <a:solidFill>
                  <a:srgbClr val="000090"/>
                </a:solidFill>
                <a:latin typeface="Gill Sans MT" charset="0"/>
              </a:rPr>
              <a:t>multiple</a:t>
            </a:r>
            <a:r>
              <a:rPr lang="en-US" sz="2400" dirty="0" smtClean="0">
                <a:latin typeface="Gill Sans MT" charset="0"/>
              </a:rPr>
              <a:t> paths to destination: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394769" y="1902431"/>
            <a:ext cx="1118837" cy="826267"/>
            <a:chOff x="4052000" y="2820739"/>
            <a:chExt cx="1118837" cy="82626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25" name="Straight Connector 324"/>
          <p:cNvCxnSpPr/>
          <p:nvPr/>
        </p:nvCxnSpPr>
        <p:spPr bwMode="auto">
          <a:xfrm flipH="1">
            <a:off x="3142123" y="2168219"/>
            <a:ext cx="2534703" cy="1452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oup 3"/>
          <p:cNvGrpSpPr/>
          <p:nvPr/>
        </p:nvGrpSpPr>
        <p:grpSpPr>
          <a:xfrm>
            <a:off x="4617960" y="1621326"/>
            <a:ext cx="968155" cy="547957"/>
            <a:chOff x="4617960" y="1621326"/>
            <a:chExt cx="968155" cy="547957"/>
          </a:xfrm>
        </p:grpSpPr>
        <p:sp>
          <p:nvSpPr>
            <p:cNvPr id="329" name="AutoShape 118"/>
            <p:cNvSpPr>
              <a:spLocks noChangeArrowheads="1"/>
            </p:cNvSpPr>
            <p:nvPr/>
          </p:nvSpPr>
          <p:spPr bwMode="auto">
            <a:xfrm rot="21413181">
              <a:off x="4617960" y="189305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 rot="21418560">
              <a:off x="4770795" y="1621326"/>
              <a:ext cx="8153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CC0000"/>
                  </a:solidFill>
                </a:rPr>
                <a:t>AS3,X</a:t>
              </a:r>
              <a:endParaRPr lang="en-US" sz="1600" i="1" dirty="0">
                <a:solidFill>
                  <a:srgbClr val="CC0000"/>
                </a:solidFill>
              </a:endParaRPr>
            </a:p>
          </p:txBody>
        </p:sp>
      </p:grpSp>
      <p:sp>
        <p:nvSpPr>
          <p:cNvPr id="333" name="Rectangle 4"/>
          <p:cNvSpPr txBox="1">
            <a:spLocks noChangeArrowheads="1"/>
          </p:cNvSpPr>
          <p:nvPr/>
        </p:nvSpPr>
        <p:spPr bwMode="auto">
          <a:xfrm>
            <a:off x="673347" y="5110285"/>
            <a:ext cx="8505825" cy="551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ts val="2140"/>
              </a:lnSpc>
            </a:pPr>
            <a:r>
              <a:rPr lang="en-US" sz="2200" dirty="0" smtClean="0">
                <a:latin typeface="Gill Sans MT" charset="0"/>
              </a:rPr>
              <a:t>AS</a:t>
            </a:r>
            <a:r>
              <a:rPr lang="en-US" sz="2200" dirty="0" smtClean="0">
                <a:latin typeface="Arial"/>
                <a:cs typeface="Arial"/>
              </a:rPr>
              <a:t>1</a:t>
            </a:r>
            <a:r>
              <a:rPr lang="en-US" sz="2200" dirty="0" smtClean="0">
                <a:latin typeface="Gill Sans MT" charset="0"/>
              </a:rPr>
              <a:t> gateway router</a:t>
            </a:r>
            <a:r>
              <a:rPr lang="en-US" sz="2200" dirty="0" smtClean="0">
                <a:latin typeface="Arial"/>
                <a:cs typeface="Arial"/>
              </a:rPr>
              <a:t> 1c </a:t>
            </a:r>
            <a:r>
              <a:rPr lang="en-US" sz="2200" dirty="0" smtClean="0">
                <a:latin typeface="Gill Sans MT" charset="0"/>
              </a:rPr>
              <a:t>learns path </a:t>
            </a:r>
            <a:r>
              <a:rPr lang="en-US" sz="2200" i="1" dirty="0" smtClean="0">
                <a:solidFill>
                  <a:srgbClr val="CC0000"/>
                </a:solidFill>
                <a:latin typeface="Gill Sans MT" charset="0"/>
              </a:rPr>
              <a:t>AS3,X </a:t>
            </a:r>
            <a:r>
              <a:rPr lang="en-US" sz="2200" dirty="0" smtClean="0">
                <a:latin typeface="Gill Sans MT" charset="0"/>
              </a:rPr>
              <a:t>from 3a</a:t>
            </a:r>
            <a:endParaRPr lang="en-US" sz="2000" dirty="0" smtClean="0">
              <a:latin typeface="Gill Sans MT" charset="0"/>
            </a:endParaRPr>
          </a:p>
          <a:p>
            <a:endParaRPr lang="en-US" sz="2000" dirty="0">
              <a:latin typeface="Gill Sans MT" charset="0"/>
            </a:endParaRPr>
          </a:p>
        </p:txBody>
      </p:sp>
      <p:sp>
        <p:nvSpPr>
          <p:cNvPr id="334" name="Rectangle 4"/>
          <p:cNvSpPr txBox="1">
            <a:spLocks noChangeArrowheads="1"/>
          </p:cNvSpPr>
          <p:nvPr/>
        </p:nvSpPr>
        <p:spPr bwMode="auto">
          <a:xfrm>
            <a:off x="688981" y="5477602"/>
            <a:ext cx="8103327" cy="102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ct val="100000"/>
              </a:lnSpc>
            </a:pPr>
            <a:r>
              <a:rPr lang="en-US" sz="2200" dirty="0" smtClean="0">
                <a:solidFill>
                  <a:srgbClr val="FF0000"/>
                </a:solidFill>
                <a:latin typeface="Gill Sans MT" charset="0"/>
              </a:rPr>
              <a:t>Based on policy</a:t>
            </a:r>
            <a:r>
              <a:rPr lang="en-US" sz="2200" dirty="0" smtClean="0">
                <a:latin typeface="Gill Sans MT" charset="0"/>
              </a:rPr>
              <a:t>, AS</a:t>
            </a:r>
            <a:r>
              <a:rPr lang="en-US" sz="2200" dirty="0" smtClean="0">
                <a:latin typeface="Arial"/>
                <a:cs typeface="Arial"/>
              </a:rPr>
              <a:t>1</a:t>
            </a:r>
            <a:r>
              <a:rPr lang="en-US" sz="2200" dirty="0" smtClean="0">
                <a:latin typeface="Gill Sans MT" charset="0"/>
              </a:rPr>
              <a:t> gateway router</a:t>
            </a:r>
            <a:r>
              <a:rPr lang="en-US" sz="2200" dirty="0" smtClean="0">
                <a:latin typeface="Arial"/>
                <a:cs typeface="Arial"/>
              </a:rPr>
              <a:t> 1c </a:t>
            </a:r>
            <a:r>
              <a:rPr lang="en-US" sz="2200" dirty="0" smtClean="0">
                <a:latin typeface="Gill Sans MT" charset="0"/>
              </a:rPr>
              <a:t>chooses path </a:t>
            </a:r>
            <a:r>
              <a:rPr lang="en-US" sz="2200" i="1" dirty="0" smtClean="0">
                <a:solidFill>
                  <a:srgbClr val="CC0000"/>
                </a:solidFill>
                <a:latin typeface="Gill Sans MT" charset="0"/>
              </a:rPr>
              <a:t>AS3,X, and advertises path within AS</a:t>
            </a:r>
            <a:r>
              <a:rPr lang="en-US" sz="2200" i="1" dirty="0" smtClean="0">
                <a:solidFill>
                  <a:srgbClr val="CC0000"/>
                </a:solidFill>
                <a:latin typeface="Arial"/>
                <a:cs typeface="Arial"/>
              </a:rPr>
              <a:t>1</a:t>
            </a:r>
            <a:r>
              <a:rPr lang="en-US" sz="2200" i="1" dirty="0" smtClean="0">
                <a:solidFill>
                  <a:srgbClr val="CC0000"/>
                </a:solidFill>
                <a:latin typeface="Gill Sans MT" charset="0"/>
              </a:rPr>
              <a:t> via iBGP</a:t>
            </a:r>
            <a:endParaRPr lang="en-US" sz="2000" dirty="0" smtClean="0">
              <a:latin typeface="Gill Sans MT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Gill Sans MT" charset="0"/>
            </a:endParaRPr>
          </a:p>
        </p:txBody>
      </p:sp>
      <p:sp>
        <p:nvSpPr>
          <p:cNvPr id="3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sp>
        <p:nvSpPr>
          <p:cNvPr id="33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40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" grpId="0"/>
      <p:bldP spid="3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5" name="Picture 7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847724"/>
            <a:ext cx="6924508" cy="21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0836" name="Group 2"/>
          <p:cNvGrpSpPr>
            <a:grpSpLocks/>
          </p:cNvGrpSpPr>
          <p:nvPr/>
        </p:nvGrpSpPr>
        <p:grpSpPr bwMode="auto">
          <a:xfrm>
            <a:off x="3200400" y="1406525"/>
            <a:ext cx="3571875" cy="2236788"/>
            <a:chOff x="3162" y="1071"/>
            <a:chExt cx="2250" cy="1409"/>
          </a:xfrm>
        </p:grpSpPr>
        <p:sp>
          <p:nvSpPr>
            <p:cNvPr id="120840" name="Freeform 3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1" name="Freeform 4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2" name="Oval 5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3" name="Line 6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4" name="Line 7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5" name="Rectangle 8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0846" name="Oval 9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7" name="Oval 10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8" name="Line 11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9" name="Line 12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0" name="Rectangle 13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0851" name="Oval 14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2" name="Oval 15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3" name="Line 16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4" name="Line 17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5" name="Rectangle 18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0856" name="Oval 19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7" name="Oval 20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8" name="Line 21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9" name="Line 22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0" name="Rectangle 23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0861" name="Oval 24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2" name="Oval 25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3" name="Line 26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4" name="Line 27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5" name="Rectangle 28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0866" name="Oval 29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7" name="Oval 30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8" name="Line 31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9" name="Line 32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0" name="Rectangle 33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0871" name="Oval 34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2" name="Freeform 35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3" name="Freeform 36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4" name="Freeform 37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5" name="Freeform 38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6" name="Freeform 39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7" name="Freeform 40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8" name="Freeform 41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9" name="Freeform 42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80" name="Freeform 43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0881" name="Group 44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20907" name="Rectangle 4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08" name="Text Box 46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u</a:t>
                </a:r>
                <a:endParaRPr lang="en-US"/>
              </a:p>
            </p:txBody>
          </p:sp>
        </p:grpSp>
        <p:grpSp>
          <p:nvGrpSpPr>
            <p:cNvPr id="120882" name="Group 47"/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20905" name="Rectangle 4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06" name="Text Box 49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y</a:t>
                </a:r>
                <a:endParaRPr lang="en-US"/>
              </a:p>
            </p:txBody>
          </p:sp>
        </p:grpSp>
        <p:grpSp>
          <p:nvGrpSpPr>
            <p:cNvPr id="120883" name="Group 50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20903" name="Rectangle 5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04" name="Text Box 52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x</a:t>
                </a:r>
              </a:p>
            </p:txBody>
          </p:sp>
        </p:grpSp>
        <p:grpSp>
          <p:nvGrpSpPr>
            <p:cNvPr id="120884" name="Group 53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120901" name="Rectangle 5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02" name="Text Box 55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w</a:t>
                </a:r>
                <a:endParaRPr lang="en-US"/>
              </a:p>
            </p:txBody>
          </p:sp>
        </p:grpSp>
        <p:grpSp>
          <p:nvGrpSpPr>
            <p:cNvPr id="120885" name="Group 56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20899" name="Rectangle 5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00" name="Text Box 58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v</a:t>
                </a:r>
                <a:endParaRPr lang="en-US"/>
              </a:p>
            </p:txBody>
          </p:sp>
        </p:grpSp>
        <p:grpSp>
          <p:nvGrpSpPr>
            <p:cNvPr id="120886" name="Group 59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20897" name="Rectangle 6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898" name="Text Box 61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z</a:t>
                </a:r>
              </a:p>
            </p:txBody>
          </p:sp>
        </p:grpSp>
        <p:sp>
          <p:nvSpPr>
            <p:cNvPr id="120887" name="Text Box 62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0888" name="Text Box 63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0889" name="Text Box 64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20890" name="Text Box 65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20891" name="Text Box 66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20892" name="Text Box 67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20893" name="Text Box 68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0894" name="Text Box 69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20895" name="Text Box 70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20896" name="Text Box 71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</p:grpSp>
      <p:sp>
        <p:nvSpPr>
          <p:cNvPr id="120837" name="Text Box 72"/>
          <p:cNvSpPr txBox="1">
            <a:spLocks noChangeArrowheads="1"/>
          </p:cNvSpPr>
          <p:nvPr/>
        </p:nvSpPr>
        <p:spPr bwMode="auto">
          <a:xfrm>
            <a:off x="939800" y="3263900"/>
            <a:ext cx="73977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graph: G = (N,E)</a:t>
            </a:r>
          </a:p>
          <a:p>
            <a:pPr eaLnBrk="1" hangingPunct="1"/>
            <a:endParaRPr lang="en-US" sz="1800"/>
          </a:p>
          <a:p>
            <a:pPr eaLnBrk="1" hangingPunct="1"/>
            <a:r>
              <a:rPr lang="en-US" sz="1800"/>
              <a:t>N = set of routers = { u, v, w, x, y, z }</a:t>
            </a:r>
          </a:p>
          <a:p>
            <a:pPr eaLnBrk="1" hangingPunct="1"/>
            <a:endParaRPr lang="en-US" sz="1800"/>
          </a:p>
          <a:p>
            <a:pPr eaLnBrk="1" hangingPunct="1"/>
            <a:r>
              <a:rPr lang="en-US" sz="1800"/>
              <a:t>E = set of links ={ (u,v), (u,x), (v,x), (v,w), (x,w), (x,y), (w,y), (w,z), (y,z) }</a:t>
            </a:r>
          </a:p>
        </p:txBody>
      </p:sp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>
          <a:xfrm>
            <a:off x="533400" y="207963"/>
            <a:ext cx="7772400" cy="796925"/>
          </a:xfrm>
        </p:spPr>
        <p:txBody>
          <a:bodyPr/>
          <a:lstStyle/>
          <a:p>
            <a:pPr>
              <a:defRPr/>
            </a:pPr>
            <a:r>
              <a:rPr lang="en-US" sz="4000" dirty="0" smtClean="0">
                <a:cs typeface="+mj-cs"/>
              </a:rPr>
              <a:t>Graphical representation</a:t>
            </a:r>
            <a:endParaRPr lang="en-US" sz="4000" dirty="0">
              <a:cs typeface="+mj-cs"/>
            </a:endParaRPr>
          </a:p>
        </p:txBody>
      </p:sp>
      <p:sp>
        <p:nvSpPr>
          <p:cNvPr id="7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7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01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00292" cy="1143000"/>
          </a:xfrm>
        </p:spPr>
        <p:txBody>
          <a:bodyPr/>
          <a:lstStyle/>
          <a:p>
            <a:pPr>
              <a:defRPr/>
            </a:pPr>
            <a:r>
              <a:rPr lang="en-US" sz="4000" dirty="0" smtClean="0">
                <a:cs typeface="+mj-cs"/>
              </a:rPr>
              <a:t>BGP, OSPF, forwarding table entries</a:t>
            </a:r>
            <a:endParaRPr lang="en-US" sz="4000" dirty="0">
              <a:cs typeface="+mj-cs"/>
            </a:endParaRPr>
          </a:p>
        </p:txBody>
      </p:sp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455674" y="4619374"/>
            <a:ext cx="5183508" cy="551956"/>
          </a:xfrm>
        </p:spPr>
        <p:txBody>
          <a:bodyPr/>
          <a:lstStyle/>
          <a:p>
            <a:pPr marL="292100" indent="-292100">
              <a:lnSpc>
                <a:spcPct val="90000"/>
              </a:lnSpc>
            </a:pPr>
            <a:r>
              <a:rPr lang="en-US" sz="2000" dirty="0" smtClean="0">
                <a:latin typeface="Gill Sans MT" charset="0"/>
              </a:rPr>
              <a:t>recall: </a:t>
            </a:r>
            <a:r>
              <a:rPr lang="en-US" sz="2000" dirty="0" smtClean="0">
                <a:latin typeface="Arial"/>
                <a:cs typeface="Arial"/>
              </a:rPr>
              <a:t>1</a:t>
            </a:r>
            <a:r>
              <a:rPr lang="en-US" sz="2000" dirty="0" smtClean="0">
                <a:latin typeface="Gill Sans MT" charset="0"/>
              </a:rPr>
              <a:t>a, </a:t>
            </a:r>
            <a:r>
              <a:rPr lang="en-US" sz="2000" dirty="0" smtClean="0">
                <a:latin typeface="Arial"/>
                <a:cs typeface="Arial"/>
              </a:rPr>
              <a:t>1</a:t>
            </a:r>
            <a:r>
              <a:rPr lang="en-US" sz="2000" dirty="0" smtClean="0">
                <a:latin typeface="Gill Sans MT" charset="0"/>
              </a:rPr>
              <a:t>b, </a:t>
            </a:r>
            <a:r>
              <a:rPr lang="en-US" sz="2000" dirty="0" smtClean="0">
                <a:latin typeface="Arial"/>
                <a:cs typeface="Arial"/>
              </a:rPr>
              <a:t>1d</a:t>
            </a:r>
            <a:r>
              <a:rPr lang="en-US" sz="2000" dirty="0" smtClean="0">
                <a:latin typeface="Gill Sans MT" charset="0"/>
              </a:rPr>
              <a:t> learn about </a:t>
            </a:r>
            <a:r>
              <a:rPr lang="en-US" sz="2000" dirty="0" err="1" smtClean="0">
                <a:latin typeface="Gill Sans MT" charset="0"/>
              </a:rPr>
              <a:t>dest</a:t>
            </a:r>
            <a:r>
              <a:rPr lang="en-US" sz="2000" dirty="0" smtClean="0">
                <a:latin typeface="Gill Sans MT" charset="0"/>
              </a:rPr>
              <a:t> X via iBGP from </a:t>
            </a:r>
            <a:r>
              <a:rPr lang="en-US" sz="2000" dirty="0" smtClean="0">
                <a:latin typeface="Arial"/>
                <a:cs typeface="Arial"/>
              </a:rPr>
              <a:t>1</a:t>
            </a:r>
            <a:r>
              <a:rPr lang="en-US" sz="2000" dirty="0" smtClean="0">
                <a:latin typeface="Gill Sans MT" charset="0"/>
              </a:rPr>
              <a:t>c: “path to X goes through </a:t>
            </a:r>
            <a:r>
              <a:rPr lang="en-US" sz="2000" dirty="0" smtClean="0">
                <a:latin typeface="Arial"/>
                <a:cs typeface="Arial"/>
              </a:rPr>
              <a:t>1</a:t>
            </a:r>
            <a:r>
              <a:rPr lang="en-US" sz="2000" dirty="0" smtClean="0">
                <a:latin typeface="Gill Sans MT" charset="0"/>
              </a:rPr>
              <a:t>c”</a:t>
            </a:r>
            <a:endParaRPr lang="en-US" sz="2000" dirty="0">
              <a:latin typeface="Gill Sans MT" charset="0"/>
            </a:endParaRPr>
          </a:p>
        </p:txBody>
      </p:sp>
      <p:pic>
        <p:nvPicPr>
          <p:cNvPr id="162849" name="Picture 12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7" y="800100"/>
            <a:ext cx="7966198" cy="23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5" name="Group 124"/>
          <p:cNvGrpSpPr/>
          <p:nvPr/>
        </p:nvGrpSpPr>
        <p:grpSpPr>
          <a:xfrm>
            <a:off x="624887" y="1814322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1b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1d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1c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1a</a:t>
                    </a:r>
                    <a:endParaRPr lang="en-US" dirty="0"/>
                  </a:p>
                </p:txBody>
              </p:sp>
            </p:grpSp>
          </p:grp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15140" y="3783345"/>
                <a:ext cx="489235" cy="35258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7" name="Straight Connector 336"/>
              <p:cNvCxnSpPr>
                <a:endCxn id="316" idx="2"/>
              </p:cNvCxnSpPr>
              <p:nvPr/>
            </p:nvCxnSpPr>
            <p:spPr bwMode="auto">
              <a:xfrm flipV="1">
                <a:off x="1319809" y="3078707"/>
                <a:ext cx="417868" cy="457019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97" name="Freeform 2"/>
          <p:cNvSpPr>
            <a:spLocks/>
          </p:cNvSpPr>
          <p:nvPr/>
        </p:nvSpPr>
        <p:spPr bwMode="auto">
          <a:xfrm>
            <a:off x="3285692" y="2741493"/>
            <a:ext cx="2545688" cy="1720535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8" name="Group 197"/>
          <p:cNvGrpSpPr/>
          <p:nvPr/>
        </p:nvGrpSpPr>
        <p:grpSpPr>
          <a:xfrm>
            <a:off x="3506594" y="2881517"/>
            <a:ext cx="2189884" cy="1476371"/>
            <a:chOff x="833331" y="2873352"/>
            <a:chExt cx="2333625" cy="1590649"/>
          </a:xfrm>
        </p:grpSpPr>
        <p:grpSp>
          <p:nvGrpSpPr>
            <p:cNvPr id="199" name="Group 198"/>
            <p:cNvGrpSpPr/>
            <p:nvPr/>
          </p:nvGrpSpPr>
          <p:grpSpPr>
            <a:xfrm>
              <a:off x="1736090" y="2873352"/>
              <a:ext cx="565150" cy="369332"/>
              <a:chOff x="1736090" y="2873352"/>
              <a:chExt cx="565150" cy="369332"/>
            </a:xfrm>
          </p:grpSpPr>
          <p:grpSp>
            <p:nvGrpSpPr>
              <p:cNvPr id="24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52" name="Oval 25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3" name="Rectangle 25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4" name="Oval 25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5" name="Freeform 25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6" name="Freeform 25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7" name="Freeform 25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8" name="Freeform 25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59" name="Straight Connector 258"/>
                <p:cNvCxnSpPr>
                  <a:endCxn id="25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250" name="Oval 24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1" name="TextBox 250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</a:t>
                  </a:r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</p:grpSp>
        </p:grpSp>
        <p:grpSp>
          <p:nvGrpSpPr>
            <p:cNvPr id="200" name="Group 199"/>
            <p:cNvGrpSpPr/>
            <p:nvPr/>
          </p:nvGrpSpPr>
          <p:grpSpPr>
            <a:xfrm>
              <a:off x="1740320" y="4094669"/>
              <a:ext cx="565150" cy="369332"/>
              <a:chOff x="1736090" y="2873352"/>
              <a:chExt cx="565150" cy="369332"/>
            </a:xfrm>
          </p:grpSpPr>
          <p:grpSp>
            <p:nvGrpSpPr>
              <p:cNvPr id="23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39" name="Oval 23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0" name="Rectangle 23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2" name="Freeform 24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3" name="Freeform 24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4" name="Freeform 24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5" name="Freeform 24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46" name="Straight Connector 245"/>
                <p:cNvCxnSpPr>
                  <a:endCxn id="24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237" name="Oval 23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8" name="TextBox 237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</a:t>
                  </a:r>
                  <a:r>
                    <a:rPr lang="en-US" dirty="0" smtClean="0"/>
                    <a:t>d</a:t>
                  </a:r>
                  <a:endParaRPr lang="en-US" dirty="0"/>
                </a:p>
              </p:txBody>
            </p:sp>
          </p:grpSp>
        </p:grpSp>
        <p:grpSp>
          <p:nvGrpSpPr>
            <p:cNvPr id="201" name="Group 200"/>
            <p:cNvGrpSpPr/>
            <p:nvPr/>
          </p:nvGrpSpPr>
          <p:grpSpPr>
            <a:xfrm>
              <a:off x="2601806" y="3485072"/>
              <a:ext cx="565150" cy="369332"/>
              <a:chOff x="1736090" y="2873352"/>
              <a:chExt cx="565150" cy="369332"/>
            </a:xfrm>
          </p:grpSpPr>
          <p:grpSp>
            <p:nvGrpSpPr>
              <p:cNvPr id="222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26" name="Oval 225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7" name="Rectangle 226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8" name="Oval 227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9" name="Freeform 228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0" name="Freeform 229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1" name="Freeform 230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2" name="Freeform 231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33" name="Straight Connector 232"/>
                <p:cNvCxnSpPr>
                  <a:endCxn id="22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3" name="Group 222"/>
              <p:cNvGrpSpPr/>
              <p:nvPr/>
            </p:nvGrpSpPr>
            <p:grpSpPr>
              <a:xfrm>
                <a:off x="1770362" y="2873352"/>
                <a:ext cx="428460" cy="369332"/>
                <a:chOff x="667045" y="1708643"/>
                <a:chExt cx="428460" cy="369332"/>
              </a:xfrm>
            </p:grpSpPr>
            <p:sp>
              <p:nvSpPr>
                <p:cNvPr id="224" name="Oval 223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5" name="TextBox 224"/>
                <p:cNvSpPr txBox="1"/>
                <p:nvPr/>
              </p:nvSpPr>
              <p:spPr>
                <a:xfrm>
                  <a:off x="667045" y="1708643"/>
                  <a:ext cx="4284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</a:t>
                  </a:r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</p:grpSp>
        </p:grpSp>
        <p:grpSp>
          <p:nvGrpSpPr>
            <p:cNvPr id="202" name="Group 201"/>
            <p:cNvGrpSpPr/>
            <p:nvPr/>
          </p:nvGrpSpPr>
          <p:grpSpPr>
            <a:xfrm>
              <a:off x="833331" y="3478719"/>
              <a:ext cx="565150" cy="369332"/>
              <a:chOff x="1736090" y="2873352"/>
              <a:chExt cx="565150" cy="369332"/>
            </a:xfrm>
          </p:grpSpPr>
          <p:grpSp>
            <p:nvGrpSpPr>
              <p:cNvPr id="209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13" name="Oval 212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4" name="Rectangle 213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5" name="Oval 214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6" name="Freeform 215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7" name="Freeform 216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8" name="Freeform 217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9" name="Freeform 218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20" name="Straight Connector 219"/>
                <p:cNvCxnSpPr>
                  <a:endCxn id="215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211" name="Oval 210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2" name="TextBox 211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</a:t>
                  </a:r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</p:grpSp>
        </p:grpSp>
        <p:cxnSp>
          <p:nvCxnSpPr>
            <p:cNvPr id="203" name="Straight Connector 202"/>
            <p:cNvCxnSpPr>
              <a:endCxn id="238" idx="0"/>
            </p:cNvCxnSpPr>
            <p:nvPr/>
          </p:nvCxnSpPr>
          <p:spPr bwMode="auto">
            <a:xfrm>
              <a:off x="1991073" y="3173114"/>
              <a:ext cx="4230" cy="92155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" name="Straight Connector 204"/>
            <p:cNvCxnSpPr/>
            <p:nvPr/>
          </p:nvCxnSpPr>
          <p:spPr bwMode="auto">
            <a:xfrm>
              <a:off x="2280478" y="3145660"/>
              <a:ext cx="435814" cy="35947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6" name="Straight Connector 205"/>
            <p:cNvCxnSpPr/>
            <p:nvPr/>
          </p:nvCxnSpPr>
          <p:spPr bwMode="auto">
            <a:xfrm>
              <a:off x="1300073" y="3768911"/>
              <a:ext cx="527386" cy="36820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7" name="Straight Connector 206"/>
            <p:cNvCxnSpPr/>
            <p:nvPr/>
          </p:nvCxnSpPr>
          <p:spPr bwMode="auto">
            <a:xfrm flipH="1">
              <a:off x="2194462" y="3713972"/>
              <a:ext cx="509583" cy="42894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5507686" y="1673235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5731177" y="1809351"/>
            <a:ext cx="2215548" cy="2123152"/>
            <a:chOff x="833331" y="2873352"/>
            <a:chExt cx="2333625" cy="2353163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369332"/>
              <a:chOff x="1736090" y="2873352"/>
              <a:chExt cx="565150" cy="369332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369332"/>
              <a:chOff x="1736090" y="2873352"/>
              <a:chExt cx="565150" cy="369332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  <a:r>
                    <a:rPr lang="en-US" dirty="0" smtClean="0"/>
                    <a:t>d</a:t>
                  </a:r>
                  <a:endParaRPr lang="en-US" dirty="0"/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369332"/>
              <a:chOff x="1736090" y="2873352"/>
              <a:chExt cx="565150" cy="369332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8460" cy="369332"/>
                <a:chOff x="667045" y="1708643"/>
                <a:chExt cx="428460" cy="369332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84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369332"/>
              <a:chOff x="1736090" y="2873352"/>
              <a:chExt cx="565150" cy="369332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</p:grpSp>
        </p:grp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6" name="Straight Connector 325"/>
            <p:cNvCxnSpPr/>
            <p:nvPr/>
          </p:nvCxnSpPr>
          <p:spPr bwMode="auto">
            <a:xfrm flipH="1">
              <a:off x="1596702" y="5224152"/>
              <a:ext cx="673647" cy="236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3046707" y="2702855"/>
            <a:ext cx="542552" cy="7812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5523188" y="2643973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3493291" y="2801177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AS2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543950" y="1714475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AS3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07172" y="1925151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AS1</a:t>
            </a:r>
            <a:endParaRPr lang="en-US" sz="2000" dirty="0">
              <a:solidFill>
                <a:srgbClr val="00009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070827" y="2776082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876581" y="5223365"/>
                <a:ext cx="466894" cy="369332"/>
                <a:chOff x="599495" y="1708643"/>
                <a:chExt cx="491778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599495" y="1708643"/>
                  <a:ext cx="49177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  X</a:t>
                  </a:r>
                  <a:endParaRPr lang="en-US" dirty="0"/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5713444" y="2742076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 smtClean="0">
                  <a:solidFill>
                    <a:srgbClr val="CC0000"/>
                  </a:solidFill>
                </a:rPr>
                <a:t>AS3,X </a:t>
              </a:r>
              <a:endParaRPr lang="en-US" sz="1600" i="1" dirty="0">
                <a:solidFill>
                  <a:srgbClr val="CC00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028828" y="2801412"/>
            <a:ext cx="1260153" cy="888605"/>
            <a:chOff x="2028828" y="2438604"/>
            <a:chExt cx="1260153" cy="888605"/>
          </a:xfrm>
        </p:grpSpPr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 smtClean="0">
                  <a:solidFill>
                    <a:srgbClr val="CC0000"/>
                  </a:solidFill>
                </a:rPr>
                <a:t>AS2,AS3,X </a:t>
              </a:r>
              <a:endParaRPr lang="en-US" sz="1600" i="1" dirty="0">
                <a:solidFill>
                  <a:srgbClr val="CC0000"/>
                </a:solidFill>
              </a:endParaRPr>
            </a:p>
          </p:txBody>
        </p:sp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400150" y="2281383"/>
            <a:ext cx="1113456" cy="802903"/>
            <a:chOff x="4057381" y="2820739"/>
            <a:chExt cx="1113456" cy="802903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7381" y="3181458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1068" y="3344630"/>
              <a:ext cx="409376" cy="27901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25" name="Straight Connector 324"/>
          <p:cNvCxnSpPr>
            <a:stCxn id="148" idx="1"/>
          </p:cNvCxnSpPr>
          <p:nvPr/>
        </p:nvCxnSpPr>
        <p:spPr bwMode="auto">
          <a:xfrm flipH="1">
            <a:off x="3046901" y="2522161"/>
            <a:ext cx="2716814" cy="14391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oup 3"/>
          <p:cNvGrpSpPr/>
          <p:nvPr/>
        </p:nvGrpSpPr>
        <p:grpSpPr>
          <a:xfrm>
            <a:off x="4617960" y="1984134"/>
            <a:ext cx="968155" cy="547957"/>
            <a:chOff x="4617960" y="1621326"/>
            <a:chExt cx="968155" cy="547957"/>
          </a:xfrm>
        </p:grpSpPr>
        <p:sp>
          <p:nvSpPr>
            <p:cNvPr id="329" name="AutoShape 118"/>
            <p:cNvSpPr>
              <a:spLocks noChangeArrowheads="1"/>
            </p:cNvSpPr>
            <p:nvPr/>
          </p:nvSpPr>
          <p:spPr bwMode="auto">
            <a:xfrm rot="21413181">
              <a:off x="4617960" y="189305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 rot="21418560">
              <a:off x="4770795" y="1621326"/>
              <a:ext cx="8153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CC0000"/>
                  </a:solidFill>
                </a:rPr>
                <a:t>AS3,X</a:t>
              </a:r>
              <a:endParaRPr lang="en-US" sz="1600" i="1" dirty="0">
                <a:solidFill>
                  <a:srgbClr val="CC0000"/>
                </a:solidFill>
              </a:endParaRPr>
            </a:p>
          </p:txBody>
        </p:sp>
      </p:grpSp>
      <p:sp>
        <p:nvSpPr>
          <p:cNvPr id="334" name="Rectangle 4"/>
          <p:cNvSpPr txBox="1">
            <a:spLocks noChangeArrowheads="1"/>
          </p:cNvSpPr>
          <p:nvPr/>
        </p:nvSpPr>
        <p:spPr bwMode="auto">
          <a:xfrm>
            <a:off x="3478500" y="5238590"/>
            <a:ext cx="5389671" cy="102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ct val="90000"/>
              </a:lnSpc>
            </a:pPr>
            <a:r>
              <a:rPr lang="en-US" sz="2000" dirty="0" smtClean="0">
                <a:latin typeface="Arial"/>
                <a:cs typeface="Arial"/>
              </a:rPr>
              <a:t>1</a:t>
            </a:r>
            <a:r>
              <a:rPr lang="en-US" sz="2000" dirty="0" smtClean="0">
                <a:latin typeface="Gill Sans MT" charset="0"/>
              </a:rPr>
              <a:t>d: OSPF intra-domain routing: to get to </a:t>
            </a:r>
            <a:r>
              <a:rPr lang="en-US" sz="2000" dirty="0" smtClean="0">
                <a:latin typeface="Arial"/>
                <a:cs typeface="Arial"/>
              </a:rPr>
              <a:t>1</a:t>
            </a:r>
            <a:r>
              <a:rPr lang="en-US" sz="2000" dirty="0" smtClean="0">
                <a:latin typeface="Gill Sans MT" charset="0"/>
              </a:rPr>
              <a:t>c, forward over outgoing local interface </a:t>
            </a:r>
            <a:r>
              <a:rPr lang="en-US" sz="2000" dirty="0" smtClean="0">
                <a:latin typeface="Arial"/>
                <a:cs typeface="Arial"/>
              </a:rPr>
              <a:t>1</a:t>
            </a:r>
          </a:p>
        </p:txBody>
      </p:sp>
      <p:sp>
        <p:nvSpPr>
          <p:cNvPr id="328" name="TextBox 327"/>
          <p:cNvSpPr txBox="1"/>
          <p:nvPr/>
        </p:nvSpPr>
        <p:spPr>
          <a:xfrm rot="21418560">
            <a:off x="2282548" y="2116378"/>
            <a:ext cx="815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CC0000"/>
                </a:solidFill>
              </a:rPr>
              <a:t>AS3,X</a:t>
            </a:r>
            <a:endParaRPr lang="en-US" sz="1600" i="1" dirty="0">
              <a:solidFill>
                <a:srgbClr val="CC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4729" y="1189190"/>
            <a:ext cx="7270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Q: how does router set forwarding table entry to distant prefix?</a:t>
            </a:r>
            <a:endParaRPr lang="en-US" sz="2000" dirty="0">
              <a:solidFill>
                <a:srgbClr val="00009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149470" y="2245331"/>
            <a:ext cx="1300492" cy="1068501"/>
            <a:chOff x="1149470" y="2245331"/>
            <a:chExt cx="1300492" cy="1068501"/>
          </a:xfrm>
        </p:grpSpPr>
        <p:sp>
          <p:nvSpPr>
            <p:cNvPr id="9" name="TextBox 8"/>
            <p:cNvSpPr txBox="1"/>
            <p:nvPr/>
          </p:nvSpPr>
          <p:spPr>
            <a:xfrm>
              <a:off x="2165447" y="2998844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1458923" y="3006055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endParaRPr lang="en-US" sz="1400" dirty="0"/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1149470" y="2245331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1339883" y="2623598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7654" y="3379309"/>
            <a:ext cx="1694528" cy="2911109"/>
            <a:chOff x="537654" y="3379309"/>
            <a:chExt cx="1694528" cy="2911109"/>
          </a:xfrm>
        </p:grpSpPr>
        <p:sp>
          <p:nvSpPr>
            <p:cNvPr id="469" name="Freeform 468"/>
            <p:cNvSpPr/>
            <p:nvPr/>
          </p:nvSpPr>
          <p:spPr>
            <a:xfrm rot="10326036" flipH="1">
              <a:off x="771808" y="3379309"/>
              <a:ext cx="1333280" cy="959366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06934 w 1167285"/>
                <a:gd name="connsiteY0" fmla="*/ 967578 h 967578"/>
                <a:gd name="connsiteX1" fmla="*/ 0 w 1167285"/>
                <a:gd name="connsiteY1" fmla="*/ 0 h 967578"/>
                <a:gd name="connsiteX2" fmla="*/ 1005993 w 1167285"/>
                <a:gd name="connsiteY2" fmla="*/ 46284 h 967578"/>
                <a:gd name="connsiteX3" fmla="*/ 1167285 w 1167285"/>
                <a:gd name="connsiteY3" fmla="*/ 895852 h 967578"/>
                <a:gd name="connsiteX4" fmla="*/ 1006934 w 1167285"/>
                <a:gd name="connsiteY4" fmla="*/ 967578 h 967578"/>
                <a:gd name="connsiteX0" fmla="*/ 1006934 w 1167285"/>
                <a:gd name="connsiteY0" fmla="*/ 1132232 h 1132232"/>
                <a:gd name="connsiteX1" fmla="*/ 0 w 1167285"/>
                <a:gd name="connsiteY1" fmla="*/ 164654 h 1132232"/>
                <a:gd name="connsiteX2" fmla="*/ 991394 w 1167285"/>
                <a:gd name="connsiteY2" fmla="*/ 130 h 1132232"/>
                <a:gd name="connsiteX3" fmla="*/ 1167285 w 1167285"/>
                <a:gd name="connsiteY3" fmla="*/ 1060506 h 1132232"/>
                <a:gd name="connsiteX4" fmla="*/ 1006934 w 1167285"/>
                <a:gd name="connsiteY4" fmla="*/ 1132232 h 1132232"/>
                <a:gd name="connsiteX0" fmla="*/ 986900 w 1167285"/>
                <a:gd name="connsiteY0" fmla="*/ 1088164 h 1088164"/>
                <a:gd name="connsiteX1" fmla="*/ 0 w 1167285"/>
                <a:gd name="connsiteY1" fmla="*/ 164654 h 1088164"/>
                <a:gd name="connsiteX2" fmla="*/ 991394 w 1167285"/>
                <a:gd name="connsiteY2" fmla="*/ 130 h 1088164"/>
                <a:gd name="connsiteX3" fmla="*/ 1167285 w 1167285"/>
                <a:gd name="connsiteY3" fmla="*/ 1060506 h 1088164"/>
                <a:gd name="connsiteX4" fmla="*/ 986900 w 1167285"/>
                <a:gd name="connsiteY4" fmla="*/ 1088164 h 1088164"/>
                <a:gd name="connsiteX0" fmla="*/ 986900 w 1167285"/>
                <a:gd name="connsiteY0" fmla="*/ 1088164 h 1088164"/>
                <a:gd name="connsiteX1" fmla="*/ 0 w 1167285"/>
                <a:gd name="connsiteY1" fmla="*/ 164654 h 1088164"/>
                <a:gd name="connsiteX2" fmla="*/ 991394 w 1167285"/>
                <a:gd name="connsiteY2" fmla="*/ 130 h 1088164"/>
                <a:gd name="connsiteX3" fmla="*/ 1167285 w 1167285"/>
                <a:gd name="connsiteY3" fmla="*/ 1060506 h 1088164"/>
                <a:gd name="connsiteX4" fmla="*/ 986900 w 1167285"/>
                <a:gd name="connsiteY4" fmla="*/ 1088164 h 1088164"/>
                <a:gd name="connsiteX0" fmla="*/ 986900 w 1332977"/>
                <a:gd name="connsiteY0" fmla="*/ 1088164 h 1088164"/>
                <a:gd name="connsiteX1" fmla="*/ 0 w 1332977"/>
                <a:gd name="connsiteY1" fmla="*/ 164654 h 1088164"/>
                <a:gd name="connsiteX2" fmla="*/ 991394 w 1332977"/>
                <a:gd name="connsiteY2" fmla="*/ 130 h 1088164"/>
                <a:gd name="connsiteX3" fmla="*/ 1332977 w 1332977"/>
                <a:gd name="connsiteY3" fmla="*/ 1045574 h 1088164"/>
                <a:gd name="connsiteX4" fmla="*/ 986900 w 1332977"/>
                <a:gd name="connsiteY4" fmla="*/ 1088164 h 108816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977" h="1143414">
                  <a:moveTo>
                    <a:pt x="1029955" y="1143414"/>
                  </a:moveTo>
                  <a:cubicBezTo>
                    <a:pt x="771645" y="868623"/>
                    <a:pt x="908943" y="903822"/>
                    <a:pt x="0" y="164654"/>
                  </a:cubicBezTo>
                  <a:cubicBezTo>
                    <a:pt x="346878" y="170249"/>
                    <a:pt x="644516" y="-5465"/>
                    <a:pt x="991394" y="130"/>
                  </a:cubicBezTo>
                  <a:cubicBezTo>
                    <a:pt x="1125143" y="751678"/>
                    <a:pt x="1116033" y="592331"/>
                    <a:pt x="1332977" y="1045574"/>
                  </a:cubicBezTo>
                  <a:cubicBezTo>
                    <a:pt x="1183663" y="1029001"/>
                    <a:pt x="1194267" y="1059672"/>
                    <a:pt x="1029955" y="114341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37654" y="4169528"/>
              <a:ext cx="1694528" cy="2120890"/>
              <a:chOff x="537654" y="4169528"/>
              <a:chExt cx="1694528" cy="2120890"/>
            </a:xfrm>
          </p:grpSpPr>
          <p:sp>
            <p:nvSpPr>
              <p:cNvPr id="481" name="Rectangle 480"/>
              <p:cNvSpPr/>
              <p:nvPr/>
            </p:nvSpPr>
            <p:spPr bwMode="auto">
              <a:xfrm rot="10800000">
                <a:off x="809301" y="4261100"/>
                <a:ext cx="1027112" cy="99448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82" name="Group 104"/>
              <p:cNvGrpSpPr>
                <a:grpSpLocks/>
              </p:cNvGrpSpPr>
              <p:nvPr/>
            </p:nvGrpSpPr>
            <p:grpSpPr bwMode="auto">
              <a:xfrm>
                <a:off x="812771" y="5933069"/>
                <a:ext cx="1034710" cy="357349"/>
                <a:chOff x="4128636" y="3606589"/>
                <a:chExt cx="568145" cy="338667"/>
              </a:xfrm>
            </p:grpSpPr>
            <p:sp>
              <p:nvSpPr>
                <p:cNvPr id="496" name="Oval 495"/>
                <p:cNvSpPr/>
                <p:nvPr/>
              </p:nvSpPr>
              <p:spPr>
                <a:xfrm>
                  <a:off x="4128649" y="3720080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7" name="Rectangle 496"/>
                <p:cNvSpPr/>
                <p:nvPr/>
              </p:nvSpPr>
              <p:spPr>
                <a:xfrm>
                  <a:off x="4128649" y="3720080"/>
                  <a:ext cx="568332" cy="11189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8" name="Oval 497"/>
                <p:cNvSpPr/>
                <p:nvPr/>
              </p:nvSpPr>
              <p:spPr>
                <a:xfrm>
                  <a:off x="4128649" y="3606801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99" name="Straight Connector 498"/>
                <p:cNvCxnSpPr/>
                <p:nvPr/>
              </p:nvCxnSpPr>
              <p:spPr>
                <a:xfrm>
                  <a:off x="4696981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Straight Connector 499"/>
                <p:cNvCxnSpPr/>
                <p:nvPr/>
              </p:nvCxnSpPr>
              <p:spPr>
                <a:xfrm>
                  <a:off x="4128649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3" name="Rectangle 482"/>
              <p:cNvSpPr/>
              <p:nvPr/>
            </p:nvSpPr>
            <p:spPr bwMode="auto">
              <a:xfrm>
                <a:off x="817079" y="5203658"/>
                <a:ext cx="1027112" cy="86051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84" name="Straight Connector 483"/>
              <p:cNvCxnSpPr>
                <a:endCxn id="497" idx="1"/>
              </p:cNvCxnSpPr>
              <p:nvPr/>
            </p:nvCxnSpPr>
            <p:spPr bwMode="auto">
              <a:xfrm>
                <a:off x="801363" y="4466995"/>
                <a:ext cx="11432" cy="164486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/>
              <p:cNvCxnSpPr>
                <a:endCxn id="497" idx="3"/>
              </p:cNvCxnSpPr>
              <p:nvPr/>
            </p:nvCxnSpPr>
            <p:spPr bwMode="auto">
              <a:xfrm>
                <a:off x="1842763" y="4466995"/>
                <a:ext cx="5083" cy="164486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6" name="Group 9"/>
              <p:cNvGrpSpPr>
                <a:grpSpLocks/>
              </p:cNvGrpSpPr>
              <p:nvPr/>
            </p:nvGrpSpPr>
            <p:grpSpPr bwMode="auto">
              <a:xfrm>
                <a:off x="777993" y="4169528"/>
                <a:ext cx="1079500" cy="395024"/>
                <a:chOff x="2183302" y="1574638"/>
                <a:chExt cx="1200154" cy="430181"/>
              </a:xfrm>
            </p:grpSpPr>
            <p:sp>
              <p:nvSpPr>
                <p:cNvPr id="487" name="Oval 486"/>
                <p:cNvSpPr/>
                <p:nvPr/>
              </p:nvSpPr>
              <p:spPr bwMode="auto">
                <a:xfrm flipV="1">
                  <a:off x="2186832" y="1690517"/>
                  <a:ext cx="1194859" cy="3143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88" name="Rectangle 487"/>
                <p:cNvSpPr/>
                <p:nvPr/>
              </p:nvSpPr>
              <p:spPr bwMode="auto">
                <a:xfrm>
                  <a:off x="2183302" y="1734964"/>
                  <a:ext cx="1198389" cy="112704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9" name="Oval 488"/>
                <p:cNvSpPr/>
                <p:nvPr/>
              </p:nvSpPr>
              <p:spPr bwMode="auto">
                <a:xfrm flipV="1">
                  <a:off x="2183302" y="1574638"/>
                  <a:ext cx="1196624" cy="31430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90" name="Freeform 489"/>
                <p:cNvSpPr/>
                <p:nvPr/>
              </p:nvSpPr>
              <p:spPr bwMode="auto">
                <a:xfrm>
                  <a:off x="2490400" y="1671469"/>
                  <a:ext cx="582428" cy="15715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1" name="Freeform 490"/>
                <p:cNvSpPr/>
                <p:nvPr/>
              </p:nvSpPr>
              <p:spPr bwMode="auto">
                <a:xfrm>
                  <a:off x="2430393" y="1630197"/>
                  <a:ext cx="702443" cy="109529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2" name="Freeform 491"/>
                <p:cNvSpPr/>
                <p:nvPr/>
              </p:nvSpPr>
              <p:spPr bwMode="auto">
                <a:xfrm>
                  <a:off x="2892805" y="1723852"/>
                  <a:ext cx="257680" cy="95243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3" name="Freeform 492"/>
                <p:cNvSpPr/>
                <p:nvPr/>
              </p:nvSpPr>
              <p:spPr bwMode="auto">
                <a:xfrm>
                  <a:off x="2418037" y="1725440"/>
                  <a:ext cx="254150" cy="9524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94" name="Straight Connector 493"/>
                <p:cNvCxnSpPr>
                  <a:endCxn id="489" idx="2"/>
                </p:cNvCxnSpPr>
                <p:nvPr/>
              </p:nvCxnSpPr>
              <p:spPr bwMode="auto">
                <a:xfrm flipH="1" flipV="1">
                  <a:off x="2183302" y="1731787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Straight Connector 494"/>
                <p:cNvCxnSpPr/>
                <p:nvPr/>
              </p:nvCxnSpPr>
              <p:spPr bwMode="auto">
                <a:xfrm flipH="1" flipV="1">
                  <a:off x="3379926" y="1728615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2" name="Rectangle 471"/>
              <p:cNvSpPr/>
              <p:nvPr/>
            </p:nvSpPr>
            <p:spPr bwMode="auto">
              <a:xfrm>
                <a:off x="546153" y="4588083"/>
                <a:ext cx="1670709" cy="13038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3" name="TextBox 472"/>
              <p:cNvSpPr txBox="1"/>
              <p:nvPr/>
            </p:nvSpPr>
            <p:spPr>
              <a:xfrm>
                <a:off x="540390" y="4583226"/>
                <a:ext cx="620971" cy="311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dest</a:t>
                </a:r>
                <a:endParaRPr lang="en-US" dirty="0"/>
              </a:p>
            </p:txBody>
          </p:sp>
          <p:sp>
            <p:nvSpPr>
              <p:cNvPr id="474" name="TextBox 473"/>
              <p:cNvSpPr txBox="1"/>
              <p:nvPr/>
            </p:nvSpPr>
            <p:spPr>
              <a:xfrm>
                <a:off x="1162170" y="4587898"/>
                <a:ext cx="1070012" cy="311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interface</a:t>
                </a:r>
                <a:endParaRPr lang="en-US" dirty="0"/>
              </a:p>
            </p:txBody>
          </p:sp>
          <p:cxnSp>
            <p:nvCxnSpPr>
              <p:cNvPr id="475" name="Straight Connector 474"/>
              <p:cNvCxnSpPr/>
              <p:nvPr/>
            </p:nvCxnSpPr>
            <p:spPr bwMode="auto">
              <a:xfrm>
                <a:off x="1154183" y="4593421"/>
                <a:ext cx="1345" cy="129354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6" name="Straight Connector 475"/>
              <p:cNvCxnSpPr/>
              <p:nvPr/>
            </p:nvCxnSpPr>
            <p:spPr bwMode="auto">
              <a:xfrm flipH="1">
                <a:off x="537654" y="4911108"/>
                <a:ext cx="1679208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77" name="TextBox 476"/>
              <p:cNvSpPr txBox="1"/>
              <p:nvPr/>
            </p:nvSpPr>
            <p:spPr>
              <a:xfrm>
                <a:off x="597755" y="4905652"/>
                <a:ext cx="415498" cy="777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78" name="TextBox 477"/>
              <p:cNvSpPr txBox="1"/>
              <p:nvPr/>
            </p:nvSpPr>
            <p:spPr>
              <a:xfrm>
                <a:off x="649592" y="5234010"/>
                <a:ext cx="338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C0000"/>
                    </a:solidFill>
                  </a:rPr>
                  <a:t>X</a:t>
                </a:r>
                <a:endParaRPr lang="en-US" dirty="0">
                  <a:solidFill>
                    <a:srgbClr val="CC0000"/>
                  </a:solidFill>
                </a:endParaRPr>
              </a:p>
            </p:txBody>
          </p:sp>
          <p:sp>
            <p:nvSpPr>
              <p:cNvPr id="479" name="TextBox 478"/>
              <p:cNvSpPr txBox="1"/>
              <p:nvPr/>
            </p:nvSpPr>
            <p:spPr>
              <a:xfrm>
                <a:off x="1230781" y="4917583"/>
                <a:ext cx="415498" cy="777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80" name="TextBox 479"/>
              <p:cNvSpPr txBox="1"/>
              <p:nvPr/>
            </p:nvSpPr>
            <p:spPr>
              <a:xfrm>
                <a:off x="1308433" y="5241003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C0000"/>
                    </a:solidFill>
                  </a:rPr>
                  <a:t>1</a:t>
                </a:r>
                <a:endParaRPr lang="en-US" dirty="0">
                  <a:solidFill>
                    <a:srgbClr val="CC0000"/>
                  </a:solidFill>
                </a:endParaRPr>
              </a:p>
            </p:txBody>
          </p:sp>
        </p:grpSp>
      </p:grpSp>
      <p:cxnSp>
        <p:nvCxnSpPr>
          <p:cNvPr id="272" name="Straight Arrow Connector 271"/>
          <p:cNvCxnSpPr/>
          <p:nvPr/>
        </p:nvCxnSpPr>
        <p:spPr bwMode="auto">
          <a:xfrm flipV="1">
            <a:off x="2219982" y="3159942"/>
            <a:ext cx="300087" cy="1834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7035014" y="3728816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physical link</a:t>
            </a:r>
            <a:endParaRPr lang="en-US" sz="1600" dirty="0"/>
          </a:p>
        </p:txBody>
      </p:sp>
      <p:sp>
        <p:nvSpPr>
          <p:cNvPr id="333" name="TextBox 332"/>
          <p:cNvSpPr txBox="1"/>
          <p:nvPr/>
        </p:nvSpPr>
        <p:spPr>
          <a:xfrm>
            <a:off x="396605" y="2859586"/>
            <a:ext cx="1122212" cy="761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/>
              <a:t>local link interfaces</a:t>
            </a:r>
          </a:p>
          <a:p>
            <a:pPr>
              <a:lnSpc>
                <a:spcPct val="90000"/>
              </a:lnSpc>
            </a:pPr>
            <a:r>
              <a:rPr lang="en-US" sz="1600" dirty="0" smtClean="0"/>
              <a:t>at 1a, 1d</a:t>
            </a:r>
            <a:endParaRPr lang="en-US" sz="1600" dirty="0"/>
          </a:p>
        </p:txBody>
      </p:sp>
      <p:sp>
        <p:nvSpPr>
          <p:cNvPr id="3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30</a:t>
            </a:fld>
            <a:endParaRPr lang="en-US" sz="1200" dirty="0">
              <a:latin typeface="Tahoma" charset="0"/>
            </a:endParaRPr>
          </a:p>
        </p:txBody>
      </p:sp>
      <p:sp>
        <p:nvSpPr>
          <p:cNvPr id="34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331251" y="2431189"/>
            <a:ext cx="961014" cy="810304"/>
            <a:chOff x="1331251" y="2431189"/>
            <a:chExt cx="961014" cy="810304"/>
          </a:xfrm>
        </p:grpSpPr>
        <p:cxnSp>
          <p:nvCxnSpPr>
            <p:cNvPr id="16" name="Straight Connector 15"/>
            <p:cNvCxnSpPr/>
            <p:nvPr/>
          </p:nvCxnSpPr>
          <p:spPr bwMode="auto">
            <a:xfrm flipH="1" flipV="1">
              <a:off x="1331251" y="2431189"/>
              <a:ext cx="48189" cy="8103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5" name="Straight Connector 334"/>
            <p:cNvCxnSpPr/>
            <p:nvPr/>
          </p:nvCxnSpPr>
          <p:spPr bwMode="auto">
            <a:xfrm flipV="1">
              <a:off x="1381115" y="2850809"/>
              <a:ext cx="104212" cy="3726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2" name="Straight Connector 341"/>
            <p:cNvCxnSpPr/>
            <p:nvPr/>
          </p:nvCxnSpPr>
          <p:spPr bwMode="auto">
            <a:xfrm flipV="1">
              <a:off x="1386317" y="3162800"/>
              <a:ext cx="168546" cy="5884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3" name="Straight Connector 342"/>
            <p:cNvCxnSpPr/>
            <p:nvPr/>
          </p:nvCxnSpPr>
          <p:spPr bwMode="auto">
            <a:xfrm flipV="1">
              <a:off x="1364971" y="3164519"/>
              <a:ext cx="927294" cy="678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6536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" grpId="0"/>
      <p:bldP spid="328" grpId="0"/>
      <p:bldP spid="328" grpId="1"/>
      <p:bldP spid="333" grpId="0"/>
      <p:bldP spid="333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00292" cy="1143000"/>
          </a:xfrm>
        </p:spPr>
        <p:txBody>
          <a:bodyPr/>
          <a:lstStyle/>
          <a:p>
            <a:pPr>
              <a:defRPr/>
            </a:pPr>
            <a:r>
              <a:rPr lang="en-US" sz="4000" dirty="0" smtClean="0">
                <a:cs typeface="+mj-cs"/>
              </a:rPr>
              <a:t>BGP, OSPF, forwarding table entries</a:t>
            </a:r>
            <a:endParaRPr lang="en-US" sz="4000" dirty="0">
              <a:cs typeface="+mj-cs"/>
            </a:endParaRPr>
          </a:p>
        </p:txBody>
      </p:sp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455674" y="4619374"/>
            <a:ext cx="5183508" cy="551956"/>
          </a:xfrm>
        </p:spPr>
        <p:txBody>
          <a:bodyPr/>
          <a:lstStyle/>
          <a:p>
            <a:pPr marL="292100" indent="-292100">
              <a:lnSpc>
                <a:spcPct val="90000"/>
              </a:lnSpc>
            </a:pPr>
            <a:r>
              <a:rPr lang="en-US" sz="2000" dirty="0" smtClean="0">
                <a:latin typeface="Gill Sans MT" charset="0"/>
              </a:rPr>
              <a:t>recall: 1a, 1b, 1c learn about </a:t>
            </a:r>
            <a:r>
              <a:rPr lang="en-US" sz="2000" dirty="0" err="1" smtClean="0">
                <a:latin typeface="Gill Sans MT" charset="0"/>
              </a:rPr>
              <a:t>dest</a:t>
            </a:r>
            <a:r>
              <a:rPr lang="en-US" sz="2000" dirty="0" smtClean="0">
                <a:latin typeface="Gill Sans MT" charset="0"/>
              </a:rPr>
              <a:t> X via iBGP from 1c: “path to X goes through 1c”</a:t>
            </a:r>
            <a:endParaRPr lang="en-US" sz="2000" dirty="0">
              <a:latin typeface="Gill Sans MT" charset="0"/>
            </a:endParaRPr>
          </a:p>
        </p:txBody>
      </p:sp>
      <p:pic>
        <p:nvPicPr>
          <p:cNvPr id="162849" name="Picture 12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7" y="800100"/>
            <a:ext cx="7966198" cy="23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5" name="Group 124"/>
          <p:cNvGrpSpPr/>
          <p:nvPr/>
        </p:nvGrpSpPr>
        <p:grpSpPr>
          <a:xfrm>
            <a:off x="624887" y="1814322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1b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1d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1c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1a</a:t>
                    </a:r>
                    <a:endParaRPr lang="en-US" dirty="0"/>
                  </a:p>
                </p:txBody>
              </p:sp>
            </p:grpSp>
          </p:grp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15140" y="3783345"/>
                <a:ext cx="489235" cy="35258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7" name="Straight Connector 336"/>
              <p:cNvCxnSpPr>
                <a:endCxn id="316" idx="2"/>
              </p:cNvCxnSpPr>
              <p:nvPr/>
            </p:nvCxnSpPr>
            <p:spPr bwMode="auto">
              <a:xfrm flipV="1">
                <a:off x="1319809" y="3078707"/>
                <a:ext cx="417868" cy="457019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97" name="Freeform 2"/>
          <p:cNvSpPr>
            <a:spLocks/>
          </p:cNvSpPr>
          <p:nvPr/>
        </p:nvSpPr>
        <p:spPr bwMode="auto">
          <a:xfrm>
            <a:off x="3285692" y="2741493"/>
            <a:ext cx="2545688" cy="1720535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8" name="Group 197"/>
          <p:cNvGrpSpPr/>
          <p:nvPr/>
        </p:nvGrpSpPr>
        <p:grpSpPr>
          <a:xfrm>
            <a:off x="3506594" y="2881517"/>
            <a:ext cx="2189884" cy="1476371"/>
            <a:chOff x="833331" y="2873352"/>
            <a:chExt cx="2333625" cy="1590649"/>
          </a:xfrm>
        </p:grpSpPr>
        <p:grpSp>
          <p:nvGrpSpPr>
            <p:cNvPr id="199" name="Group 198"/>
            <p:cNvGrpSpPr/>
            <p:nvPr/>
          </p:nvGrpSpPr>
          <p:grpSpPr>
            <a:xfrm>
              <a:off x="1736090" y="2873352"/>
              <a:ext cx="565150" cy="369332"/>
              <a:chOff x="1736090" y="2873352"/>
              <a:chExt cx="565150" cy="369332"/>
            </a:xfrm>
          </p:grpSpPr>
          <p:grpSp>
            <p:nvGrpSpPr>
              <p:cNvPr id="24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52" name="Oval 25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3" name="Rectangle 25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4" name="Oval 25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5" name="Freeform 25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6" name="Freeform 25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7" name="Freeform 25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8" name="Freeform 25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59" name="Straight Connector 258"/>
                <p:cNvCxnSpPr>
                  <a:endCxn id="25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250" name="Oval 24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1" name="TextBox 250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</a:t>
                  </a:r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</p:grpSp>
        </p:grpSp>
        <p:grpSp>
          <p:nvGrpSpPr>
            <p:cNvPr id="200" name="Group 199"/>
            <p:cNvGrpSpPr/>
            <p:nvPr/>
          </p:nvGrpSpPr>
          <p:grpSpPr>
            <a:xfrm>
              <a:off x="1740320" y="4094669"/>
              <a:ext cx="565150" cy="369332"/>
              <a:chOff x="1736090" y="2873352"/>
              <a:chExt cx="565150" cy="369332"/>
            </a:xfrm>
          </p:grpSpPr>
          <p:grpSp>
            <p:nvGrpSpPr>
              <p:cNvPr id="23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39" name="Oval 23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0" name="Rectangle 23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2" name="Freeform 24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3" name="Freeform 24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4" name="Freeform 24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5" name="Freeform 24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46" name="Straight Connector 245"/>
                <p:cNvCxnSpPr>
                  <a:endCxn id="24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237" name="Oval 23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8" name="TextBox 237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</a:t>
                  </a:r>
                  <a:r>
                    <a:rPr lang="en-US" dirty="0" smtClean="0"/>
                    <a:t>d</a:t>
                  </a:r>
                  <a:endParaRPr lang="en-US" dirty="0"/>
                </a:p>
              </p:txBody>
            </p:sp>
          </p:grpSp>
        </p:grpSp>
        <p:grpSp>
          <p:nvGrpSpPr>
            <p:cNvPr id="201" name="Group 200"/>
            <p:cNvGrpSpPr/>
            <p:nvPr/>
          </p:nvGrpSpPr>
          <p:grpSpPr>
            <a:xfrm>
              <a:off x="2601806" y="3485072"/>
              <a:ext cx="565150" cy="369332"/>
              <a:chOff x="1736090" y="2873352"/>
              <a:chExt cx="565150" cy="369332"/>
            </a:xfrm>
          </p:grpSpPr>
          <p:grpSp>
            <p:nvGrpSpPr>
              <p:cNvPr id="222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26" name="Oval 225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7" name="Rectangle 226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8" name="Oval 227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9" name="Freeform 228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0" name="Freeform 229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1" name="Freeform 230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2" name="Freeform 231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33" name="Straight Connector 232"/>
                <p:cNvCxnSpPr>
                  <a:endCxn id="22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3" name="Group 222"/>
              <p:cNvGrpSpPr/>
              <p:nvPr/>
            </p:nvGrpSpPr>
            <p:grpSpPr>
              <a:xfrm>
                <a:off x="1770362" y="2873352"/>
                <a:ext cx="428460" cy="369332"/>
                <a:chOff x="667045" y="1708643"/>
                <a:chExt cx="428460" cy="369332"/>
              </a:xfrm>
            </p:grpSpPr>
            <p:sp>
              <p:nvSpPr>
                <p:cNvPr id="224" name="Oval 223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5" name="TextBox 224"/>
                <p:cNvSpPr txBox="1"/>
                <p:nvPr/>
              </p:nvSpPr>
              <p:spPr>
                <a:xfrm>
                  <a:off x="667045" y="1708643"/>
                  <a:ext cx="4284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</a:t>
                  </a:r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</p:grpSp>
        </p:grpSp>
        <p:grpSp>
          <p:nvGrpSpPr>
            <p:cNvPr id="202" name="Group 201"/>
            <p:cNvGrpSpPr/>
            <p:nvPr/>
          </p:nvGrpSpPr>
          <p:grpSpPr>
            <a:xfrm>
              <a:off x="833331" y="3478719"/>
              <a:ext cx="565150" cy="369332"/>
              <a:chOff x="1736090" y="2873352"/>
              <a:chExt cx="565150" cy="369332"/>
            </a:xfrm>
          </p:grpSpPr>
          <p:grpSp>
            <p:nvGrpSpPr>
              <p:cNvPr id="209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13" name="Oval 212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4" name="Rectangle 213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5" name="Oval 214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6" name="Freeform 215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7" name="Freeform 216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8" name="Freeform 217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9" name="Freeform 218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20" name="Straight Connector 219"/>
                <p:cNvCxnSpPr>
                  <a:endCxn id="215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211" name="Oval 210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2" name="TextBox 211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</a:t>
                  </a:r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</p:grpSp>
        </p:grpSp>
        <p:cxnSp>
          <p:nvCxnSpPr>
            <p:cNvPr id="203" name="Straight Connector 202"/>
            <p:cNvCxnSpPr>
              <a:endCxn id="238" idx="0"/>
            </p:cNvCxnSpPr>
            <p:nvPr/>
          </p:nvCxnSpPr>
          <p:spPr bwMode="auto">
            <a:xfrm>
              <a:off x="1991073" y="3173114"/>
              <a:ext cx="4230" cy="92155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" name="Straight Connector 204"/>
            <p:cNvCxnSpPr/>
            <p:nvPr/>
          </p:nvCxnSpPr>
          <p:spPr bwMode="auto">
            <a:xfrm>
              <a:off x="2280478" y="3145660"/>
              <a:ext cx="435814" cy="35947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6" name="Straight Connector 205"/>
            <p:cNvCxnSpPr/>
            <p:nvPr/>
          </p:nvCxnSpPr>
          <p:spPr bwMode="auto">
            <a:xfrm>
              <a:off x="1300073" y="3768911"/>
              <a:ext cx="527386" cy="36820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7" name="Straight Connector 206"/>
            <p:cNvCxnSpPr/>
            <p:nvPr/>
          </p:nvCxnSpPr>
          <p:spPr bwMode="auto">
            <a:xfrm flipH="1">
              <a:off x="2194462" y="3713972"/>
              <a:ext cx="509583" cy="42894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5507686" y="1673235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5731177" y="1809351"/>
            <a:ext cx="2215548" cy="1435167"/>
            <a:chOff x="833331" y="2873352"/>
            <a:chExt cx="2333625" cy="1590649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369332"/>
              <a:chOff x="1736090" y="2873352"/>
              <a:chExt cx="565150" cy="369332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369332"/>
              <a:chOff x="1736090" y="2873352"/>
              <a:chExt cx="565150" cy="369332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  <a:r>
                    <a:rPr lang="en-US" dirty="0" smtClean="0"/>
                    <a:t>d</a:t>
                  </a:r>
                  <a:endParaRPr lang="en-US" dirty="0"/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369332"/>
              <a:chOff x="1736090" y="2873352"/>
              <a:chExt cx="565150" cy="369332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8460" cy="369332"/>
                <a:chOff x="667045" y="1708643"/>
                <a:chExt cx="428460" cy="369332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84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369332"/>
              <a:chOff x="1736090" y="2873352"/>
              <a:chExt cx="565150" cy="369332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</p:grpSp>
        </p:grp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3046707" y="2702855"/>
            <a:ext cx="542552" cy="7812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5523188" y="2643973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3493291" y="2801177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AS2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543950" y="1714475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AS3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07172" y="1925151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AS1</a:t>
            </a:r>
            <a:endParaRPr lang="en-US" sz="2000" dirty="0">
              <a:solidFill>
                <a:srgbClr val="00009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070827" y="2776082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876581" y="5223365"/>
                <a:ext cx="466894" cy="369332"/>
                <a:chOff x="599495" y="1708643"/>
                <a:chExt cx="491778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599495" y="1708643"/>
                  <a:ext cx="49177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  X</a:t>
                  </a:r>
                  <a:endParaRPr lang="en-US" dirty="0"/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34" name="Rectangle 4"/>
          <p:cNvSpPr txBox="1">
            <a:spLocks noChangeArrowheads="1"/>
          </p:cNvSpPr>
          <p:nvPr/>
        </p:nvSpPr>
        <p:spPr bwMode="auto">
          <a:xfrm>
            <a:off x="3478500" y="5238590"/>
            <a:ext cx="5389671" cy="102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ct val="90000"/>
              </a:lnSpc>
            </a:pPr>
            <a:r>
              <a:rPr lang="en-US" sz="2000" dirty="0" smtClean="0">
                <a:latin typeface="Arial"/>
                <a:cs typeface="Arial"/>
              </a:rPr>
              <a:t>1</a:t>
            </a:r>
            <a:r>
              <a:rPr lang="en-US" sz="2000" dirty="0" smtClean="0">
                <a:latin typeface="Gill Sans MT" charset="0"/>
              </a:rPr>
              <a:t>d: OSPF intra-domain routing: to get to </a:t>
            </a:r>
            <a:r>
              <a:rPr lang="en-US" sz="2000" dirty="0" smtClean="0">
                <a:latin typeface="Arial"/>
                <a:cs typeface="Arial"/>
              </a:rPr>
              <a:t>1</a:t>
            </a:r>
            <a:r>
              <a:rPr lang="en-US" sz="2000" dirty="0" smtClean="0">
                <a:latin typeface="Gill Sans MT" charset="0"/>
              </a:rPr>
              <a:t>c, forward over outgoing local interface </a:t>
            </a:r>
            <a:r>
              <a:rPr lang="en-US" sz="2000" dirty="0" smtClean="0">
                <a:latin typeface="Arial"/>
                <a:cs typeface="Arial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4729" y="1189190"/>
            <a:ext cx="7270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Q: how does router set forwarding table entry to distant prefix?</a:t>
            </a:r>
            <a:endParaRPr lang="en-US" sz="2000" dirty="0">
              <a:solidFill>
                <a:srgbClr val="00009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37654" y="2724170"/>
            <a:ext cx="1694528" cy="3566248"/>
            <a:chOff x="537654" y="2724170"/>
            <a:chExt cx="1694528" cy="3566248"/>
          </a:xfrm>
        </p:grpSpPr>
        <p:sp>
          <p:nvSpPr>
            <p:cNvPr id="469" name="Freeform 468"/>
            <p:cNvSpPr/>
            <p:nvPr/>
          </p:nvSpPr>
          <p:spPr>
            <a:xfrm rot="10326036" flipH="1">
              <a:off x="726574" y="2724170"/>
              <a:ext cx="991619" cy="164121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06934 w 1167285"/>
                <a:gd name="connsiteY0" fmla="*/ 967578 h 967578"/>
                <a:gd name="connsiteX1" fmla="*/ 0 w 1167285"/>
                <a:gd name="connsiteY1" fmla="*/ 0 h 967578"/>
                <a:gd name="connsiteX2" fmla="*/ 1005993 w 1167285"/>
                <a:gd name="connsiteY2" fmla="*/ 46284 h 967578"/>
                <a:gd name="connsiteX3" fmla="*/ 1167285 w 1167285"/>
                <a:gd name="connsiteY3" fmla="*/ 895852 h 967578"/>
                <a:gd name="connsiteX4" fmla="*/ 1006934 w 1167285"/>
                <a:gd name="connsiteY4" fmla="*/ 967578 h 967578"/>
                <a:gd name="connsiteX0" fmla="*/ 1006934 w 1167285"/>
                <a:gd name="connsiteY0" fmla="*/ 1132232 h 1132232"/>
                <a:gd name="connsiteX1" fmla="*/ 0 w 1167285"/>
                <a:gd name="connsiteY1" fmla="*/ 164654 h 1132232"/>
                <a:gd name="connsiteX2" fmla="*/ 991394 w 1167285"/>
                <a:gd name="connsiteY2" fmla="*/ 130 h 1132232"/>
                <a:gd name="connsiteX3" fmla="*/ 1167285 w 1167285"/>
                <a:gd name="connsiteY3" fmla="*/ 1060506 h 1132232"/>
                <a:gd name="connsiteX4" fmla="*/ 1006934 w 1167285"/>
                <a:gd name="connsiteY4" fmla="*/ 1132232 h 1132232"/>
                <a:gd name="connsiteX0" fmla="*/ 986900 w 1167285"/>
                <a:gd name="connsiteY0" fmla="*/ 1088164 h 1088164"/>
                <a:gd name="connsiteX1" fmla="*/ 0 w 1167285"/>
                <a:gd name="connsiteY1" fmla="*/ 164654 h 1088164"/>
                <a:gd name="connsiteX2" fmla="*/ 991394 w 1167285"/>
                <a:gd name="connsiteY2" fmla="*/ 130 h 1088164"/>
                <a:gd name="connsiteX3" fmla="*/ 1167285 w 1167285"/>
                <a:gd name="connsiteY3" fmla="*/ 1060506 h 1088164"/>
                <a:gd name="connsiteX4" fmla="*/ 986900 w 1167285"/>
                <a:gd name="connsiteY4" fmla="*/ 1088164 h 1088164"/>
                <a:gd name="connsiteX0" fmla="*/ 986900 w 1167285"/>
                <a:gd name="connsiteY0" fmla="*/ 1088164 h 1088164"/>
                <a:gd name="connsiteX1" fmla="*/ 0 w 1167285"/>
                <a:gd name="connsiteY1" fmla="*/ 164654 h 1088164"/>
                <a:gd name="connsiteX2" fmla="*/ 991394 w 1167285"/>
                <a:gd name="connsiteY2" fmla="*/ 130 h 1088164"/>
                <a:gd name="connsiteX3" fmla="*/ 1167285 w 1167285"/>
                <a:gd name="connsiteY3" fmla="*/ 1060506 h 1088164"/>
                <a:gd name="connsiteX4" fmla="*/ 986900 w 1167285"/>
                <a:gd name="connsiteY4" fmla="*/ 1088164 h 1088164"/>
                <a:gd name="connsiteX0" fmla="*/ 986900 w 1332977"/>
                <a:gd name="connsiteY0" fmla="*/ 1088164 h 1088164"/>
                <a:gd name="connsiteX1" fmla="*/ 0 w 1332977"/>
                <a:gd name="connsiteY1" fmla="*/ 164654 h 1088164"/>
                <a:gd name="connsiteX2" fmla="*/ 991394 w 1332977"/>
                <a:gd name="connsiteY2" fmla="*/ 130 h 1088164"/>
                <a:gd name="connsiteX3" fmla="*/ 1332977 w 1332977"/>
                <a:gd name="connsiteY3" fmla="*/ 1045574 h 1088164"/>
                <a:gd name="connsiteX4" fmla="*/ 986900 w 1332977"/>
                <a:gd name="connsiteY4" fmla="*/ 1088164 h 108816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302061 w 1332977"/>
                <a:gd name="connsiteY0" fmla="*/ 1951097 h 1951096"/>
                <a:gd name="connsiteX1" fmla="*/ 0 w 1332977"/>
                <a:gd name="connsiteY1" fmla="*/ 164654 h 1951096"/>
                <a:gd name="connsiteX2" fmla="*/ 991394 w 1332977"/>
                <a:gd name="connsiteY2" fmla="*/ 130 h 1951096"/>
                <a:gd name="connsiteX3" fmla="*/ 1332977 w 1332977"/>
                <a:gd name="connsiteY3" fmla="*/ 1045574 h 1951096"/>
                <a:gd name="connsiteX4" fmla="*/ 302061 w 1332977"/>
                <a:gd name="connsiteY4" fmla="*/ 1951097 h 1951096"/>
                <a:gd name="connsiteX0" fmla="*/ 302061 w 1008228"/>
                <a:gd name="connsiteY0" fmla="*/ 1951097 h 1951097"/>
                <a:gd name="connsiteX1" fmla="*/ 0 w 1008228"/>
                <a:gd name="connsiteY1" fmla="*/ 164654 h 1951097"/>
                <a:gd name="connsiteX2" fmla="*/ 991394 w 1008228"/>
                <a:gd name="connsiteY2" fmla="*/ 130 h 1951097"/>
                <a:gd name="connsiteX3" fmla="*/ 628320 w 1008228"/>
                <a:gd name="connsiteY3" fmla="*/ 1842100 h 1951097"/>
                <a:gd name="connsiteX4" fmla="*/ 302061 w 1008228"/>
                <a:gd name="connsiteY4" fmla="*/ 1951097 h 1951097"/>
                <a:gd name="connsiteX0" fmla="*/ 302061 w 1020405"/>
                <a:gd name="connsiteY0" fmla="*/ 1951097 h 1951097"/>
                <a:gd name="connsiteX1" fmla="*/ 0 w 1020405"/>
                <a:gd name="connsiteY1" fmla="*/ 164654 h 1951097"/>
                <a:gd name="connsiteX2" fmla="*/ 991394 w 1020405"/>
                <a:gd name="connsiteY2" fmla="*/ 130 h 1951097"/>
                <a:gd name="connsiteX3" fmla="*/ 628320 w 1020405"/>
                <a:gd name="connsiteY3" fmla="*/ 1842100 h 1951097"/>
                <a:gd name="connsiteX4" fmla="*/ 302061 w 1020405"/>
                <a:gd name="connsiteY4" fmla="*/ 1951097 h 1951097"/>
                <a:gd name="connsiteX0" fmla="*/ 302061 w 991394"/>
                <a:gd name="connsiteY0" fmla="*/ 1951097 h 1951097"/>
                <a:gd name="connsiteX1" fmla="*/ 0 w 991394"/>
                <a:gd name="connsiteY1" fmla="*/ 164654 h 1951097"/>
                <a:gd name="connsiteX2" fmla="*/ 991394 w 991394"/>
                <a:gd name="connsiteY2" fmla="*/ 130 h 1951097"/>
                <a:gd name="connsiteX3" fmla="*/ 628320 w 991394"/>
                <a:gd name="connsiteY3" fmla="*/ 1842100 h 1951097"/>
                <a:gd name="connsiteX4" fmla="*/ 302061 w 991394"/>
                <a:gd name="connsiteY4" fmla="*/ 1951097 h 1951097"/>
                <a:gd name="connsiteX0" fmla="*/ 271973 w 991394"/>
                <a:gd name="connsiteY0" fmla="*/ 1956074 h 1956074"/>
                <a:gd name="connsiteX1" fmla="*/ 0 w 991394"/>
                <a:gd name="connsiteY1" fmla="*/ 164654 h 1956074"/>
                <a:gd name="connsiteX2" fmla="*/ 991394 w 991394"/>
                <a:gd name="connsiteY2" fmla="*/ 130 h 1956074"/>
                <a:gd name="connsiteX3" fmla="*/ 628320 w 991394"/>
                <a:gd name="connsiteY3" fmla="*/ 1842100 h 1956074"/>
                <a:gd name="connsiteX4" fmla="*/ 271973 w 991394"/>
                <a:gd name="connsiteY4" fmla="*/ 1956074 h 1956074"/>
                <a:gd name="connsiteX0" fmla="*/ 271973 w 991394"/>
                <a:gd name="connsiteY0" fmla="*/ 1956074 h 1956074"/>
                <a:gd name="connsiteX1" fmla="*/ 0 w 991394"/>
                <a:gd name="connsiteY1" fmla="*/ 164654 h 1956074"/>
                <a:gd name="connsiteX2" fmla="*/ 991394 w 991394"/>
                <a:gd name="connsiteY2" fmla="*/ 130 h 1956074"/>
                <a:gd name="connsiteX3" fmla="*/ 628320 w 991394"/>
                <a:gd name="connsiteY3" fmla="*/ 1842100 h 1956074"/>
                <a:gd name="connsiteX4" fmla="*/ 271973 w 991394"/>
                <a:gd name="connsiteY4" fmla="*/ 1956074 h 1956074"/>
                <a:gd name="connsiteX0" fmla="*/ 271973 w 991394"/>
                <a:gd name="connsiteY0" fmla="*/ 1956074 h 1956074"/>
                <a:gd name="connsiteX1" fmla="*/ 0 w 991394"/>
                <a:gd name="connsiteY1" fmla="*/ 164654 h 1956074"/>
                <a:gd name="connsiteX2" fmla="*/ 991394 w 991394"/>
                <a:gd name="connsiteY2" fmla="*/ 130 h 1956074"/>
                <a:gd name="connsiteX3" fmla="*/ 628320 w 991394"/>
                <a:gd name="connsiteY3" fmla="*/ 1842100 h 1956074"/>
                <a:gd name="connsiteX4" fmla="*/ 271973 w 991394"/>
                <a:gd name="connsiteY4" fmla="*/ 1956074 h 1956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1394" h="1956074">
                  <a:moveTo>
                    <a:pt x="271973" y="1956074"/>
                  </a:moveTo>
                  <a:cubicBezTo>
                    <a:pt x="357744" y="1054071"/>
                    <a:pt x="286439" y="1036036"/>
                    <a:pt x="0" y="164654"/>
                  </a:cubicBezTo>
                  <a:cubicBezTo>
                    <a:pt x="346878" y="170249"/>
                    <a:pt x="644516" y="-5465"/>
                    <a:pt x="991394" y="130"/>
                  </a:cubicBezTo>
                  <a:cubicBezTo>
                    <a:pt x="818067" y="853650"/>
                    <a:pt x="760467" y="804686"/>
                    <a:pt x="628320" y="1842100"/>
                  </a:cubicBezTo>
                  <a:cubicBezTo>
                    <a:pt x="479006" y="1825527"/>
                    <a:pt x="436285" y="1872332"/>
                    <a:pt x="271973" y="195607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37654" y="4169528"/>
              <a:ext cx="1694528" cy="2120890"/>
              <a:chOff x="537654" y="4169528"/>
              <a:chExt cx="1694528" cy="2120890"/>
            </a:xfrm>
          </p:grpSpPr>
          <p:sp>
            <p:nvSpPr>
              <p:cNvPr id="481" name="Rectangle 480"/>
              <p:cNvSpPr/>
              <p:nvPr/>
            </p:nvSpPr>
            <p:spPr bwMode="auto">
              <a:xfrm rot="10800000">
                <a:off x="809301" y="4261100"/>
                <a:ext cx="1027112" cy="99448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82" name="Group 104"/>
              <p:cNvGrpSpPr>
                <a:grpSpLocks/>
              </p:cNvGrpSpPr>
              <p:nvPr/>
            </p:nvGrpSpPr>
            <p:grpSpPr bwMode="auto">
              <a:xfrm>
                <a:off x="812771" y="5933069"/>
                <a:ext cx="1034710" cy="357349"/>
                <a:chOff x="4128636" y="3606589"/>
                <a:chExt cx="568145" cy="338667"/>
              </a:xfrm>
            </p:grpSpPr>
            <p:sp>
              <p:nvSpPr>
                <p:cNvPr id="496" name="Oval 495"/>
                <p:cNvSpPr/>
                <p:nvPr/>
              </p:nvSpPr>
              <p:spPr>
                <a:xfrm>
                  <a:off x="4128649" y="3720080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7" name="Rectangle 496"/>
                <p:cNvSpPr/>
                <p:nvPr/>
              </p:nvSpPr>
              <p:spPr>
                <a:xfrm>
                  <a:off x="4128649" y="3720080"/>
                  <a:ext cx="568332" cy="11189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8" name="Oval 497"/>
                <p:cNvSpPr/>
                <p:nvPr/>
              </p:nvSpPr>
              <p:spPr>
                <a:xfrm>
                  <a:off x="4128649" y="3606801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99" name="Straight Connector 498"/>
                <p:cNvCxnSpPr/>
                <p:nvPr/>
              </p:nvCxnSpPr>
              <p:spPr>
                <a:xfrm>
                  <a:off x="4696981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Straight Connector 499"/>
                <p:cNvCxnSpPr/>
                <p:nvPr/>
              </p:nvCxnSpPr>
              <p:spPr>
                <a:xfrm>
                  <a:off x="4128649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3" name="Rectangle 482"/>
              <p:cNvSpPr/>
              <p:nvPr/>
            </p:nvSpPr>
            <p:spPr bwMode="auto">
              <a:xfrm>
                <a:off x="817079" y="5203658"/>
                <a:ext cx="1027112" cy="86051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84" name="Straight Connector 483"/>
              <p:cNvCxnSpPr>
                <a:endCxn id="497" idx="1"/>
              </p:cNvCxnSpPr>
              <p:nvPr/>
            </p:nvCxnSpPr>
            <p:spPr bwMode="auto">
              <a:xfrm>
                <a:off x="801363" y="4466995"/>
                <a:ext cx="11432" cy="164486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/>
              <p:cNvCxnSpPr>
                <a:endCxn id="497" idx="3"/>
              </p:cNvCxnSpPr>
              <p:nvPr/>
            </p:nvCxnSpPr>
            <p:spPr bwMode="auto">
              <a:xfrm>
                <a:off x="1842763" y="4466995"/>
                <a:ext cx="5083" cy="164486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6" name="Group 9"/>
              <p:cNvGrpSpPr>
                <a:grpSpLocks/>
              </p:cNvGrpSpPr>
              <p:nvPr/>
            </p:nvGrpSpPr>
            <p:grpSpPr bwMode="auto">
              <a:xfrm>
                <a:off x="777993" y="4169528"/>
                <a:ext cx="1079500" cy="395024"/>
                <a:chOff x="2183302" y="1574638"/>
                <a:chExt cx="1200154" cy="430181"/>
              </a:xfrm>
            </p:grpSpPr>
            <p:sp>
              <p:nvSpPr>
                <p:cNvPr id="487" name="Oval 486"/>
                <p:cNvSpPr/>
                <p:nvPr/>
              </p:nvSpPr>
              <p:spPr bwMode="auto">
                <a:xfrm flipV="1">
                  <a:off x="2186832" y="1690517"/>
                  <a:ext cx="1194859" cy="3143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88" name="Rectangle 487"/>
                <p:cNvSpPr/>
                <p:nvPr/>
              </p:nvSpPr>
              <p:spPr bwMode="auto">
                <a:xfrm>
                  <a:off x="2183302" y="1734964"/>
                  <a:ext cx="1198389" cy="112704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9" name="Oval 488"/>
                <p:cNvSpPr/>
                <p:nvPr/>
              </p:nvSpPr>
              <p:spPr bwMode="auto">
                <a:xfrm flipV="1">
                  <a:off x="2183302" y="1574638"/>
                  <a:ext cx="1196624" cy="31430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90" name="Freeform 489"/>
                <p:cNvSpPr/>
                <p:nvPr/>
              </p:nvSpPr>
              <p:spPr bwMode="auto">
                <a:xfrm>
                  <a:off x="2490400" y="1671469"/>
                  <a:ext cx="582428" cy="15715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1" name="Freeform 490"/>
                <p:cNvSpPr/>
                <p:nvPr/>
              </p:nvSpPr>
              <p:spPr bwMode="auto">
                <a:xfrm>
                  <a:off x="2430393" y="1630197"/>
                  <a:ext cx="702443" cy="109529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2" name="Freeform 491"/>
                <p:cNvSpPr/>
                <p:nvPr/>
              </p:nvSpPr>
              <p:spPr bwMode="auto">
                <a:xfrm>
                  <a:off x="2892805" y="1723852"/>
                  <a:ext cx="257680" cy="95243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3" name="Freeform 492"/>
                <p:cNvSpPr/>
                <p:nvPr/>
              </p:nvSpPr>
              <p:spPr bwMode="auto">
                <a:xfrm>
                  <a:off x="2418037" y="1725440"/>
                  <a:ext cx="254150" cy="9524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94" name="Straight Connector 493"/>
                <p:cNvCxnSpPr>
                  <a:endCxn id="489" idx="2"/>
                </p:cNvCxnSpPr>
                <p:nvPr/>
              </p:nvCxnSpPr>
              <p:spPr bwMode="auto">
                <a:xfrm flipH="1" flipV="1">
                  <a:off x="2183302" y="1731787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Straight Connector 494"/>
                <p:cNvCxnSpPr/>
                <p:nvPr/>
              </p:nvCxnSpPr>
              <p:spPr bwMode="auto">
                <a:xfrm flipH="1" flipV="1">
                  <a:off x="3379926" y="1728615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2" name="Rectangle 471"/>
              <p:cNvSpPr/>
              <p:nvPr/>
            </p:nvSpPr>
            <p:spPr bwMode="auto">
              <a:xfrm>
                <a:off x="546153" y="4588083"/>
                <a:ext cx="1670709" cy="13038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3" name="TextBox 472"/>
              <p:cNvSpPr txBox="1"/>
              <p:nvPr/>
            </p:nvSpPr>
            <p:spPr>
              <a:xfrm>
                <a:off x="540390" y="4583226"/>
                <a:ext cx="620971" cy="311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dest</a:t>
                </a:r>
                <a:endParaRPr lang="en-US" dirty="0"/>
              </a:p>
            </p:txBody>
          </p:sp>
          <p:sp>
            <p:nvSpPr>
              <p:cNvPr id="474" name="TextBox 473"/>
              <p:cNvSpPr txBox="1"/>
              <p:nvPr/>
            </p:nvSpPr>
            <p:spPr>
              <a:xfrm>
                <a:off x="1162170" y="4587898"/>
                <a:ext cx="1070012" cy="311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interface</a:t>
                </a:r>
                <a:endParaRPr lang="en-US" dirty="0"/>
              </a:p>
            </p:txBody>
          </p:sp>
          <p:cxnSp>
            <p:nvCxnSpPr>
              <p:cNvPr id="475" name="Straight Connector 474"/>
              <p:cNvCxnSpPr/>
              <p:nvPr/>
            </p:nvCxnSpPr>
            <p:spPr bwMode="auto">
              <a:xfrm>
                <a:off x="1154183" y="4593421"/>
                <a:ext cx="1345" cy="129354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6" name="Straight Connector 475"/>
              <p:cNvCxnSpPr/>
              <p:nvPr/>
            </p:nvCxnSpPr>
            <p:spPr bwMode="auto">
              <a:xfrm flipH="1">
                <a:off x="537654" y="4911108"/>
                <a:ext cx="1679208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77" name="TextBox 476"/>
              <p:cNvSpPr txBox="1"/>
              <p:nvPr/>
            </p:nvSpPr>
            <p:spPr>
              <a:xfrm>
                <a:off x="597755" y="4905652"/>
                <a:ext cx="415498" cy="777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78" name="TextBox 477"/>
              <p:cNvSpPr txBox="1"/>
              <p:nvPr/>
            </p:nvSpPr>
            <p:spPr>
              <a:xfrm>
                <a:off x="649592" y="5234010"/>
                <a:ext cx="338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C0000"/>
                    </a:solidFill>
                  </a:rPr>
                  <a:t>X</a:t>
                </a:r>
                <a:endParaRPr lang="en-US" dirty="0">
                  <a:solidFill>
                    <a:srgbClr val="CC0000"/>
                  </a:solidFill>
                </a:endParaRPr>
              </a:p>
            </p:txBody>
          </p:sp>
          <p:sp>
            <p:nvSpPr>
              <p:cNvPr id="479" name="TextBox 478"/>
              <p:cNvSpPr txBox="1"/>
              <p:nvPr/>
            </p:nvSpPr>
            <p:spPr>
              <a:xfrm>
                <a:off x="1230781" y="4917583"/>
                <a:ext cx="415498" cy="777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80" name="TextBox 479"/>
              <p:cNvSpPr txBox="1"/>
              <p:nvPr/>
            </p:nvSpPr>
            <p:spPr>
              <a:xfrm>
                <a:off x="1308433" y="5241003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C0000"/>
                    </a:solidFill>
                  </a:rPr>
                  <a:t>2</a:t>
                </a:r>
                <a:endParaRPr lang="en-US" dirty="0">
                  <a:solidFill>
                    <a:srgbClr val="CC0000"/>
                  </a:solidFill>
                </a:endParaRPr>
              </a:p>
            </p:txBody>
          </p:sp>
        </p:grpSp>
      </p:grpSp>
      <p:sp>
        <p:nvSpPr>
          <p:cNvPr id="267" name="Rectangle 4"/>
          <p:cNvSpPr txBox="1">
            <a:spLocks noChangeArrowheads="1"/>
          </p:cNvSpPr>
          <p:nvPr/>
        </p:nvSpPr>
        <p:spPr bwMode="auto">
          <a:xfrm>
            <a:off x="3487781" y="5828603"/>
            <a:ext cx="4993774" cy="102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ct val="90000"/>
              </a:lnSpc>
            </a:pPr>
            <a:r>
              <a:rPr lang="en-US" sz="2000" dirty="0" smtClean="0">
                <a:latin typeface="Arial"/>
                <a:cs typeface="Arial"/>
              </a:rPr>
              <a:t>1</a:t>
            </a:r>
            <a:r>
              <a:rPr lang="en-US" sz="2000" dirty="0" smtClean="0">
                <a:latin typeface="+mj-lt"/>
                <a:cs typeface="Arial"/>
              </a:rPr>
              <a:t>a: OSPF intra-domain routing: to get to </a:t>
            </a:r>
            <a:r>
              <a:rPr lang="en-US" sz="2000" dirty="0" smtClean="0">
                <a:latin typeface="Arial"/>
                <a:cs typeface="Arial"/>
              </a:rPr>
              <a:t>1</a:t>
            </a:r>
            <a:r>
              <a:rPr lang="en-US" sz="2000" dirty="0" smtClean="0">
                <a:latin typeface="+mj-lt"/>
                <a:cs typeface="Arial"/>
              </a:rPr>
              <a:t>c, forward over outgoing local interface 2</a:t>
            </a:r>
            <a:endParaRPr lang="en-US" sz="2000" dirty="0">
              <a:latin typeface="+mj-lt"/>
            </a:endParaRPr>
          </a:p>
        </p:txBody>
      </p:sp>
      <p:grpSp>
        <p:nvGrpSpPr>
          <p:cNvPr id="268" name="Group 267"/>
          <p:cNvGrpSpPr/>
          <p:nvPr/>
        </p:nvGrpSpPr>
        <p:grpSpPr>
          <a:xfrm>
            <a:off x="1149470" y="2245331"/>
            <a:ext cx="474928" cy="686044"/>
            <a:chOff x="1149470" y="2245331"/>
            <a:chExt cx="474928" cy="686044"/>
          </a:xfrm>
        </p:grpSpPr>
        <p:sp>
          <p:nvSpPr>
            <p:cNvPr id="333" name="TextBox 332"/>
            <p:cNvSpPr txBox="1"/>
            <p:nvPr/>
          </p:nvSpPr>
          <p:spPr>
            <a:xfrm>
              <a:off x="1149470" y="2245331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1339883" y="2623598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endParaRPr lang="en-US" sz="1400" dirty="0"/>
            </a:p>
          </p:txBody>
        </p:sp>
      </p:grpSp>
      <p:cxnSp>
        <p:nvCxnSpPr>
          <p:cNvPr id="15" name="Straight Arrow Connector 14"/>
          <p:cNvCxnSpPr/>
          <p:nvPr/>
        </p:nvCxnSpPr>
        <p:spPr bwMode="auto">
          <a:xfrm>
            <a:off x="1144952" y="2748406"/>
            <a:ext cx="315088" cy="2415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0" name="Straight Connector 339"/>
          <p:cNvCxnSpPr/>
          <p:nvPr/>
        </p:nvCxnSpPr>
        <p:spPr bwMode="auto">
          <a:xfrm flipH="1">
            <a:off x="3046901" y="2522161"/>
            <a:ext cx="2716814" cy="14391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31</a:t>
            </a:fld>
            <a:endParaRPr lang="en-US" sz="1200" dirty="0">
              <a:latin typeface="Tahoma" charset="0"/>
            </a:endParaRPr>
          </a:p>
        </p:txBody>
      </p:sp>
      <p:sp>
        <p:nvSpPr>
          <p:cNvPr id="34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49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Title 1"/>
          <p:cNvSpPr>
            <a:spLocks noGrp="1"/>
          </p:cNvSpPr>
          <p:nvPr>
            <p:ph type="title"/>
          </p:nvPr>
        </p:nvSpPr>
        <p:spPr>
          <a:xfrm>
            <a:off x="533400" y="87508"/>
            <a:ext cx="7772400" cy="1143000"/>
          </a:xfrm>
        </p:spPr>
        <p:txBody>
          <a:bodyPr/>
          <a:lstStyle/>
          <a:p>
            <a:r>
              <a:rPr lang="en-US">
                <a:latin typeface="Gill Sans MT" charset="0"/>
              </a:rPr>
              <a:t>Hot Potato Routing</a:t>
            </a:r>
          </a:p>
        </p:txBody>
      </p:sp>
      <p:sp>
        <p:nvSpPr>
          <p:cNvPr id="40" name="Content Placeholder 39"/>
          <p:cNvSpPr>
            <a:spLocks noGrp="1"/>
          </p:cNvSpPr>
          <p:nvPr>
            <p:ph idx="1"/>
          </p:nvPr>
        </p:nvSpPr>
        <p:spPr>
          <a:xfrm>
            <a:off x="914400" y="4747113"/>
            <a:ext cx="8229600" cy="826498"/>
          </a:xfrm>
        </p:spPr>
        <p:txBody>
          <a:bodyPr/>
          <a:lstStyle/>
          <a:p>
            <a:pPr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2d</a:t>
            </a:r>
            <a:r>
              <a:rPr lang="en-US" sz="2400" dirty="0" smtClean="0"/>
              <a:t> can route </a:t>
            </a:r>
            <a:r>
              <a:rPr lang="en-US" sz="2400" dirty="0" smtClean="0">
                <a:solidFill>
                  <a:srgbClr val="FF0000"/>
                </a:solidFill>
              </a:rPr>
              <a:t>to X via 2a or 2c</a:t>
            </a:r>
          </a:p>
          <a:p>
            <a:pPr>
              <a:defRPr/>
            </a:pPr>
            <a:r>
              <a:rPr lang="en-US" sz="2400" i="1" dirty="0" smtClean="0">
                <a:solidFill>
                  <a:srgbClr val="000090"/>
                </a:solidFill>
              </a:rPr>
              <a:t>hot potato routing: </a:t>
            </a:r>
            <a:r>
              <a:rPr lang="en-US" sz="2400" dirty="0" smtClean="0"/>
              <a:t>choose local gateway that has </a:t>
            </a:r>
            <a:r>
              <a:rPr lang="en-US" sz="2400" dirty="0" smtClean="0">
                <a:solidFill>
                  <a:srgbClr val="FF0000"/>
                </a:solidFill>
              </a:rPr>
              <a:t>least intra-domain cost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83302" name="Picture 36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25708"/>
            <a:ext cx="4572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1" name="Group 120"/>
          <p:cNvGrpSpPr/>
          <p:nvPr/>
        </p:nvGrpSpPr>
        <p:grpSpPr>
          <a:xfrm>
            <a:off x="624887" y="1673230"/>
            <a:ext cx="2557336" cy="1719017"/>
            <a:chOff x="-2170772" y="2784954"/>
            <a:chExt cx="2712783" cy="1853712"/>
          </a:xfrm>
        </p:grpSpPr>
        <p:sp>
          <p:nvSpPr>
            <p:cNvPr id="122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77" name="Oval 1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8" name="Rectangle 1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79" name="Oval 1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0" name="Freeform 1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1" name="Freeform 1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2" name="Freeform 1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3" name="Freeform 1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84" name="Straight Connector 183"/>
                  <p:cNvCxnSpPr>
                    <a:endCxn id="1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4" name="Group 173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75" name="Oval 1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6" name="TextBox 175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1b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125" name="Group 124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60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64" name="Oval 163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5" name="Rectangle 164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6" name="Oval 165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7" name="Freeform 166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8" name="Freeform 167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9" name="Freeform 168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70" name="Freeform 169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71" name="Straight Connector 170"/>
                  <p:cNvCxnSpPr>
                    <a:endCxn id="166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71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1" name="Group 160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62" name="Oval 161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1d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126" name="Group 125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4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49" name="Oval 14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0" name="Rectangle 14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1" name="Oval 15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2" name="Freeform 15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3" name="Freeform 15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4" name="Freeform 15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7" name="Freeform 156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58" name="Straight Connector 157"/>
                  <p:cNvCxnSpPr>
                    <a:endCxn id="15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6" name="Group 145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147" name="Oval 14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1c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127" name="Group 126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3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36" name="Oval 13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7" name="Rectangle 13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8" name="Oval 13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9" name="Freeform 13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40" name="Freeform 13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41" name="Freeform 14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42" name="Freeform 14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43" name="Straight Connector 142"/>
                  <p:cNvCxnSpPr>
                    <a:endCxn id="13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3" name="Group 132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34" name="Oval 13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1a</a:t>
                    </a:r>
                    <a:endParaRPr lang="en-US" dirty="0"/>
                  </a:p>
                </p:txBody>
              </p:sp>
            </p:grpSp>
          </p:grpSp>
          <p:cxnSp>
            <p:nvCxnSpPr>
              <p:cNvPr id="128" name="Straight Connector 127"/>
              <p:cNvCxnSpPr>
                <a:stCxn id="177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9" name="Straight Connector 128"/>
              <p:cNvCxnSpPr/>
              <p:nvPr/>
            </p:nvCxnSpPr>
            <p:spPr bwMode="auto">
              <a:xfrm>
                <a:off x="1315140" y="3783345"/>
                <a:ext cx="489235" cy="35258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0" name="Straight Connector 129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1" name="Straight Connector 130"/>
              <p:cNvCxnSpPr>
                <a:endCxn id="177" idx="2"/>
              </p:cNvCxnSpPr>
              <p:nvPr/>
            </p:nvCxnSpPr>
            <p:spPr bwMode="auto">
              <a:xfrm flipV="1">
                <a:off x="1319809" y="3078707"/>
                <a:ext cx="417868" cy="457019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86" name="Freeform 2"/>
          <p:cNvSpPr>
            <a:spLocks/>
          </p:cNvSpPr>
          <p:nvPr/>
        </p:nvSpPr>
        <p:spPr bwMode="auto">
          <a:xfrm>
            <a:off x="3285692" y="2600401"/>
            <a:ext cx="2545688" cy="1720535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7" name="Group 186"/>
          <p:cNvGrpSpPr/>
          <p:nvPr/>
        </p:nvGrpSpPr>
        <p:grpSpPr>
          <a:xfrm>
            <a:off x="3506594" y="2740425"/>
            <a:ext cx="2189884" cy="1476371"/>
            <a:chOff x="833331" y="2873352"/>
            <a:chExt cx="2333625" cy="1590649"/>
          </a:xfrm>
        </p:grpSpPr>
        <p:grpSp>
          <p:nvGrpSpPr>
            <p:cNvPr id="188" name="Group 187"/>
            <p:cNvGrpSpPr/>
            <p:nvPr/>
          </p:nvGrpSpPr>
          <p:grpSpPr>
            <a:xfrm>
              <a:off x="1736090" y="2873352"/>
              <a:ext cx="565150" cy="369332"/>
              <a:chOff x="1736090" y="2873352"/>
              <a:chExt cx="565150" cy="369332"/>
            </a:xfrm>
          </p:grpSpPr>
          <p:grpSp>
            <p:nvGrpSpPr>
              <p:cNvPr id="23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39" name="Oval 23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0" name="Rectangle 23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2" name="Freeform 24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3" name="Freeform 24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4" name="Freeform 24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5" name="Freeform 24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46" name="Straight Connector 245"/>
                <p:cNvCxnSpPr>
                  <a:endCxn id="24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237" name="Oval 23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8" name="TextBox 237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</a:t>
                  </a:r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</p:grpSp>
        </p:grpSp>
        <p:grpSp>
          <p:nvGrpSpPr>
            <p:cNvPr id="189" name="Group 188"/>
            <p:cNvGrpSpPr/>
            <p:nvPr/>
          </p:nvGrpSpPr>
          <p:grpSpPr>
            <a:xfrm>
              <a:off x="1740320" y="4094669"/>
              <a:ext cx="565150" cy="369332"/>
              <a:chOff x="1736090" y="2873352"/>
              <a:chExt cx="565150" cy="369332"/>
            </a:xfrm>
          </p:grpSpPr>
          <p:grpSp>
            <p:nvGrpSpPr>
              <p:cNvPr id="222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26" name="Oval 225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7" name="Rectangle 226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8" name="Oval 227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9" name="Freeform 228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0" name="Freeform 229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1" name="Freeform 230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2" name="Freeform 231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33" name="Straight Connector 232"/>
                <p:cNvCxnSpPr>
                  <a:endCxn id="22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3" name="Group 222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224" name="Oval 223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5" name="TextBox 224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</a:t>
                  </a:r>
                  <a:r>
                    <a:rPr lang="en-US" dirty="0" smtClean="0"/>
                    <a:t>d</a:t>
                  </a:r>
                  <a:endParaRPr lang="en-US" dirty="0"/>
                </a:p>
              </p:txBody>
            </p:sp>
          </p:grpSp>
        </p:grpSp>
        <p:grpSp>
          <p:nvGrpSpPr>
            <p:cNvPr id="190" name="Group 189"/>
            <p:cNvGrpSpPr/>
            <p:nvPr/>
          </p:nvGrpSpPr>
          <p:grpSpPr>
            <a:xfrm>
              <a:off x="2601806" y="3485072"/>
              <a:ext cx="565150" cy="369332"/>
              <a:chOff x="1736090" y="2873352"/>
              <a:chExt cx="565150" cy="369332"/>
            </a:xfrm>
          </p:grpSpPr>
          <p:grpSp>
            <p:nvGrpSpPr>
              <p:cNvPr id="209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13" name="Oval 212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4" name="Rectangle 213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5" name="Oval 214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6" name="Freeform 215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7" name="Freeform 216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8" name="Freeform 217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9" name="Freeform 218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20" name="Straight Connector 219"/>
                <p:cNvCxnSpPr>
                  <a:endCxn id="215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/>
            </p:nvGrpSpPr>
            <p:grpSpPr>
              <a:xfrm>
                <a:off x="1770362" y="2873352"/>
                <a:ext cx="428460" cy="369332"/>
                <a:chOff x="667045" y="1708643"/>
                <a:chExt cx="428460" cy="369332"/>
              </a:xfrm>
            </p:grpSpPr>
            <p:sp>
              <p:nvSpPr>
                <p:cNvPr id="211" name="Oval 210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2" name="TextBox 211"/>
                <p:cNvSpPr txBox="1"/>
                <p:nvPr/>
              </p:nvSpPr>
              <p:spPr>
                <a:xfrm>
                  <a:off x="667045" y="1708643"/>
                  <a:ext cx="4284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</a:t>
                  </a:r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</p:grpSp>
        </p:grpSp>
        <p:grpSp>
          <p:nvGrpSpPr>
            <p:cNvPr id="191" name="Group 190"/>
            <p:cNvGrpSpPr/>
            <p:nvPr/>
          </p:nvGrpSpPr>
          <p:grpSpPr>
            <a:xfrm>
              <a:off x="833331" y="3478719"/>
              <a:ext cx="565150" cy="369332"/>
              <a:chOff x="1736090" y="2873352"/>
              <a:chExt cx="565150" cy="369332"/>
            </a:xfrm>
          </p:grpSpPr>
          <p:grpSp>
            <p:nvGrpSpPr>
              <p:cNvPr id="196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00" name="Oval 199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1" name="Rectangle 200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2" name="Oval 201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3" name="Freeform 202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4" name="Freeform 203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5" name="Freeform 204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6" name="Freeform 205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07" name="Straight Connector 206"/>
                <p:cNvCxnSpPr>
                  <a:endCxn id="202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196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98" name="Oval 197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9" name="TextBox 198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</a:t>
                  </a:r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</p:grpSp>
        </p:grpSp>
        <p:cxnSp>
          <p:nvCxnSpPr>
            <p:cNvPr id="192" name="Straight Connector 191"/>
            <p:cNvCxnSpPr>
              <a:endCxn id="225" idx="0"/>
            </p:cNvCxnSpPr>
            <p:nvPr/>
          </p:nvCxnSpPr>
          <p:spPr bwMode="auto">
            <a:xfrm>
              <a:off x="1991073" y="3173114"/>
              <a:ext cx="4230" cy="92155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3" name="Straight Connector 192"/>
            <p:cNvCxnSpPr/>
            <p:nvPr/>
          </p:nvCxnSpPr>
          <p:spPr bwMode="auto">
            <a:xfrm>
              <a:off x="2280478" y="3145660"/>
              <a:ext cx="435814" cy="35947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" name="Straight Connector 193"/>
            <p:cNvCxnSpPr/>
            <p:nvPr/>
          </p:nvCxnSpPr>
          <p:spPr bwMode="auto">
            <a:xfrm>
              <a:off x="1300073" y="3768911"/>
              <a:ext cx="527386" cy="36820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" name="Straight Connector 194"/>
            <p:cNvCxnSpPr/>
            <p:nvPr/>
          </p:nvCxnSpPr>
          <p:spPr bwMode="auto">
            <a:xfrm flipH="1">
              <a:off x="2194462" y="3713972"/>
              <a:ext cx="509583" cy="42894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8" name="Freeform 2"/>
          <p:cNvSpPr>
            <a:spLocks/>
          </p:cNvSpPr>
          <p:nvPr/>
        </p:nvSpPr>
        <p:spPr bwMode="auto">
          <a:xfrm>
            <a:off x="5507686" y="1532143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0" name="Group 249"/>
          <p:cNvGrpSpPr/>
          <p:nvPr/>
        </p:nvGrpSpPr>
        <p:grpSpPr>
          <a:xfrm>
            <a:off x="6588258" y="1668259"/>
            <a:ext cx="536554" cy="333232"/>
            <a:chOff x="1736090" y="2873352"/>
            <a:chExt cx="565150" cy="369332"/>
          </a:xfrm>
        </p:grpSpPr>
        <p:grpSp>
          <p:nvGrpSpPr>
            <p:cNvPr id="298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302" name="Oval 301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03" name="Rectangle 302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4" name="Oval 30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05" name="Freeform 30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6" name="Freeform 30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7" name="Freeform 30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8" name="Freeform 30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09" name="Straight Connector 308"/>
              <p:cNvCxnSpPr>
                <a:endCxn id="30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9" name="Group 298"/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300" name="Oval 299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</p:grpSp>
      <p:grpSp>
        <p:nvGrpSpPr>
          <p:cNvPr id="251" name="Group 250"/>
          <p:cNvGrpSpPr/>
          <p:nvPr/>
        </p:nvGrpSpPr>
        <p:grpSpPr>
          <a:xfrm>
            <a:off x="6592274" y="2770198"/>
            <a:ext cx="536554" cy="333232"/>
            <a:chOff x="1736090" y="2873352"/>
            <a:chExt cx="565150" cy="369332"/>
          </a:xfrm>
        </p:grpSpPr>
        <p:grpSp>
          <p:nvGrpSpPr>
            <p:cNvPr id="285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89" name="Oval 288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0" name="Rectangle 289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1" name="Oval 290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2" name="Freeform 291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3" name="Freeform 292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4" name="Freeform 293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5" name="Freeform 294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96" name="Straight Connector 295"/>
              <p:cNvCxnSpPr>
                <a:endCxn id="291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6" name="Group 285"/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287" name="Oval 286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8" name="TextBox 287"/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d</a:t>
                </a:r>
                <a:endParaRPr lang="en-US" dirty="0"/>
              </a:p>
            </p:txBody>
          </p:sp>
        </p:grpSp>
      </p:grpSp>
      <p:grpSp>
        <p:nvGrpSpPr>
          <p:cNvPr id="252" name="Group 251"/>
          <p:cNvGrpSpPr/>
          <p:nvPr/>
        </p:nvGrpSpPr>
        <p:grpSpPr>
          <a:xfrm>
            <a:off x="7410171" y="2220186"/>
            <a:ext cx="536554" cy="333232"/>
            <a:chOff x="1736090" y="2873352"/>
            <a:chExt cx="565150" cy="369332"/>
          </a:xfrm>
        </p:grpSpPr>
        <p:grpSp>
          <p:nvGrpSpPr>
            <p:cNvPr id="272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76" name="Oval 275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7" name="Rectangle 276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8" name="Oval 277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9" name="Freeform 278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0" name="Freeform 279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1" name="Freeform 280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2" name="Freeform 281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83" name="Straight Connector 282"/>
              <p:cNvCxnSpPr>
                <a:endCxn id="278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3" name="Group 272"/>
            <p:cNvGrpSpPr/>
            <p:nvPr/>
          </p:nvGrpSpPr>
          <p:grpSpPr>
            <a:xfrm>
              <a:off x="1770362" y="2873352"/>
              <a:ext cx="428460" cy="369332"/>
              <a:chOff x="667045" y="1708643"/>
              <a:chExt cx="428460" cy="369332"/>
            </a:xfrm>
          </p:grpSpPr>
          <p:sp>
            <p:nvSpPr>
              <p:cNvPr id="274" name="Oval 273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667045" y="1708643"/>
                <a:ext cx="428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</p:grpSp>
      <p:grpSp>
        <p:nvGrpSpPr>
          <p:cNvPr id="253" name="Group 252"/>
          <p:cNvGrpSpPr/>
          <p:nvPr/>
        </p:nvGrpSpPr>
        <p:grpSpPr>
          <a:xfrm>
            <a:off x="5731177" y="2214454"/>
            <a:ext cx="536554" cy="333232"/>
            <a:chOff x="1736090" y="2873352"/>
            <a:chExt cx="565150" cy="369332"/>
          </a:xfrm>
        </p:grpSpPr>
        <p:grpSp>
          <p:nvGrpSpPr>
            <p:cNvPr id="259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63" name="Oval 262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64" name="Rectangle 263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5" name="Oval 264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66" name="Freeform 265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7" name="Freeform 266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8" name="Freeform 267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9" name="Freeform 268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70" name="Straight Connector 269"/>
              <p:cNvCxnSpPr>
                <a:endCxn id="265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0" name="Group 259"/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261" name="Oval 260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</p:grpSp>
      <p:cxnSp>
        <p:nvCxnSpPr>
          <p:cNvPr id="254" name="Straight Connector 253"/>
          <p:cNvCxnSpPr/>
          <p:nvPr/>
        </p:nvCxnSpPr>
        <p:spPr bwMode="auto">
          <a:xfrm>
            <a:off x="6276273" y="2367749"/>
            <a:ext cx="1143946" cy="57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5" name="Straight Connector 254"/>
          <p:cNvCxnSpPr>
            <a:stCxn id="302" idx="7"/>
          </p:cNvCxnSpPr>
          <p:nvPr/>
        </p:nvCxnSpPr>
        <p:spPr bwMode="auto">
          <a:xfrm>
            <a:off x="7046457" y="1921905"/>
            <a:ext cx="455753" cy="3336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" name="Straight Connector 255"/>
          <p:cNvCxnSpPr/>
          <p:nvPr/>
        </p:nvCxnSpPr>
        <p:spPr bwMode="auto">
          <a:xfrm>
            <a:off x="6174303" y="2491974"/>
            <a:ext cx="453745" cy="32216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7" name="Straight Connector 256"/>
          <p:cNvCxnSpPr/>
          <p:nvPr/>
        </p:nvCxnSpPr>
        <p:spPr bwMode="auto">
          <a:xfrm flipH="1">
            <a:off x="6162417" y="1933156"/>
            <a:ext cx="482298" cy="31511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8" name="Straight Connector 257"/>
          <p:cNvCxnSpPr/>
          <p:nvPr/>
        </p:nvCxnSpPr>
        <p:spPr bwMode="auto">
          <a:xfrm flipH="1" flipV="1">
            <a:off x="5412148" y="3178324"/>
            <a:ext cx="1295763" cy="64375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1" name="Straight Connector 310"/>
          <p:cNvCxnSpPr/>
          <p:nvPr/>
        </p:nvCxnSpPr>
        <p:spPr bwMode="auto">
          <a:xfrm flipH="1" flipV="1">
            <a:off x="3046707" y="2561763"/>
            <a:ext cx="542552" cy="7812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2" name="Straight Connector 311"/>
          <p:cNvCxnSpPr/>
          <p:nvPr/>
        </p:nvCxnSpPr>
        <p:spPr bwMode="auto">
          <a:xfrm flipV="1">
            <a:off x="5523188" y="2502881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3" name="TextBox 312"/>
          <p:cNvSpPr txBox="1"/>
          <p:nvPr/>
        </p:nvSpPr>
        <p:spPr>
          <a:xfrm>
            <a:off x="3493291" y="2660085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AS2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5543950" y="1573383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AS3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707172" y="1784059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AS1</a:t>
            </a:r>
            <a:endParaRPr lang="en-US" sz="2000" dirty="0">
              <a:solidFill>
                <a:srgbClr val="000090"/>
              </a:solidFill>
            </a:endParaRPr>
          </a:p>
        </p:txBody>
      </p:sp>
      <p:grpSp>
        <p:nvGrpSpPr>
          <p:cNvPr id="316" name="Group 315"/>
          <p:cNvGrpSpPr/>
          <p:nvPr/>
        </p:nvGrpSpPr>
        <p:grpSpPr>
          <a:xfrm>
            <a:off x="7070827" y="2634990"/>
            <a:ext cx="1701734" cy="616172"/>
            <a:chOff x="7073692" y="5469792"/>
            <a:chExt cx="1701734" cy="616172"/>
          </a:xfrm>
        </p:grpSpPr>
        <p:grpSp>
          <p:nvGrpSpPr>
            <p:cNvPr id="317" name="Group 316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1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2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24" name="Oval 32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25" name="Rectangle 32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26" name="Oval 32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27" name="Freeform 32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28" name="Freeform 32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29" name="Freeform 32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30" name="Freeform 32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31" name="Straight Connector 330"/>
                <p:cNvCxnSpPr>
                  <a:endCxn id="32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1" name="Group 320"/>
              <p:cNvGrpSpPr/>
              <p:nvPr/>
            </p:nvGrpSpPr>
            <p:grpSpPr>
              <a:xfrm>
                <a:off x="7876581" y="5223365"/>
                <a:ext cx="466894" cy="369332"/>
                <a:chOff x="599495" y="1708643"/>
                <a:chExt cx="491778" cy="409344"/>
              </a:xfrm>
            </p:grpSpPr>
            <p:sp>
              <p:nvSpPr>
                <p:cNvPr id="322" name="Oval 32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3" name="TextBox 322"/>
                <p:cNvSpPr txBox="1"/>
                <p:nvPr/>
              </p:nvSpPr>
              <p:spPr>
                <a:xfrm>
                  <a:off x="599495" y="1708643"/>
                  <a:ext cx="49177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  X</a:t>
                  </a:r>
                  <a:endParaRPr lang="en-US" dirty="0"/>
                </a:p>
              </p:txBody>
            </p:sp>
          </p:grpSp>
        </p:grpSp>
        <p:cxnSp>
          <p:nvCxnSpPr>
            <p:cNvPr id="318" name="Straight Connector 317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3" name="Group 332"/>
          <p:cNvGrpSpPr/>
          <p:nvPr/>
        </p:nvGrpSpPr>
        <p:grpSpPr>
          <a:xfrm>
            <a:off x="5713444" y="2600984"/>
            <a:ext cx="872159" cy="788717"/>
            <a:chOff x="5713444" y="2379268"/>
            <a:chExt cx="872159" cy="788717"/>
          </a:xfrm>
        </p:grpSpPr>
        <p:sp>
          <p:nvSpPr>
            <p:cNvPr id="334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" name="Text Box 119"/>
            <p:cNvSpPr txBox="1">
              <a:spLocks noChangeArrowheads="1"/>
            </p:cNvSpPr>
            <p:nvPr/>
          </p:nvSpPr>
          <p:spPr bwMode="auto">
            <a:xfrm>
              <a:off x="5848435" y="2887139"/>
              <a:ext cx="737168" cy="280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400" i="1" dirty="0" smtClean="0">
                  <a:solidFill>
                    <a:srgbClr val="CC0000"/>
                  </a:solidFill>
                </a:rPr>
                <a:t>AS3,X </a:t>
              </a:r>
              <a:endParaRPr lang="en-US" sz="1400" i="1" dirty="0">
                <a:solidFill>
                  <a:srgbClr val="CC0000"/>
                </a:solidFill>
              </a:endParaRPr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2240503" y="2660320"/>
            <a:ext cx="1126397" cy="993049"/>
            <a:chOff x="2240503" y="2438604"/>
            <a:chExt cx="1126397" cy="993049"/>
          </a:xfrm>
        </p:grpSpPr>
        <p:sp>
          <p:nvSpPr>
            <p:cNvPr id="337" name="Text Box 119"/>
            <p:cNvSpPr txBox="1">
              <a:spLocks noChangeArrowheads="1"/>
            </p:cNvSpPr>
            <p:nvPr/>
          </p:nvSpPr>
          <p:spPr bwMode="auto">
            <a:xfrm>
              <a:off x="2240503" y="3150807"/>
              <a:ext cx="1126397" cy="280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400" i="1" dirty="0" smtClean="0">
                  <a:solidFill>
                    <a:srgbClr val="CC0000"/>
                  </a:solidFill>
                </a:rPr>
                <a:t>AS1,AS3,X </a:t>
              </a:r>
              <a:endParaRPr lang="en-US" sz="1400" i="1" dirty="0">
                <a:solidFill>
                  <a:srgbClr val="CC0000"/>
                </a:solidFill>
              </a:endParaRPr>
            </a:p>
          </p:txBody>
        </p:sp>
        <p:sp>
          <p:nvSpPr>
            <p:cNvPr id="338" name="AutoShape 118"/>
            <p:cNvSpPr>
              <a:spLocks noChangeArrowheads="1"/>
            </p:cNvSpPr>
            <p:nvPr/>
          </p:nvSpPr>
          <p:spPr bwMode="auto">
            <a:xfrm rot="14228333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40" name="Straight Arrow Connector 339"/>
          <p:cNvCxnSpPr/>
          <p:nvPr/>
        </p:nvCxnSpPr>
        <p:spPr bwMode="auto">
          <a:xfrm flipH="1">
            <a:off x="4912930" y="3654209"/>
            <a:ext cx="357050" cy="28859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2" name="Straight Arrow Connector 341"/>
          <p:cNvCxnSpPr/>
          <p:nvPr/>
        </p:nvCxnSpPr>
        <p:spPr bwMode="auto">
          <a:xfrm>
            <a:off x="3885547" y="3671141"/>
            <a:ext cx="413648" cy="29691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3" name="Straight Connector 342"/>
          <p:cNvCxnSpPr>
            <a:stCxn id="262" idx="1"/>
          </p:cNvCxnSpPr>
          <p:nvPr/>
        </p:nvCxnSpPr>
        <p:spPr bwMode="auto">
          <a:xfrm flipH="1">
            <a:off x="3046901" y="2381069"/>
            <a:ext cx="2716814" cy="14391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4" name="TextBox 353"/>
          <p:cNvSpPr txBox="1"/>
          <p:nvPr/>
        </p:nvSpPr>
        <p:spPr>
          <a:xfrm>
            <a:off x="6713852" y="3668010"/>
            <a:ext cx="1860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OSPF link weights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72921" y="3471742"/>
            <a:ext cx="527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rgbClr val="606060"/>
                </a:solidFill>
              </a:rPr>
              <a:t>201</a:t>
            </a:r>
            <a:endParaRPr lang="en-US" i="1" dirty="0">
              <a:solidFill>
                <a:srgbClr val="606060"/>
              </a:solidFill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4531886" y="3127836"/>
            <a:ext cx="527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rgbClr val="606060"/>
                </a:solidFill>
              </a:rPr>
              <a:t>152</a:t>
            </a:r>
            <a:endParaRPr lang="en-US" i="1" dirty="0">
              <a:solidFill>
                <a:srgbClr val="606060"/>
              </a:solidFill>
            </a:endParaRPr>
          </a:p>
        </p:txBody>
      </p:sp>
      <p:sp>
        <p:nvSpPr>
          <p:cNvPr id="358" name="TextBox 357"/>
          <p:cNvSpPr txBox="1"/>
          <p:nvPr/>
        </p:nvSpPr>
        <p:spPr>
          <a:xfrm>
            <a:off x="5012749" y="2966393"/>
            <a:ext cx="514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rgbClr val="606060"/>
                </a:solidFill>
              </a:rPr>
              <a:t>112</a:t>
            </a:r>
            <a:endParaRPr lang="en-US" i="1" dirty="0">
              <a:solidFill>
                <a:srgbClr val="606060"/>
              </a:solidFill>
            </a:endParaRPr>
          </a:p>
        </p:txBody>
      </p:sp>
      <p:sp>
        <p:nvSpPr>
          <p:cNvPr id="359" name="TextBox 358"/>
          <p:cNvSpPr txBox="1"/>
          <p:nvPr/>
        </p:nvSpPr>
        <p:spPr>
          <a:xfrm>
            <a:off x="4662388" y="3433508"/>
            <a:ext cx="527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rgbClr val="606060"/>
                </a:solidFill>
              </a:rPr>
              <a:t>263</a:t>
            </a:r>
            <a:endParaRPr lang="en-US" i="1" dirty="0">
              <a:solidFill>
                <a:srgbClr val="606060"/>
              </a:solidFill>
            </a:endParaRPr>
          </a:p>
        </p:txBody>
      </p:sp>
      <p:sp>
        <p:nvSpPr>
          <p:cNvPr id="36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32</a:t>
            </a:fld>
            <a:endParaRPr lang="en-US" sz="1200" dirty="0">
              <a:latin typeface="Tahoma" charset="0"/>
            </a:endParaRPr>
          </a:p>
        </p:txBody>
      </p:sp>
      <p:sp>
        <p:nvSpPr>
          <p:cNvPr id="3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67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9" name="Picture 77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893763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19075"/>
            <a:ext cx="7772400" cy="90805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Graphical representation: cost</a:t>
            </a:r>
            <a:endParaRPr lang="en-US" dirty="0">
              <a:cs typeface="+mj-cs"/>
            </a:endParaRPr>
          </a:p>
        </p:txBody>
      </p:sp>
      <p:grpSp>
        <p:nvGrpSpPr>
          <p:cNvPr id="121861" name="Group 3"/>
          <p:cNvGrpSpPr>
            <a:grpSpLocks/>
          </p:cNvGrpSpPr>
          <p:nvPr/>
        </p:nvGrpSpPr>
        <p:grpSpPr bwMode="auto">
          <a:xfrm>
            <a:off x="920750" y="1495425"/>
            <a:ext cx="3571875" cy="2236788"/>
            <a:chOff x="3162" y="1071"/>
            <a:chExt cx="2250" cy="1409"/>
          </a:xfrm>
        </p:grpSpPr>
        <p:sp>
          <p:nvSpPr>
            <p:cNvPr id="121865" name="Freeform 4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66" name="Freeform 5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67" name="Oval 6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68" name="Line 7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69" name="Line 8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0" name="Rectangle 9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1871" name="Oval 10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2" name="Oval 11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3" name="Line 12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4" name="Line 13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5" name="Rectangle 14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1876" name="Oval 15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7" name="Oval 16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8" name="Line 17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9" name="Line 18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0" name="Rectangle 19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1881" name="Oval 20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2" name="Oval 21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3" name="Line 22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4" name="Line 23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5" name="Rectangle 24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1886" name="Oval 25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7" name="Oval 26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8" name="Line 27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9" name="Line 28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0" name="Rectangle 29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1891" name="Oval 30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2" name="Oval 31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3" name="Line 32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4" name="Line 33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5" name="Rectangle 34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1896" name="Oval 35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7" name="Freeform 36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8" name="Freeform 37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9" name="Freeform 38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900" name="Freeform 39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901" name="Freeform 40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902" name="Freeform 41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903" name="Freeform 42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904" name="Freeform 43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905" name="Freeform 44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1906" name="Group 45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21932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933" name="Text Box 47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u</a:t>
                </a:r>
                <a:endParaRPr lang="en-US"/>
              </a:p>
            </p:txBody>
          </p:sp>
        </p:grpSp>
        <p:grpSp>
          <p:nvGrpSpPr>
            <p:cNvPr id="121907" name="Group 48"/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21930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931" name="Text Box 50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y</a:t>
                </a:r>
                <a:endParaRPr lang="en-US"/>
              </a:p>
            </p:txBody>
          </p:sp>
        </p:grpSp>
        <p:grpSp>
          <p:nvGrpSpPr>
            <p:cNvPr id="121908" name="Group 51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21928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929" name="Text Box 53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x</a:t>
                </a:r>
              </a:p>
            </p:txBody>
          </p:sp>
        </p:grpSp>
        <p:grpSp>
          <p:nvGrpSpPr>
            <p:cNvPr id="121909" name="Group 54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121926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927" name="Text Box 56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w</a:t>
                </a:r>
                <a:endParaRPr lang="en-US"/>
              </a:p>
            </p:txBody>
          </p:sp>
        </p:grpSp>
        <p:grpSp>
          <p:nvGrpSpPr>
            <p:cNvPr id="121910" name="Group 57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21924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925" name="Text Box 59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v</a:t>
                </a:r>
                <a:endParaRPr lang="en-US"/>
              </a:p>
            </p:txBody>
          </p:sp>
        </p:grpSp>
        <p:grpSp>
          <p:nvGrpSpPr>
            <p:cNvPr id="121911" name="Group 60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21922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923" name="Text Box 62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z</a:t>
                </a:r>
              </a:p>
            </p:txBody>
          </p:sp>
        </p:grpSp>
        <p:sp>
          <p:nvSpPr>
            <p:cNvPr id="121912" name="Text Box 63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1913" name="Text Box 64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1914" name="Text Box 65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21915" name="Text Box 66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21916" name="Text Box 67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21917" name="Text Box 68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21918" name="Text Box 69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1919" name="Text Box 70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21920" name="Text Box 71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21921" name="Text Box 72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</p:grpSp>
      <p:sp>
        <p:nvSpPr>
          <p:cNvPr id="121862" name="Text Box 73"/>
          <p:cNvSpPr txBox="1">
            <a:spLocks noChangeArrowheads="1"/>
          </p:cNvSpPr>
          <p:nvPr/>
        </p:nvSpPr>
        <p:spPr bwMode="auto">
          <a:xfrm>
            <a:off x="4662421" y="1698527"/>
            <a:ext cx="434238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 smtClean="0"/>
              <a:t>-</a:t>
            </a:r>
            <a:r>
              <a:rPr lang="en-US" sz="1800" dirty="0" smtClean="0">
                <a:solidFill>
                  <a:srgbClr val="C00000"/>
                </a:solidFill>
              </a:rPr>
              <a:t>c(</a:t>
            </a:r>
            <a:r>
              <a:rPr lang="en-US" sz="1800" dirty="0" err="1" smtClean="0">
                <a:solidFill>
                  <a:srgbClr val="C00000"/>
                </a:solidFill>
              </a:rPr>
              <a:t>x,x</a:t>
            </a:r>
            <a:r>
              <a:rPr lang="ja-JP" altLang="en-US" sz="1800" dirty="0">
                <a:solidFill>
                  <a:srgbClr val="C00000"/>
                </a:solidFill>
              </a:rPr>
              <a:t>’</a:t>
            </a:r>
            <a:r>
              <a:rPr lang="en-US" altLang="ja-JP" sz="1800" dirty="0">
                <a:solidFill>
                  <a:srgbClr val="C00000"/>
                </a:solidFill>
              </a:rPr>
              <a:t>)</a:t>
            </a:r>
            <a:r>
              <a:rPr lang="en-US" altLang="ja-JP" sz="1800" dirty="0"/>
              <a:t> = cost of link (</a:t>
            </a:r>
            <a:r>
              <a:rPr lang="en-US" altLang="ja-JP" sz="1800" dirty="0" err="1"/>
              <a:t>x,x</a:t>
            </a:r>
            <a:r>
              <a:rPr lang="ja-JP" altLang="en-US" sz="1800" dirty="0"/>
              <a:t>’</a:t>
            </a:r>
            <a:r>
              <a:rPr lang="en-US" altLang="ja-JP" sz="1800" dirty="0"/>
              <a:t>)</a:t>
            </a:r>
          </a:p>
          <a:p>
            <a:r>
              <a:rPr lang="en-US" sz="1800" dirty="0"/>
              <a:t>      </a:t>
            </a:r>
            <a:r>
              <a:rPr lang="en-US" sz="1800" dirty="0" smtClean="0"/>
              <a:t>Example: </a:t>
            </a:r>
            <a:r>
              <a:rPr lang="en-US" sz="1800" dirty="0"/>
              <a:t>c(</a:t>
            </a:r>
            <a:r>
              <a:rPr lang="en-US" sz="1800" dirty="0" err="1"/>
              <a:t>w,z</a:t>
            </a:r>
            <a:r>
              <a:rPr lang="en-US" sz="1800" dirty="0"/>
              <a:t>) = 5</a:t>
            </a:r>
          </a:p>
          <a:p>
            <a:endParaRPr lang="en-US" sz="1800" dirty="0" smtClean="0"/>
          </a:p>
          <a:p>
            <a:r>
              <a:rPr lang="en-US" sz="1800" dirty="0" smtClean="0"/>
              <a:t>-if (</a:t>
            </a:r>
            <a:r>
              <a:rPr lang="en-US" sz="1800" dirty="0" err="1" smtClean="0"/>
              <a:t>x,x</a:t>
            </a:r>
            <a:r>
              <a:rPr lang="en-US" sz="1800" dirty="0" smtClean="0"/>
              <a:t>’) does not exist, </a:t>
            </a:r>
          </a:p>
          <a:p>
            <a:r>
              <a:rPr lang="en-US" sz="1800" dirty="0" smtClean="0"/>
              <a:t>then c(</a:t>
            </a:r>
            <a:r>
              <a:rPr lang="en-US" sz="1800" dirty="0" err="1" smtClean="0"/>
              <a:t>x,x</a:t>
            </a:r>
            <a:r>
              <a:rPr lang="en-US" sz="1800" dirty="0" smtClean="0"/>
              <a:t>’) = infinite</a:t>
            </a:r>
          </a:p>
          <a:p>
            <a:endParaRPr lang="en-US" sz="1800" dirty="0"/>
          </a:p>
          <a:p>
            <a:r>
              <a:rPr lang="en-US" sz="1800" dirty="0" smtClean="0">
                <a:latin typeface="Gill Sans MT" charset="0"/>
              </a:rPr>
              <a:t>-cost comes from </a:t>
            </a:r>
            <a:r>
              <a:rPr lang="en-US" sz="1800" dirty="0" smtClean="0">
                <a:solidFill>
                  <a:srgbClr val="000099"/>
                </a:solidFill>
                <a:latin typeface="Gill Sans MT" charset="0"/>
              </a:rPr>
              <a:t>length</a:t>
            </a:r>
            <a:r>
              <a:rPr lang="en-US" sz="1800" dirty="0" smtClean="0">
                <a:latin typeface="Gill Sans MT" charset="0"/>
              </a:rPr>
              <a:t>, </a:t>
            </a:r>
            <a:r>
              <a:rPr lang="en-US" sz="1800" dirty="0" smtClean="0">
                <a:solidFill>
                  <a:srgbClr val="C00000"/>
                </a:solidFill>
                <a:latin typeface="Gill Sans MT" charset="0"/>
              </a:rPr>
              <a:t>bandwidth</a:t>
            </a:r>
            <a:r>
              <a:rPr lang="en-US" sz="1800" dirty="0" smtClean="0">
                <a:latin typeface="Gill Sans MT" charset="0"/>
              </a:rPr>
              <a:t> 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Gill Sans MT" charset="0"/>
              </a:rPr>
              <a:t>Congestion </a:t>
            </a:r>
            <a:r>
              <a:rPr lang="en-US" sz="1800" dirty="0" smtClean="0">
                <a:latin typeface="Gill Sans MT" charset="0"/>
              </a:rPr>
              <a:t>and</a:t>
            </a:r>
            <a:r>
              <a:rPr lang="en-US" sz="1800" dirty="0" smtClean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1800" dirty="0" smtClean="0">
                <a:solidFill>
                  <a:srgbClr val="000099"/>
                </a:solidFill>
                <a:latin typeface="Gill Sans MT" charset="0"/>
              </a:rPr>
              <a:t>monetary cost</a:t>
            </a:r>
            <a:endParaRPr lang="en-US" sz="1800" dirty="0">
              <a:solidFill>
                <a:srgbClr val="000099"/>
              </a:solidFill>
              <a:latin typeface="Gill Sans MT" charset="0"/>
            </a:endParaRPr>
          </a:p>
        </p:txBody>
      </p:sp>
      <p:sp>
        <p:nvSpPr>
          <p:cNvPr id="121863" name="Text Box 74"/>
          <p:cNvSpPr txBox="1">
            <a:spLocks noChangeArrowheads="1"/>
          </p:cNvSpPr>
          <p:nvPr/>
        </p:nvSpPr>
        <p:spPr bwMode="auto">
          <a:xfrm>
            <a:off x="925513" y="4227513"/>
            <a:ext cx="6761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cost of path (x</a:t>
            </a:r>
            <a:r>
              <a:rPr lang="en-US" sz="1800" baseline="-25000" dirty="0"/>
              <a:t>1</a:t>
            </a:r>
            <a:r>
              <a:rPr lang="en-US" sz="1800" dirty="0"/>
              <a:t>, x</a:t>
            </a:r>
            <a:r>
              <a:rPr lang="en-US" sz="1800" baseline="-25000" dirty="0"/>
              <a:t>2</a:t>
            </a:r>
            <a:r>
              <a:rPr lang="en-US" sz="1800" dirty="0"/>
              <a:t>, x</a:t>
            </a:r>
            <a:r>
              <a:rPr lang="en-US" sz="1800" baseline="-25000" dirty="0"/>
              <a:t>3</a:t>
            </a:r>
            <a:r>
              <a:rPr lang="en-US" sz="1800" dirty="0"/>
              <a:t>,…, </a:t>
            </a:r>
            <a:r>
              <a:rPr lang="en-US" sz="1800" dirty="0" err="1"/>
              <a:t>x</a:t>
            </a:r>
            <a:r>
              <a:rPr lang="en-US" sz="1800" baseline="-25000" dirty="0" err="1"/>
              <a:t>p</a:t>
            </a:r>
            <a:r>
              <a:rPr lang="en-US" sz="1800" dirty="0"/>
              <a:t>) = c(x</a:t>
            </a:r>
            <a:r>
              <a:rPr lang="en-US" sz="1800" baseline="-25000" dirty="0"/>
              <a:t>1</a:t>
            </a:r>
            <a:r>
              <a:rPr lang="en-US" sz="1800" dirty="0"/>
              <a:t>,x</a:t>
            </a:r>
            <a:r>
              <a:rPr lang="en-US" sz="1800" baseline="-25000" dirty="0"/>
              <a:t>2</a:t>
            </a:r>
            <a:r>
              <a:rPr lang="en-US" sz="1800" dirty="0"/>
              <a:t>) + c(x</a:t>
            </a:r>
            <a:r>
              <a:rPr lang="en-US" sz="1800" baseline="-25000" dirty="0"/>
              <a:t>2</a:t>
            </a:r>
            <a:r>
              <a:rPr lang="en-US" sz="1800" dirty="0"/>
              <a:t>,x</a:t>
            </a:r>
            <a:r>
              <a:rPr lang="en-US" sz="1800" baseline="-25000" dirty="0"/>
              <a:t>3</a:t>
            </a:r>
            <a:r>
              <a:rPr lang="en-US" sz="1800" dirty="0"/>
              <a:t>) + … + c(x</a:t>
            </a:r>
            <a:r>
              <a:rPr lang="en-US" sz="1800" baseline="-25000" dirty="0"/>
              <a:t>p-1</a:t>
            </a:r>
            <a:r>
              <a:rPr lang="en-US" sz="1800" dirty="0"/>
              <a:t>,x</a:t>
            </a:r>
            <a:r>
              <a:rPr lang="en-US" sz="1800" baseline="-25000" dirty="0"/>
              <a:t>p</a:t>
            </a:r>
            <a:r>
              <a:rPr lang="en-US" sz="1800" dirty="0"/>
              <a:t>)  </a:t>
            </a:r>
          </a:p>
        </p:txBody>
      </p:sp>
      <p:sp>
        <p:nvSpPr>
          <p:cNvPr id="121864" name="Text Box 75"/>
          <p:cNvSpPr txBox="1">
            <a:spLocks noChangeArrowheads="1"/>
          </p:cNvSpPr>
          <p:nvPr/>
        </p:nvSpPr>
        <p:spPr bwMode="auto">
          <a:xfrm>
            <a:off x="254525" y="4887305"/>
            <a:ext cx="8371002" cy="1631216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 smtClean="0">
                <a:latin typeface="Gill Sans MT" charset="0"/>
              </a:rPr>
              <a:t>-Example:  what is the path between u and w with least-cost?</a:t>
            </a:r>
          </a:p>
          <a:p>
            <a:r>
              <a:rPr lang="en-US" sz="2800" i="1" dirty="0" smtClean="0">
                <a:latin typeface="Gill Sans MT" charset="0"/>
              </a:rPr>
              <a:t>In general, </a:t>
            </a:r>
            <a:r>
              <a:rPr lang="en-US" sz="2800" i="1" dirty="0" smtClean="0">
                <a:solidFill>
                  <a:srgbClr val="CC0000"/>
                </a:solidFill>
                <a:latin typeface="Gill Sans MT" charset="0"/>
              </a:rPr>
              <a:t>routing algorithms</a:t>
            </a:r>
            <a:r>
              <a:rPr lang="en-US" dirty="0" smtClean="0">
                <a:latin typeface="Gill Sans MT" charset="0"/>
              </a:rPr>
              <a:t> answer this question</a:t>
            </a:r>
          </a:p>
          <a:p>
            <a:endParaRPr lang="en-US" dirty="0" smtClean="0">
              <a:latin typeface="Gill Sans MT" charset="0"/>
            </a:endParaRPr>
          </a:p>
          <a:p>
            <a:r>
              <a:rPr lang="en-US" dirty="0" smtClean="0">
                <a:latin typeface="Gill Sans MT" charset="0"/>
              </a:rPr>
              <a:t>Note that, the </a:t>
            </a:r>
            <a:r>
              <a:rPr lang="en-US" dirty="0" smtClean="0">
                <a:solidFill>
                  <a:srgbClr val="000099"/>
                </a:solidFill>
                <a:latin typeface="Gill Sans MT" charset="0"/>
              </a:rPr>
              <a:t>shortest path </a:t>
            </a:r>
            <a:r>
              <a:rPr lang="en-US" dirty="0" smtClean="0">
                <a:latin typeface="Gill Sans MT" charset="0"/>
              </a:rPr>
              <a:t>is not necessarily the </a:t>
            </a:r>
            <a:r>
              <a:rPr lang="en-US" dirty="0" smtClean="0">
                <a:solidFill>
                  <a:srgbClr val="000099"/>
                </a:solidFill>
                <a:latin typeface="Gill Sans MT" charset="0"/>
              </a:rPr>
              <a:t>least cost path</a:t>
            </a:r>
            <a:r>
              <a:rPr lang="en-US" dirty="0" smtClean="0">
                <a:latin typeface="Gill Sans MT" charset="0"/>
              </a:rPr>
              <a:t>.</a:t>
            </a:r>
            <a:endParaRPr lang="en-US" dirty="0">
              <a:latin typeface="Gill Sans MT" charset="0"/>
            </a:endParaRPr>
          </a:p>
        </p:txBody>
      </p:sp>
      <p:sp>
        <p:nvSpPr>
          <p:cNvPr id="7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8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2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9" name="Picture 77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893763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19075"/>
            <a:ext cx="7772400" cy="90805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Graphical representation</a:t>
            </a:r>
            <a:endParaRPr lang="en-US" dirty="0">
              <a:cs typeface="+mj-cs"/>
            </a:endParaRPr>
          </a:p>
        </p:txBody>
      </p:sp>
      <p:grpSp>
        <p:nvGrpSpPr>
          <p:cNvPr id="121861" name="Group 3"/>
          <p:cNvGrpSpPr>
            <a:grpSpLocks/>
          </p:cNvGrpSpPr>
          <p:nvPr/>
        </p:nvGrpSpPr>
        <p:grpSpPr bwMode="auto">
          <a:xfrm>
            <a:off x="2806109" y="1080645"/>
            <a:ext cx="3571875" cy="2236788"/>
            <a:chOff x="3162" y="1071"/>
            <a:chExt cx="2250" cy="1409"/>
          </a:xfrm>
        </p:grpSpPr>
        <p:sp>
          <p:nvSpPr>
            <p:cNvPr id="121865" name="Freeform 4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866" name="Freeform 5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867" name="Oval 6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868" name="Line 7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869" name="Line 8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870" name="Rectangle 9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21871" name="Oval 10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872" name="Oval 11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873" name="Line 12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874" name="Line 13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875" name="Rectangle 14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21876" name="Oval 15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877" name="Oval 16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878" name="Line 17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879" name="Line 18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880" name="Rectangle 19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21881" name="Oval 20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882" name="Oval 21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883" name="Line 22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884" name="Line 23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885" name="Rectangle 24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21886" name="Oval 25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887" name="Oval 26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888" name="Line 27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889" name="Line 28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890" name="Rectangle 29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21891" name="Oval 30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892" name="Oval 31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893" name="Line 32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894" name="Line 33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895" name="Rectangle 34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21896" name="Oval 35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897" name="Freeform 36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898" name="Freeform 37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899" name="Freeform 38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900" name="Freeform 39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901" name="Freeform 40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902" name="Freeform 41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903" name="Freeform 42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904" name="Freeform 43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905" name="Freeform 44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121906" name="Group 45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21932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933" name="Text Box 47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000000"/>
                    </a:solidFill>
                  </a:rPr>
                  <a:t>u</a:t>
                </a: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1907" name="Group 48"/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21930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931" name="Text Box 50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000000"/>
                    </a:solidFill>
                  </a:rPr>
                  <a:t>y</a:t>
                </a: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1908" name="Group 51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21928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929" name="Text Box 53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>
                    <a:solidFill>
                      <a:srgbClr val="000000"/>
                    </a:solidFill>
                  </a:rPr>
                  <a:t>x</a:t>
                </a:r>
              </a:p>
            </p:txBody>
          </p:sp>
        </p:grpSp>
        <p:grpSp>
          <p:nvGrpSpPr>
            <p:cNvPr id="121909" name="Group 54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121926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927" name="Text Box 56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000000"/>
                    </a:solidFill>
                  </a:rPr>
                  <a:t>w</a:t>
                </a: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1910" name="Group 57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21924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925" name="Text Box 59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000000"/>
                    </a:solidFill>
                  </a:rPr>
                  <a:t>v</a:t>
                </a: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1911" name="Group 60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21922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923" name="Text Box 62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>
                    <a:solidFill>
                      <a:srgbClr val="000000"/>
                    </a:solidFill>
                  </a:rPr>
                  <a:t>z</a:t>
                </a:r>
              </a:p>
            </p:txBody>
          </p:sp>
        </p:grpSp>
        <p:sp>
          <p:nvSpPr>
            <p:cNvPr id="121912" name="Text Box 63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913" name="Text Box 64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914" name="Text Box 65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915" name="Text Box 66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rgbClr val="000000"/>
                  </a:solidFill>
                </a:rPr>
                <a:t>3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1916" name="Text Box 67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917" name="Text Box 68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918" name="Text Box 69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919" name="Text Box 70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920" name="Text Box 71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921" name="Text Box 72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21863" name="Text Box 74"/>
          <p:cNvSpPr txBox="1">
            <a:spLocks noChangeArrowheads="1"/>
          </p:cNvSpPr>
          <p:nvPr/>
        </p:nvSpPr>
        <p:spPr bwMode="auto">
          <a:xfrm>
            <a:off x="351281" y="4226228"/>
            <a:ext cx="762745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 smtClean="0">
                <a:solidFill>
                  <a:srgbClr val="000000"/>
                </a:solidFill>
              </a:rPr>
              <a:t>Exercise:</a:t>
            </a:r>
          </a:p>
          <a:p>
            <a:r>
              <a:rPr lang="en-US" sz="1800" dirty="0" smtClean="0">
                <a:solidFill>
                  <a:srgbClr val="000000"/>
                </a:solidFill>
              </a:rPr>
              <a:t>-how many paths we have from u to z ?</a:t>
            </a:r>
          </a:p>
          <a:p>
            <a:r>
              <a:rPr lang="en-US" sz="1800" dirty="0" smtClean="0">
                <a:solidFill>
                  <a:srgbClr val="000000"/>
                </a:solidFill>
              </a:rPr>
              <a:t>-Find the least cost path.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 smtClean="0">
                <a:solidFill>
                  <a:srgbClr val="000000"/>
                </a:solidFill>
              </a:rPr>
              <a:t>-Did we search for all paths to find the least cost path?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7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solidFill>
                  <a:srgbClr val="000000"/>
                </a:solidFill>
                <a:latin typeface="Tahoma" charset="0"/>
              </a:rPr>
              <a:t>5-</a:t>
            </a:r>
            <a:fld id="{8E8C6E93-DF5B-BC4B-80F9-500DED1EEDCC}" type="slidenum">
              <a:rPr lang="en-US" sz="1200">
                <a:solidFill>
                  <a:srgbClr val="000000"/>
                </a:solidFill>
                <a:latin typeface="Tahoma" charset="0"/>
              </a:rPr>
              <a:pPr/>
              <a:t>5</a:t>
            </a:fld>
            <a:endParaRPr lang="en-US" sz="1200" dirty="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8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07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3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801688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463"/>
            <a:ext cx="7772400" cy="1143000"/>
          </a:xfrm>
        </p:spPr>
        <p:txBody>
          <a:bodyPr/>
          <a:lstStyle/>
          <a:p>
            <a:r>
              <a:rPr lang="en-US" sz="4000">
                <a:latin typeface="Gill Sans MT" charset="0"/>
              </a:rPr>
              <a:t>Routing algorithm classification</a:t>
            </a:r>
            <a:endParaRPr lang="en-US">
              <a:latin typeface="Gill Sans MT" charset="0"/>
            </a:endParaRPr>
          </a:p>
        </p:txBody>
      </p:sp>
      <p:sp>
        <p:nvSpPr>
          <p:cNvPr id="1228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1975" y="1032228"/>
            <a:ext cx="8766927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 smtClean="0">
                <a:solidFill>
                  <a:srgbClr val="CC0000"/>
                </a:solidFill>
                <a:latin typeface="Gill Sans MT" charset="0"/>
              </a:rPr>
              <a:t>global vs decentralized:</a:t>
            </a:r>
          </a:p>
          <a:p>
            <a:r>
              <a:rPr lang="en-US" dirty="0" smtClean="0">
                <a:latin typeface="Gill Sans MT" charset="0"/>
              </a:rPr>
              <a:t>In global algorithms, a router has information about all other routers.  They are called the </a:t>
            </a:r>
            <a:r>
              <a:rPr lang="en-US" altLang="ja-JP" dirty="0" smtClean="0">
                <a:solidFill>
                  <a:srgbClr val="000099"/>
                </a:solidFill>
                <a:latin typeface="Gill Sans MT" charset="0"/>
              </a:rPr>
              <a:t>link state (LS) algorithms</a:t>
            </a:r>
            <a:r>
              <a:rPr lang="en-US" altLang="ja-JP" dirty="0" smtClean="0">
                <a:solidFill>
                  <a:schemeClr val="tx2"/>
                </a:solidFill>
                <a:latin typeface="Gill Sans MT" charset="0"/>
              </a:rPr>
              <a:t>.  Example: </a:t>
            </a:r>
            <a:r>
              <a:rPr lang="en-US" altLang="ja-JP" dirty="0" smtClean="0">
                <a:solidFill>
                  <a:srgbClr val="C00000"/>
                </a:solidFill>
                <a:latin typeface="Gill Sans MT" charset="0"/>
              </a:rPr>
              <a:t>Dijkstra’s algorithm.</a:t>
            </a:r>
            <a:endParaRPr lang="en-US" altLang="ja-JP" dirty="0">
              <a:solidFill>
                <a:srgbClr val="C00000"/>
              </a:solidFill>
              <a:latin typeface="Gill Sans MT" charset="0"/>
            </a:endParaRPr>
          </a:p>
          <a:p>
            <a:r>
              <a:rPr lang="en-US" dirty="0">
                <a:latin typeface="Gill Sans MT" charset="0"/>
              </a:rPr>
              <a:t>In </a:t>
            </a:r>
            <a:r>
              <a:rPr lang="en-US" dirty="0" smtClean="0">
                <a:latin typeface="Gill Sans MT" charset="0"/>
              </a:rPr>
              <a:t>decentralized algorithms</a:t>
            </a:r>
            <a:r>
              <a:rPr lang="en-US" dirty="0">
                <a:latin typeface="Gill Sans MT" charset="0"/>
              </a:rPr>
              <a:t>, a router has </a:t>
            </a:r>
            <a:r>
              <a:rPr lang="en-US" dirty="0" smtClean="0">
                <a:latin typeface="Gill Sans MT" charset="0"/>
              </a:rPr>
              <a:t>information </a:t>
            </a:r>
            <a:r>
              <a:rPr lang="en-US" dirty="0">
                <a:latin typeface="Gill Sans MT" charset="0"/>
              </a:rPr>
              <a:t>about </a:t>
            </a:r>
            <a:r>
              <a:rPr lang="en-US" dirty="0" smtClean="0">
                <a:latin typeface="Gill Sans MT" charset="0"/>
              </a:rPr>
              <a:t>only the neighboring routers.  This is called the </a:t>
            </a:r>
            <a:r>
              <a:rPr lang="en-US" altLang="ja-JP" dirty="0" smtClean="0">
                <a:solidFill>
                  <a:srgbClr val="000099"/>
                </a:solidFill>
                <a:latin typeface="Gill Sans MT" charset="0"/>
              </a:rPr>
              <a:t>distance vector</a:t>
            </a:r>
            <a:r>
              <a:rPr lang="ja-JP" altLang="en-US" dirty="0">
                <a:solidFill>
                  <a:srgbClr val="000099"/>
                </a:solidFill>
                <a:latin typeface="Gill Sans MT" charset="0"/>
              </a:rPr>
              <a:t> </a:t>
            </a:r>
            <a:r>
              <a:rPr lang="en-US" altLang="ja-JP" dirty="0" smtClean="0">
                <a:solidFill>
                  <a:srgbClr val="000099"/>
                </a:solidFill>
                <a:latin typeface="Gill Sans MT" charset="0"/>
              </a:rPr>
              <a:t>(DV) algorithm.</a:t>
            </a:r>
          </a:p>
          <a:p>
            <a:endParaRPr lang="en-US" altLang="ja-JP" dirty="0" smtClean="0">
              <a:solidFill>
                <a:srgbClr val="000099"/>
              </a:solidFill>
              <a:latin typeface="Gill Sans MT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CC0000"/>
                </a:solidFill>
              </a:rPr>
              <a:t>static vs dynamic</a:t>
            </a:r>
            <a:endParaRPr lang="en-US" i="1" dirty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dirty="0" smtClean="0"/>
              <a:t>In static, routes do not change over time</a:t>
            </a:r>
            <a:endParaRPr lang="en-US" dirty="0"/>
          </a:p>
          <a:p>
            <a:pPr>
              <a:defRPr/>
            </a:pPr>
            <a:r>
              <a:rPr lang="en-US" dirty="0" smtClean="0"/>
              <a:t>In dynamic, routes </a:t>
            </a:r>
            <a:r>
              <a:rPr lang="en-US" dirty="0"/>
              <a:t>change </a:t>
            </a:r>
            <a:r>
              <a:rPr lang="en-US" dirty="0" smtClean="0"/>
              <a:t>over time</a:t>
            </a:r>
            <a:endParaRPr lang="en-US" dirty="0">
              <a:solidFill>
                <a:srgbClr val="000099"/>
              </a:solidFill>
              <a:latin typeface="Gill Sans MT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67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1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101441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latin typeface="Gill Sans MT" charset="0"/>
              </a:rPr>
              <a:t>Dijsktra</a:t>
            </a:r>
            <a:r>
              <a:rPr lang="ja-JP" altLang="en-US" sz="4000" dirty="0">
                <a:latin typeface="Gill Sans MT" charset="0"/>
              </a:rPr>
              <a:t>’</a:t>
            </a:r>
            <a:r>
              <a:rPr lang="en-US" altLang="ja-JP" sz="4000" dirty="0">
                <a:latin typeface="Gill Sans MT" charset="0"/>
              </a:rPr>
              <a:t>s algorithm</a:t>
            </a:r>
            <a:endParaRPr lang="en-US" dirty="0">
              <a:latin typeface="Gill Sans MT" charset="0"/>
            </a:endParaRPr>
          </a:p>
        </p:txBody>
      </p:sp>
      <p:sp>
        <p:nvSpPr>
          <p:cNvPr id="12493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2487" y="1600200"/>
            <a:ext cx="7853313" cy="4648200"/>
          </a:xfrm>
        </p:spPr>
        <p:txBody>
          <a:bodyPr/>
          <a:lstStyle/>
          <a:p>
            <a:pPr>
              <a:lnSpc>
                <a:spcPct val="75000"/>
              </a:lnSpc>
            </a:pPr>
            <a:endParaRPr lang="en-US" dirty="0" smtClean="0">
              <a:solidFill>
                <a:srgbClr val="000099"/>
              </a:solidFill>
              <a:latin typeface="Arial" charset="0"/>
            </a:endParaRPr>
          </a:p>
          <a:p>
            <a:pPr>
              <a:lnSpc>
                <a:spcPct val="75000"/>
              </a:lnSpc>
            </a:pPr>
            <a:r>
              <a:rPr lang="en-US" dirty="0" smtClean="0">
                <a:solidFill>
                  <a:srgbClr val="000099"/>
                </a:solidFill>
                <a:latin typeface="Arial" charset="0"/>
              </a:rPr>
              <a:t>u</a:t>
            </a:r>
            <a:r>
              <a:rPr lang="en-US" dirty="0" smtClean="0">
                <a:latin typeface="Arial" charset="0"/>
              </a:rPr>
              <a:t> = the initial node</a:t>
            </a:r>
          </a:p>
          <a:p>
            <a:pPr>
              <a:lnSpc>
                <a:spcPct val="75000"/>
              </a:lnSpc>
            </a:pPr>
            <a:r>
              <a:rPr lang="en-US" dirty="0" smtClean="0">
                <a:solidFill>
                  <a:srgbClr val="000099"/>
                </a:solidFill>
                <a:latin typeface="Arial" charset="0"/>
              </a:rPr>
              <a:t>c(</a:t>
            </a:r>
            <a:r>
              <a:rPr lang="en-US" dirty="0" err="1" smtClean="0">
                <a:solidFill>
                  <a:srgbClr val="000099"/>
                </a:solidFill>
                <a:latin typeface="Arial" charset="0"/>
              </a:rPr>
              <a:t>x,y</a:t>
            </a:r>
            <a:r>
              <a:rPr lang="en-US" dirty="0">
                <a:solidFill>
                  <a:srgbClr val="000099"/>
                </a:solidFill>
                <a:latin typeface="Arial" charset="0"/>
              </a:rPr>
              <a:t>):</a:t>
            </a:r>
            <a:r>
              <a:rPr lang="en-US" sz="2400" dirty="0">
                <a:latin typeface="Gill Sans MT" charset="0"/>
              </a:rPr>
              <a:t> link cost from node x to y;  = ∞ if not direct neighbors</a:t>
            </a:r>
          </a:p>
          <a:p>
            <a:pPr>
              <a:lnSpc>
                <a:spcPct val="75000"/>
              </a:lnSpc>
            </a:pPr>
            <a:r>
              <a:rPr lang="en-US" dirty="0">
                <a:solidFill>
                  <a:srgbClr val="000099"/>
                </a:solidFill>
                <a:latin typeface="Arial" charset="0"/>
              </a:rPr>
              <a:t>D(v):</a:t>
            </a:r>
            <a:r>
              <a:rPr lang="en-US" sz="2400" dirty="0">
                <a:latin typeface="Gill Sans MT" charset="0"/>
              </a:rPr>
              <a:t> </a:t>
            </a:r>
            <a:r>
              <a:rPr lang="en-US" sz="2400" dirty="0" smtClean="0">
                <a:latin typeface="Gill Sans MT" charset="0"/>
              </a:rPr>
              <a:t>cost of </a:t>
            </a:r>
            <a:r>
              <a:rPr lang="en-US" sz="2400" dirty="0">
                <a:latin typeface="Gill Sans MT" charset="0"/>
              </a:rPr>
              <a:t>path from </a:t>
            </a:r>
            <a:r>
              <a:rPr lang="en-US" sz="2400" dirty="0" smtClean="0">
                <a:latin typeface="Gill Sans MT" charset="0"/>
              </a:rPr>
              <a:t>u to v</a:t>
            </a:r>
            <a:endParaRPr lang="en-US" sz="2400" dirty="0">
              <a:latin typeface="Gill Sans MT" charset="0"/>
            </a:endParaRPr>
          </a:p>
          <a:p>
            <a:pPr>
              <a:lnSpc>
                <a:spcPct val="75000"/>
              </a:lnSpc>
            </a:pPr>
            <a:r>
              <a:rPr lang="en-US" dirty="0">
                <a:solidFill>
                  <a:srgbClr val="000099"/>
                </a:solidFill>
                <a:latin typeface="Arial" charset="0"/>
              </a:rPr>
              <a:t>p(v):</a:t>
            </a:r>
            <a:r>
              <a:rPr lang="en-US" sz="2400" dirty="0">
                <a:latin typeface="Gill Sans MT" charset="0"/>
              </a:rPr>
              <a:t> </a:t>
            </a:r>
            <a:r>
              <a:rPr lang="en-US" sz="2400" dirty="0" smtClean="0">
                <a:latin typeface="Gill Sans MT" charset="0"/>
              </a:rPr>
              <a:t>the node before v in the path</a:t>
            </a:r>
            <a:endParaRPr lang="en-US" sz="2400" dirty="0">
              <a:latin typeface="Gill Sans MT" charset="0"/>
            </a:endParaRPr>
          </a:p>
          <a:p>
            <a:pPr>
              <a:lnSpc>
                <a:spcPct val="75000"/>
              </a:lnSpc>
            </a:pPr>
            <a:r>
              <a:rPr lang="en-US" dirty="0">
                <a:solidFill>
                  <a:srgbClr val="000099"/>
                </a:solidFill>
                <a:latin typeface="Arial" charset="0"/>
              </a:rPr>
              <a:t>N</a:t>
            </a:r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'</a:t>
            </a:r>
            <a:r>
              <a:rPr lang="en-US" dirty="0">
                <a:solidFill>
                  <a:srgbClr val="000099"/>
                </a:solidFill>
                <a:latin typeface="Arial" charset="0"/>
              </a:rPr>
              <a:t>:</a:t>
            </a:r>
            <a:r>
              <a:rPr lang="en-US" sz="2400" dirty="0">
                <a:latin typeface="Gill Sans MT" charset="0"/>
              </a:rPr>
              <a:t> set of nodes whose least cost </a:t>
            </a:r>
            <a:r>
              <a:rPr lang="en-US" sz="2400" dirty="0" smtClean="0">
                <a:latin typeface="Gill Sans MT" charset="0"/>
              </a:rPr>
              <a:t>paths are known</a:t>
            </a:r>
          </a:p>
          <a:p>
            <a:pPr>
              <a:lnSpc>
                <a:spcPct val="75000"/>
              </a:lnSpc>
            </a:pPr>
            <a:endParaRPr lang="en-US" sz="2400" dirty="0">
              <a:latin typeface="Gill Sans MT" charset="0"/>
            </a:endParaRPr>
          </a:p>
          <a:p>
            <a:pPr>
              <a:lnSpc>
                <a:spcPct val="75000"/>
              </a:lnSpc>
            </a:pPr>
            <a:r>
              <a:rPr lang="en-US" sz="2400" dirty="0" smtClean="0">
                <a:latin typeface="Gill Sans MT" charset="0"/>
              </a:rPr>
              <a:t>The algorithm finds the least cost path from u to all nodes</a:t>
            </a:r>
            <a:endParaRPr lang="en-US" sz="2400" dirty="0">
              <a:latin typeface="Gill Sans MT" charset="0"/>
            </a:endParaRPr>
          </a:p>
          <a:p>
            <a:pPr>
              <a:lnSpc>
                <a:spcPct val="75000"/>
              </a:lnSpc>
            </a:pPr>
            <a:endParaRPr lang="en-US" dirty="0">
              <a:latin typeface="Gill Sans MT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80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5" name="Picture 6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014413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latin typeface="Gill Sans MT" charset="0"/>
              </a:rPr>
              <a:t>Dijsktra</a:t>
            </a:r>
            <a:r>
              <a:rPr lang="ja-JP" altLang="en-US" sz="4000" dirty="0">
                <a:latin typeface="Gill Sans MT" charset="0"/>
              </a:rPr>
              <a:t>’</a:t>
            </a:r>
            <a:r>
              <a:rPr lang="en-US" altLang="ja-JP" sz="4000" dirty="0">
                <a:latin typeface="Gill Sans MT" charset="0"/>
              </a:rPr>
              <a:t>s </a:t>
            </a:r>
            <a:r>
              <a:rPr lang="en-US" altLang="ja-JP" sz="4000" dirty="0" smtClean="0">
                <a:latin typeface="Gill Sans MT" charset="0"/>
              </a:rPr>
              <a:t>algorithm</a:t>
            </a:r>
            <a:endParaRPr lang="en-US" dirty="0">
              <a:latin typeface="Gill Sans MT" charset="0"/>
            </a:endParaRPr>
          </a:p>
        </p:txBody>
      </p:sp>
      <p:sp>
        <p:nvSpPr>
          <p:cNvPr id="125957" name="Text Box 3"/>
          <p:cNvSpPr txBox="1">
            <a:spLocks noChangeArrowheads="1"/>
          </p:cNvSpPr>
          <p:nvPr/>
        </p:nvSpPr>
        <p:spPr bwMode="auto">
          <a:xfrm>
            <a:off x="358219" y="1458913"/>
            <a:ext cx="8342721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/>
              <a:t>1  </a:t>
            </a:r>
            <a:r>
              <a:rPr lang="en-US" sz="2000" b="1" i="1" dirty="0"/>
              <a:t>Initialization:</a:t>
            </a:r>
            <a:r>
              <a:rPr lang="en-US" sz="2000" dirty="0"/>
              <a:t> </a:t>
            </a:r>
          </a:p>
          <a:p>
            <a:r>
              <a:rPr lang="en-US" sz="2000" dirty="0"/>
              <a:t>2    N</a:t>
            </a:r>
            <a:r>
              <a:rPr lang="en-US" sz="2000" dirty="0">
                <a:cs typeface="Arial" charset="0"/>
              </a:rPr>
              <a:t>'</a:t>
            </a:r>
            <a:r>
              <a:rPr lang="en-US" sz="2000" dirty="0"/>
              <a:t> = {u} </a:t>
            </a:r>
          </a:p>
          <a:p>
            <a:r>
              <a:rPr lang="en-US" sz="2000" dirty="0"/>
              <a:t>3    </a:t>
            </a:r>
            <a:r>
              <a:rPr lang="en-US" sz="2000" b="1" dirty="0"/>
              <a:t>for</a:t>
            </a:r>
            <a:r>
              <a:rPr lang="en-US" sz="2000" dirty="0"/>
              <a:t> </a:t>
            </a:r>
            <a:r>
              <a:rPr lang="en-US" sz="2000" dirty="0" smtClean="0"/>
              <a:t>each node </a:t>
            </a:r>
            <a:r>
              <a:rPr lang="en-US" sz="2000" dirty="0"/>
              <a:t>v </a:t>
            </a:r>
            <a:r>
              <a:rPr lang="en-US" sz="2000" dirty="0" smtClean="0"/>
              <a:t>except u </a:t>
            </a:r>
            <a:r>
              <a:rPr lang="en-US" sz="2000" b="1" dirty="0" smtClean="0"/>
              <a:t>do</a:t>
            </a:r>
            <a:endParaRPr lang="en-US" sz="2000" b="1" dirty="0"/>
          </a:p>
          <a:p>
            <a:r>
              <a:rPr lang="en-US" sz="2000" dirty="0"/>
              <a:t>4  </a:t>
            </a:r>
            <a:r>
              <a:rPr lang="en-US" sz="2000" dirty="0" smtClean="0"/>
              <a:t>        </a:t>
            </a:r>
            <a:r>
              <a:rPr lang="en-US" sz="2000" dirty="0"/>
              <a:t>if v </a:t>
            </a:r>
            <a:r>
              <a:rPr lang="en-US" sz="2000" dirty="0" smtClean="0"/>
              <a:t>is adjacent </a:t>
            </a:r>
            <a:r>
              <a:rPr lang="en-US" sz="2000" dirty="0"/>
              <a:t>to u </a:t>
            </a:r>
          </a:p>
          <a:p>
            <a:r>
              <a:rPr lang="en-US" sz="2000" dirty="0"/>
              <a:t>5      </a:t>
            </a:r>
            <a:r>
              <a:rPr lang="en-US" sz="2000" dirty="0" smtClean="0"/>
              <a:t>        </a:t>
            </a:r>
            <a:r>
              <a:rPr lang="en-US" sz="2000" dirty="0"/>
              <a:t>then D(v) = c(</a:t>
            </a:r>
            <a:r>
              <a:rPr lang="en-US" sz="2000" dirty="0" err="1"/>
              <a:t>u,v</a:t>
            </a:r>
            <a:r>
              <a:rPr lang="en-US" sz="2000" dirty="0"/>
              <a:t>) </a:t>
            </a:r>
          </a:p>
          <a:p>
            <a:r>
              <a:rPr lang="en-US" sz="2000" dirty="0"/>
              <a:t>6 </a:t>
            </a:r>
            <a:r>
              <a:rPr lang="en-US" sz="2000" dirty="0" smtClean="0"/>
              <a:t>         </a:t>
            </a:r>
            <a:r>
              <a:rPr lang="en-US" sz="2000" dirty="0"/>
              <a:t>else D(v) = </a:t>
            </a:r>
            <a:r>
              <a:rPr lang="en-US" sz="2000" dirty="0">
                <a:cs typeface="Arial" charset="0"/>
              </a:rPr>
              <a:t>∞</a:t>
            </a:r>
            <a:r>
              <a:rPr lang="en-US" sz="2000" dirty="0"/>
              <a:t> </a:t>
            </a:r>
          </a:p>
          <a:p>
            <a:pPr marL="457200" indent="-457200">
              <a:buAutoNum type="arabicPlain" startAt="7"/>
            </a:pPr>
            <a:r>
              <a:rPr lang="en-US" sz="2000" b="1" dirty="0" smtClean="0"/>
              <a:t>End for</a:t>
            </a:r>
          </a:p>
          <a:p>
            <a:endParaRPr lang="en-US" sz="2000" b="1" dirty="0"/>
          </a:p>
          <a:p>
            <a:r>
              <a:rPr lang="en-US" sz="2000" dirty="0"/>
              <a:t>8   </a:t>
            </a:r>
            <a:r>
              <a:rPr lang="en-US" sz="2000" dirty="0" smtClean="0"/>
              <a:t> </a:t>
            </a:r>
            <a:r>
              <a:rPr lang="en-US" sz="2000" b="1" dirty="0" smtClean="0"/>
              <a:t>While </a:t>
            </a:r>
            <a:r>
              <a:rPr lang="en-US" sz="2000" dirty="0" smtClean="0"/>
              <a:t>all nodes are not in N</a:t>
            </a:r>
            <a:r>
              <a:rPr lang="en-US" sz="2000" dirty="0" smtClean="0"/>
              <a:t>’ </a:t>
            </a:r>
            <a:r>
              <a:rPr lang="en-US" sz="2000" b="1" dirty="0" smtClean="0"/>
              <a:t>do</a:t>
            </a:r>
            <a:endParaRPr lang="en-US" sz="2000" b="1" dirty="0"/>
          </a:p>
          <a:p>
            <a:r>
              <a:rPr lang="en-US" sz="2000" dirty="0"/>
              <a:t>9   </a:t>
            </a:r>
            <a:r>
              <a:rPr lang="en-US" sz="2000" dirty="0" smtClean="0"/>
              <a:t>    </a:t>
            </a:r>
            <a:r>
              <a:rPr lang="en-US" sz="2000" dirty="0"/>
              <a:t>find w </a:t>
            </a:r>
            <a:r>
              <a:rPr lang="en-US" sz="2000" dirty="0" smtClean="0"/>
              <a:t>with minimum D(w) such that w is not </a:t>
            </a:r>
            <a:r>
              <a:rPr lang="en-US" sz="2000" dirty="0"/>
              <a:t>in N</a:t>
            </a:r>
            <a:r>
              <a:rPr lang="en-US" sz="2000" dirty="0" smtClean="0">
                <a:cs typeface="Arial" charset="0"/>
              </a:rPr>
              <a:t>'</a:t>
            </a:r>
            <a:endParaRPr lang="en-US" sz="2000" dirty="0"/>
          </a:p>
          <a:p>
            <a:r>
              <a:rPr lang="en-US" sz="2000" dirty="0"/>
              <a:t>10   </a:t>
            </a:r>
            <a:r>
              <a:rPr lang="en-US" sz="2000" dirty="0" smtClean="0"/>
              <a:t>  </a:t>
            </a:r>
            <a:r>
              <a:rPr lang="en-US" sz="2000" dirty="0"/>
              <a:t>add w to N</a:t>
            </a:r>
            <a:r>
              <a:rPr lang="en-US" sz="2000" dirty="0">
                <a:cs typeface="Arial" charset="0"/>
              </a:rPr>
              <a:t>'</a:t>
            </a:r>
            <a:r>
              <a:rPr lang="en-US" sz="2000" dirty="0"/>
              <a:t> </a:t>
            </a:r>
          </a:p>
          <a:p>
            <a:r>
              <a:rPr lang="en-US" sz="2000" dirty="0"/>
              <a:t>11    </a:t>
            </a:r>
            <a:r>
              <a:rPr lang="en-US" sz="2000" dirty="0" smtClean="0"/>
              <a:t> </a:t>
            </a:r>
            <a:r>
              <a:rPr lang="en-US" sz="2000" b="1" dirty="0" smtClean="0"/>
              <a:t>For</a:t>
            </a:r>
            <a:r>
              <a:rPr lang="en-US" sz="2000" dirty="0" smtClean="0"/>
              <a:t> each adjacent node v to </a:t>
            </a:r>
            <a:r>
              <a:rPr lang="en-US" sz="2000" dirty="0"/>
              <a:t>w </a:t>
            </a:r>
            <a:r>
              <a:rPr lang="en-US" sz="2000" dirty="0" smtClean="0"/>
              <a:t>such that v is not in N’</a:t>
            </a:r>
            <a:r>
              <a:rPr lang="en-US" sz="2000" dirty="0" smtClean="0">
                <a:cs typeface="Arial" charset="0"/>
              </a:rPr>
              <a:t> </a:t>
            </a:r>
            <a:r>
              <a:rPr lang="en-US" sz="2000" b="1" dirty="0" smtClean="0">
                <a:cs typeface="Arial" charset="0"/>
              </a:rPr>
              <a:t>do</a:t>
            </a:r>
            <a:endParaRPr lang="en-US" sz="2000" b="1" dirty="0"/>
          </a:p>
          <a:p>
            <a:r>
              <a:rPr lang="en-US" sz="2000" dirty="0" smtClean="0"/>
              <a:t>12           Update D(v</a:t>
            </a:r>
            <a:r>
              <a:rPr lang="en-US" sz="2000" dirty="0"/>
              <a:t>) = min( D(v), D(w) + c(</a:t>
            </a:r>
            <a:r>
              <a:rPr lang="en-US" sz="2000" dirty="0" err="1"/>
              <a:t>w,v</a:t>
            </a:r>
            <a:r>
              <a:rPr lang="en-US" sz="2000" dirty="0"/>
              <a:t>) ) </a:t>
            </a:r>
            <a:endParaRPr lang="en-US" sz="2000" dirty="0" smtClean="0"/>
          </a:p>
          <a:p>
            <a:r>
              <a:rPr lang="en-US" sz="2000" dirty="0" smtClean="0"/>
              <a:t>13     </a:t>
            </a:r>
            <a:r>
              <a:rPr lang="en-US" sz="2000" b="1" dirty="0" smtClean="0"/>
              <a:t>End for</a:t>
            </a:r>
            <a:endParaRPr lang="en-US" sz="2000" dirty="0"/>
          </a:p>
          <a:p>
            <a:r>
              <a:rPr lang="en-US" sz="2000" i="1" dirty="0" smtClean="0"/>
              <a:t>14 </a:t>
            </a:r>
            <a:r>
              <a:rPr lang="en-US" sz="2000" b="1" i="1" dirty="0" smtClean="0"/>
              <a:t> End while</a:t>
            </a:r>
          </a:p>
          <a:p>
            <a:pPr marL="457200" indent="-457200">
              <a:buAutoNum type="arabicPlain" startAt="13"/>
            </a:pPr>
            <a:endParaRPr lang="en-US" sz="200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31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9" name="Picture 13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7874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6980" name="Group 2"/>
          <p:cNvGrpSpPr>
            <a:grpSpLocks/>
          </p:cNvGrpSpPr>
          <p:nvPr/>
        </p:nvGrpSpPr>
        <p:grpSpPr bwMode="auto">
          <a:xfrm>
            <a:off x="2393327" y="1075238"/>
            <a:ext cx="4217987" cy="3364357"/>
            <a:chOff x="415" y="856"/>
            <a:chExt cx="2910" cy="2258"/>
          </a:xfrm>
        </p:grpSpPr>
        <p:grpSp>
          <p:nvGrpSpPr>
            <p:cNvPr id="127041" name="Group 3"/>
            <p:cNvGrpSpPr>
              <a:grpSpLocks/>
            </p:cNvGrpSpPr>
            <p:nvPr/>
          </p:nvGrpSpPr>
          <p:grpSpPr bwMode="auto">
            <a:xfrm>
              <a:off x="1290" y="1997"/>
              <a:ext cx="316" cy="267"/>
              <a:chOff x="1613" y="2011"/>
              <a:chExt cx="316" cy="267"/>
            </a:xfrm>
          </p:grpSpPr>
          <p:sp>
            <p:nvSpPr>
              <p:cNvPr id="127103" name="Oval 4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1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104" name="Line 5"/>
              <p:cNvSpPr>
                <a:spLocks noChangeShapeType="1"/>
              </p:cNvSpPr>
              <p:nvPr/>
            </p:nvSpPr>
            <p:spPr bwMode="auto">
              <a:xfrm>
                <a:off x="1616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105" name="Line 6"/>
              <p:cNvSpPr>
                <a:spLocks noChangeShapeType="1"/>
              </p:cNvSpPr>
              <p:nvPr/>
            </p:nvSpPr>
            <p:spPr bwMode="auto">
              <a:xfrm>
                <a:off x="1929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106" name="Rectangle 7"/>
              <p:cNvSpPr>
                <a:spLocks noChangeArrowheads="1"/>
              </p:cNvSpPr>
              <p:nvPr/>
            </p:nvSpPr>
            <p:spPr bwMode="auto">
              <a:xfrm>
                <a:off x="1616" y="2129"/>
                <a:ext cx="308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7107" name="Oval 8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1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108" name="Rectangle 9"/>
              <p:cNvSpPr>
                <a:spLocks noChangeArrowheads="1"/>
              </p:cNvSpPr>
              <p:nvPr/>
            </p:nvSpPr>
            <p:spPr bwMode="auto">
              <a:xfrm>
                <a:off x="1686" y="2100"/>
                <a:ext cx="140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109" name="Text Box 10"/>
              <p:cNvSpPr txBox="1">
                <a:spLocks noChangeArrowheads="1"/>
              </p:cNvSpPr>
              <p:nvPr/>
            </p:nvSpPr>
            <p:spPr bwMode="auto">
              <a:xfrm>
                <a:off x="1633" y="2011"/>
                <a:ext cx="254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000000"/>
                    </a:solidFill>
                  </a:rPr>
                  <a:t>w</a:t>
                </a: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27042" name="Text Box 11"/>
            <p:cNvSpPr txBox="1">
              <a:spLocks noChangeArrowheads="1"/>
            </p:cNvSpPr>
            <p:nvPr/>
          </p:nvSpPr>
          <p:spPr bwMode="auto">
            <a:xfrm>
              <a:off x="925" y="1959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7043" name="Text Box 12"/>
            <p:cNvSpPr txBox="1">
              <a:spLocks noChangeArrowheads="1"/>
            </p:cNvSpPr>
            <p:nvPr/>
          </p:nvSpPr>
          <p:spPr bwMode="auto">
            <a:xfrm>
              <a:off x="1430" y="1478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127044" name="Group 13"/>
            <p:cNvGrpSpPr>
              <a:grpSpLocks/>
            </p:cNvGrpSpPr>
            <p:nvPr/>
          </p:nvGrpSpPr>
          <p:grpSpPr bwMode="auto">
            <a:xfrm>
              <a:off x="1299" y="2848"/>
              <a:ext cx="316" cy="266"/>
              <a:chOff x="1613" y="2011"/>
              <a:chExt cx="316" cy="266"/>
            </a:xfrm>
          </p:grpSpPr>
          <p:sp>
            <p:nvSpPr>
              <p:cNvPr id="127096" name="Oval 14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097" name="Line 15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098" name="Line 16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099" name="Rectangle 17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7100" name="Oval 18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101" name="Rectangle 19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102" name="Text Box 20"/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000000"/>
                    </a:solidFill>
                  </a:rPr>
                  <a:t>v</a:t>
                </a: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7045" name="Group 21"/>
            <p:cNvGrpSpPr>
              <a:grpSpLocks/>
            </p:cNvGrpSpPr>
            <p:nvPr/>
          </p:nvGrpSpPr>
          <p:grpSpPr bwMode="auto">
            <a:xfrm>
              <a:off x="1295" y="856"/>
              <a:ext cx="316" cy="266"/>
              <a:chOff x="1613" y="2011"/>
              <a:chExt cx="316" cy="266"/>
            </a:xfrm>
          </p:grpSpPr>
          <p:sp>
            <p:nvSpPr>
              <p:cNvPr id="127089" name="Oval 22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090" name="Line 23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091" name="Line 24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092" name="Rectangle 25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7093" name="Oval 26"/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094" name="Rectangle 27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095" name="Text Box 28"/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000000"/>
                    </a:solidFill>
                  </a:rPr>
                  <a:t>x</a:t>
                </a: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7046" name="Group 29"/>
            <p:cNvGrpSpPr>
              <a:grpSpLocks/>
            </p:cNvGrpSpPr>
            <p:nvPr/>
          </p:nvGrpSpPr>
          <p:grpSpPr bwMode="auto">
            <a:xfrm>
              <a:off x="415" y="2028"/>
              <a:ext cx="316" cy="267"/>
              <a:chOff x="1613" y="2011"/>
              <a:chExt cx="316" cy="267"/>
            </a:xfrm>
          </p:grpSpPr>
          <p:sp>
            <p:nvSpPr>
              <p:cNvPr id="127082" name="Oval 30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2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083" name="Line 31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084" name="Line 32"/>
              <p:cNvSpPr>
                <a:spLocks noChangeShapeType="1"/>
              </p:cNvSpPr>
              <p:nvPr/>
            </p:nvSpPr>
            <p:spPr bwMode="auto">
              <a:xfrm>
                <a:off x="1931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085" name="Rectangle 33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7086" name="Oval 34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087" name="Rectangle 35"/>
              <p:cNvSpPr>
                <a:spLocks noChangeArrowheads="1"/>
              </p:cNvSpPr>
              <p:nvPr/>
            </p:nvSpPr>
            <p:spPr bwMode="auto">
              <a:xfrm>
                <a:off x="1687" y="2102"/>
                <a:ext cx="141" cy="10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088" name="Text Box 36"/>
              <p:cNvSpPr txBox="1">
                <a:spLocks noChangeArrowheads="1"/>
              </p:cNvSpPr>
              <p:nvPr/>
            </p:nvSpPr>
            <p:spPr bwMode="auto">
              <a:xfrm>
                <a:off x="1648" y="2011"/>
                <a:ext cx="226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000000"/>
                    </a:solidFill>
                  </a:rPr>
                  <a:t>u</a:t>
                </a: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27047" name="Line 37"/>
            <p:cNvSpPr>
              <a:spLocks noChangeShapeType="1"/>
            </p:cNvSpPr>
            <p:nvPr/>
          </p:nvSpPr>
          <p:spPr bwMode="auto">
            <a:xfrm>
              <a:off x="738" y="2156"/>
              <a:ext cx="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7048" name="Line 38"/>
            <p:cNvSpPr>
              <a:spLocks noChangeShapeType="1"/>
            </p:cNvSpPr>
            <p:nvPr/>
          </p:nvSpPr>
          <p:spPr bwMode="auto">
            <a:xfrm>
              <a:off x="1440" y="1082"/>
              <a:ext cx="0" cy="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7049" name="Line 39"/>
            <p:cNvSpPr>
              <a:spLocks noChangeShapeType="1"/>
            </p:cNvSpPr>
            <p:nvPr/>
          </p:nvSpPr>
          <p:spPr bwMode="auto">
            <a:xfrm flipH="1">
              <a:off x="614" y="1021"/>
              <a:ext cx="674" cy="10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7050" name="Text Box 40"/>
            <p:cNvSpPr txBox="1">
              <a:spLocks noChangeArrowheads="1"/>
            </p:cNvSpPr>
            <p:nvPr/>
          </p:nvSpPr>
          <p:spPr bwMode="auto">
            <a:xfrm>
              <a:off x="772" y="1368"/>
              <a:ext cx="21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7051" name="Line 41"/>
            <p:cNvSpPr>
              <a:spLocks noChangeShapeType="1"/>
            </p:cNvSpPr>
            <p:nvPr/>
          </p:nvSpPr>
          <p:spPr bwMode="auto">
            <a:xfrm>
              <a:off x="1447" y="2206"/>
              <a:ext cx="9" cy="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7052" name="Text Box 42"/>
            <p:cNvSpPr txBox="1">
              <a:spLocks noChangeArrowheads="1"/>
            </p:cNvSpPr>
            <p:nvPr/>
          </p:nvSpPr>
          <p:spPr bwMode="auto">
            <a:xfrm>
              <a:off x="1454" y="2407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7053" name="Freeform 43"/>
            <p:cNvSpPr>
              <a:spLocks/>
            </p:cNvSpPr>
            <p:nvPr/>
          </p:nvSpPr>
          <p:spPr bwMode="auto">
            <a:xfrm>
              <a:off x="601" y="2227"/>
              <a:ext cx="860" cy="799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7054" name="Text Box 44"/>
            <p:cNvSpPr txBox="1">
              <a:spLocks noChangeArrowheads="1"/>
            </p:cNvSpPr>
            <p:nvPr/>
          </p:nvSpPr>
          <p:spPr bwMode="auto">
            <a:xfrm>
              <a:off x="768" y="2582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7055" name="Line 45"/>
            <p:cNvSpPr>
              <a:spLocks noChangeShapeType="1"/>
            </p:cNvSpPr>
            <p:nvPr/>
          </p:nvSpPr>
          <p:spPr bwMode="auto">
            <a:xfrm flipH="1">
              <a:off x="1450" y="2158"/>
              <a:ext cx="998" cy="8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7056" name="Text Box 46"/>
            <p:cNvSpPr txBox="1">
              <a:spLocks noChangeArrowheads="1"/>
            </p:cNvSpPr>
            <p:nvPr/>
          </p:nvSpPr>
          <p:spPr bwMode="auto">
            <a:xfrm>
              <a:off x="1896" y="2569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7057" name="Freeform 47"/>
            <p:cNvSpPr>
              <a:spLocks/>
            </p:cNvSpPr>
            <p:nvPr/>
          </p:nvSpPr>
          <p:spPr bwMode="auto">
            <a:xfrm>
              <a:off x="1477" y="1946"/>
              <a:ext cx="991" cy="484"/>
            </a:xfrm>
            <a:custGeom>
              <a:avLst/>
              <a:gdLst>
                <a:gd name="T0" fmla="*/ 0 w 991"/>
                <a:gd name="T1" fmla="*/ 168 h 484"/>
                <a:gd name="T2" fmla="*/ 204 w 991"/>
                <a:gd name="T3" fmla="*/ 484 h 484"/>
                <a:gd name="T4" fmla="*/ 302 w 991"/>
                <a:gd name="T5" fmla="*/ 7 h 484"/>
                <a:gd name="T6" fmla="*/ 379 w 991"/>
                <a:gd name="T7" fmla="*/ 442 h 484"/>
                <a:gd name="T8" fmla="*/ 534 w 991"/>
                <a:gd name="T9" fmla="*/ 21 h 484"/>
                <a:gd name="T10" fmla="*/ 611 w 991"/>
                <a:gd name="T11" fmla="*/ 351 h 484"/>
                <a:gd name="T12" fmla="*/ 660 w 991"/>
                <a:gd name="T13" fmla="*/ 77 h 484"/>
                <a:gd name="T14" fmla="*/ 991 w 991"/>
                <a:gd name="T15" fmla="*/ 218 h 4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91"/>
                <a:gd name="T25" fmla="*/ 0 h 484"/>
                <a:gd name="T26" fmla="*/ 991 w 991"/>
                <a:gd name="T27" fmla="*/ 484 h 4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91" h="484">
                  <a:moveTo>
                    <a:pt x="0" y="168"/>
                  </a:moveTo>
                  <a:cubicBezTo>
                    <a:pt x="0" y="168"/>
                    <a:pt x="145" y="484"/>
                    <a:pt x="204" y="484"/>
                  </a:cubicBezTo>
                  <a:cubicBezTo>
                    <a:pt x="263" y="484"/>
                    <a:pt x="253" y="6"/>
                    <a:pt x="302" y="7"/>
                  </a:cubicBezTo>
                  <a:cubicBezTo>
                    <a:pt x="331" y="0"/>
                    <a:pt x="313" y="444"/>
                    <a:pt x="379" y="442"/>
                  </a:cubicBezTo>
                  <a:cubicBezTo>
                    <a:pt x="418" y="444"/>
                    <a:pt x="475" y="24"/>
                    <a:pt x="534" y="21"/>
                  </a:cubicBezTo>
                  <a:cubicBezTo>
                    <a:pt x="573" y="6"/>
                    <a:pt x="575" y="360"/>
                    <a:pt x="611" y="351"/>
                  </a:cubicBezTo>
                  <a:cubicBezTo>
                    <a:pt x="647" y="342"/>
                    <a:pt x="577" y="80"/>
                    <a:pt x="660" y="77"/>
                  </a:cubicBezTo>
                  <a:cubicBezTo>
                    <a:pt x="743" y="74"/>
                    <a:pt x="922" y="189"/>
                    <a:pt x="991" y="21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127058" name="Group 48"/>
            <p:cNvGrpSpPr>
              <a:grpSpLocks/>
            </p:cNvGrpSpPr>
            <p:nvPr/>
          </p:nvGrpSpPr>
          <p:grpSpPr bwMode="auto">
            <a:xfrm>
              <a:off x="2332" y="2021"/>
              <a:ext cx="316" cy="266"/>
              <a:chOff x="1613" y="2011"/>
              <a:chExt cx="316" cy="266"/>
            </a:xfrm>
          </p:grpSpPr>
          <p:sp>
            <p:nvSpPr>
              <p:cNvPr id="127075" name="Oval 49"/>
              <p:cNvSpPr>
                <a:spLocks noChangeArrowheads="1"/>
              </p:cNvSpPr>
              <p:nvPr/>
            </p:nvSpPr>
            <p:spPr bwMode="auto">
              <a:xfrm>
                <a:off x="1616" y="2136"/>
                <a:ext cx="313" cy="82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076" name="Line 50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077" name="Line 51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078" name="Rectangle 52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7079" name="Oval 53"/>
              <p:cNvSpPr>
                <a:spLocks noChangeArrowheads="1"/>
              </p:cNvSpPr>
              <p:nvPr/>
            </p:nvSpPr>
            <p:spPr bwMode="auto">
              <a:xfrm>
                <a:off x="1613" y="2070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080" name="Rectangle 54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081" name="Text Box 55"/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000000"/>
                    </a:solidFill>
                  </a:rPr>
                  <a:t>y</a:t>
                </a: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27059" name="Text Box 56"/>
            <p:cNvSpPr txBox="1">
              <a:spLocks noChangeArrowheads="1"/>
            </p:cNvSpPr>
            <p:nvPr/>
          </p:nvSpPr>
          <p:spPr bwMode="auto">
            <a:xfrm>
              <a:off x="1814" y="1721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00"/>
                  </a:solidFill>
                </a:rPr>
                <a:t>8</a:t>
              </a: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127060" name="Group 57"/>
            <p:cNvGrpSpPr>
              <a:grpSpLocks/>
            </p:cNvGrpSpPr>
            <p:nvPr/>
          </p:nvGrpSpPr>
          <p:grpSpPr bwMode="auto">
            <a:xfrm>
              <a:off x="3009" y="2002"/>
              <a:ext cx="316" cy="266"/>
              <a:chOff x="1613" y="2011"/>
              <a:chExt cx="316" cy="266"/>
            </a:xfrm>
          </p:grpSpPr>
          <p:sp>
            <p:nvSpPr>
              <p:cNvPr id="127068" name="Oval 58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069" name="Line 59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070" name="Line 60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071" name="Rectangle 61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7072" name="Oval 62"/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073" name="Rectangle 63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074" name="Text Box 64"/>
              <p:cNvSpPr txBox="1">
                <a:spLocks noChangeArrowheads="1"/>
              </p:cNvSpPr>
              <p:nvPr/>
            </p:nvSpPr>
            <p:spPr bwMode="auto">
              <a:xfrm>
                <a:off x="1653" y="2011"/>
                <a:ext cx="215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000000"/>
                    </a:solidFill>
                  </a:rPr>
                  <a:t>z</a:t>
                </a: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27061" name="Line 65"/>
            <p:cNvSpPr>
              <a:spLocks noChangeShapeType="1"/>
            </p:cNvSpPr>
            <p:nvPr/>
          </p:nvSpPr>
          <p:spPr bwMode="auto">
            <a:xfrm>
              <a:off x="2640" y="2149"/>
              <a:ext cx="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7062" name="Text Box 66"/>
            <p:cNvSpPr txBox="1">
              <a:spLocks noChangeArrowheads="1"/>
            </p:cNvSpPr>
            <p:nvPr/>
          </p:nvSpPr>
          <p:spPr bwMode="auto">
            <a:xfrm>
              <a:off x="2706" y="2149"/>
              <a:ext cx="21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7063" name="Line 67"/>
            <p:cNvSpPr>
              <a:spLocks noChangeShapeType="1"/>
            </p:cNvSpPr>
            <p:nvPr/>
          </p:nvSpPr>
          <p:spPr bwMode="auto">
            <a:xfrm>
              <a:off x="1503" y="990"/>
              <a:ext cx="965" cy="1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7064" name="Text Box 68"/>
            <p:cNvSpPr txBox="1">
              <a:spLocks noChangeArrowheads="1"/>
            </p:cNvSpPr>
            <p:nvPr/>
          </p:nvSpPr>
          <p:spPr bwMode="auto">
            <a:xfrm>
              <a:off x="1919" y="1343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7065" name="Freeform 69"/>
            <p:cNvSpPr>
              <a:spLocks/>
            </p:cNvSpPr>
            <p:nvPr/>
          </p:nvSpPr>
          <p:spPr bwMode="auto">
            <a:xfrm>
              <a:off x="1489" y="976"/>
              <a:ext cx="28" cy="14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7066" name="Freeform 70"/>
            <p:cNvSpPr>
              <a:spLocks/>
            </p:cNvSpPr>
            <p:nvPr/>
          </p:nvSpPr>
          <p:spPr bwMode="auto">
            <a:xfrm>
              <a:off x="1623" y="999"/>
              <a:ext cx="1510" cy="1052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7067" name="Text Box 71"/>
            <p:cNvSpPr txBox="1">
              <a:spLocks noChangeArrowheads="1"/>
            </p:cNvSpPr>
            <p:nvPr/>
          </p:nvSpPr>
          <p:spPr bwMode="auto">
            <a:xfrm>
              <a:off x="2680" y="1008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00"/>
                  </a:solidFill>
                </a:rPr>
                <a:t>9</a:t>
              </a: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26981" name="Rectangle 72"/>
          <p:cNvSpPr>
            <a:spLocks noChangeArrowheads="1"/>
          </p:cNvSpPr>
          <p:nvPr/>
        </p:nvSpPr>
        <p:spPr bwMode="auto">
          <a:xfrm>
            <a:off x="487363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000" dirty="0">
                <a:solidFill>
                  <a:srgbClr val="000099"/>
                </a:solidFill>
                <a:latin typeface="Gill Sans MT" charset="0"/>
              </a:rPr>
              <a:t>Dijkstra</a:t>
            </a:r>
            <a:r>
              <a:rPr lang="ja-JP" altLang="en-US" sz="4000" dirty="0">
                <a:solidFill>
                  <a:srgbClr val="000099"/>
                </a:solidFill>
                <a:latin typeface="Gill Sans MT" charset="0"/>
              </a:rPr>
              <a:t>’</a:t>
            </a:r>
            <a:r>
              <a:rPr lang="en-US" altLang="ja-JP" sz="4000" dirty="0">
                <a:solidFill>
                  <a:srgbClr val="000099"/>
                </a:solidFill>
                <a:latin typeface="Gill Sans MT" charset="0"/>
              </a:rPr>
              <a:t>s algorithm: </a:t>
            </a:r>
            <a:r>
              <a:rPr lang="en-US" altLang="ja-JP" sz="4000" dirty="0" smtClean="0">
                <a:solidFill>
                  <a:srgbClr val="000099"/>
                </a:solidFill>
                <a:latin typeface="Gill Sans MT" charset="0"/>
              </a:rPr>
              <a:t>example 1</a:t>
            </a:r>
            <a:endParaRPr lang="en-US" sz="4400" dirty="0">
              <a:solidFill>
                <a:srgbClr val="000099"/>
              </a:solidFill>
              <a:latin typeface="Gill Sans MT" charset="0"/>
            </a:endParaRPr>
          </a:p>
        </p:txBody>
      </p:sp>
      <p:sp>
        <p:nvSpPr>
          <p:cNvPr id="717949" name="Rectangle 125"/>
          <p:cNvSpPr>
            <a:spLocks noChangeArrowheads="1"/>
          </p:cNvSpPr>
          <p:nvPr/>
        </p:nvSpPr>
        <p:spPr bwMode="auto">
          <a:xfrm>
            <a:off x="1171249" y="5283595"/>
            <a:ext cx="6154868" cy="718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i="1" dirty="0" smtClean="0">
                <a:solidFill>
                  <a:srgbClr val="CC0000"/>
                </a:solidFill>
                <a:latin typeface="Gill Sans MT" charset="0"/>
              </a:rPr>
              <a:t>Find the least cost paths from u to all nodes.</a:t>
            </a:r>
            <a:endParaRPr lang="en-US" sz="2000" dirty="0">
              <a:solidFill>
                <a:srgbClr val="000000"/>
              </a:solidFill>
              <a:latin typeface="Gill Sans MT" charset="0"/>
            </a:endParaRPr>
          </a:p>
        </p:txBody>
      </p:sp>
      <p:sp>
        <p:nvSpPr>
          <p:cNvPr id="1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solidFill>
                  <a:srgbClr val="000000"/>
                </a:solidFill>
                <a:latin typeface="Tahoma" charset="0"/>
              </a:rPr>
              <a:t>5-</a:t>
            </a:r>
            <a:fld id="{8E8C6E93-DF5B-BC4B-80F9-500DED1EEDCC}" type="slidenum">
              <a:rPr lang="en-US" sz="1200">
                <a:solidFill>
                  <a:srgbClr val="000000"/>
                </a:solidFill>
                <a:latin typeface="Tahoma" charset="0"/>
              </a:rPr>
              <a:pPr/>
              <a:t>9</a:t>
            </a:fld>
            <a:endParaRPr lang="en-US" sz="1200" dirty="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3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38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17797</TotalTime>
  <Words>2558</Words>
  <Application>Microsoft Office PowerPoint</Application>
  <PresentationFormat>On-screen Show (4:3)</PresentationFormat>
  <Paragraphs>827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ＭＳ Ｐゴシック</vt:lpstr>
      <vt:lpstr>Arial</vt:lpstr>
      <vt:lpstr>Comic Sans MS</vt:lpstr>
      <vt:lpstr>Gill Sans MT</vt:lpstr>
      <vt:lpstr>Tahoma</vt:lpstr>
      <vt:lpstr>Times New Roman</vt:lpstr>
      <vt:lpstr>Wingdings</vt:lpstr>
      <vt:lpstr>Default Design</vt:lpstr>
      <vt:lpstr>PowerPoint Presentation</vt:lpstr>
      <vt:lpstr>Routing algorithms</vt:lpstr>
      <vt:lpstr>Graphical representation</vt:lpstr>
      <vt:lpstr>Graphical representation: cost</vt:lpstr>
      <vt:lpstr>Graphical representation</vt:lpstr>
      <vt:lpstr>Routing algorithm classification</vt:lpstr>
      <vt:lpstr>Dijsktra’s algorithm</vt:lpstr>
      <vt:lpstr>Dijsktra’s algorithm</vt:lpstr>
      <vt:lpstr>PowerPoint Presentation</vt:lpstr>
      <vt:lpstr>PowerPoint Presentation</vt:lpstr>
      <vt:lpstr>Dijkstra’s algorithm: example 2</vt:lpstr>
      <vt:lpstr>Dijkstra’s algorithm: example 2</vt:lpstr>
      <vt:lpstr>Dijkstra’s algorithm: example 2</vt:lpstr>
      <vt:lpstr>Dijkstra’s algorithm: complexity</vt:lpstr>
      <vt:lpstr>Distance vector algorithm </vt:lpstr>
      <vt:lpstr>Distance vector algorithm </vt:lpstr>
      <vt:lpstr>Distance vector algorithm </vt:lpstr>
      <vt:lpstr>Distance vector algorithm </vt:lpstr>
      <vt:lpstr>PowerPoint Presentation</vt:lpstr>
      <vt:lpstr>PowerPoint Presentation</vt:lpstr>
      <vt:lpstr>PowerPoint Presentation</vt:lpstr>
      <vt:lpstr>Routing protocols</vt:lpstr>
      <vt:lpstr>Intra-AS Routing</vt:lpstr>
      <vt:lpstr>OSPF (Open Shortest Path First)</vt:lpstr>
      <vt:lpstr>Inter-AS routing: BGP</vt:lpstr>
      <vt:lpstr>eBGP, iBGP connections</vt:lpstr>
      <vt:lpstr>BGP basics</vt:lpstr>
      <vt:lpstr>BGP path advertisement</vt:lpstr>
      <vt:lpstr>BGP path advertisement</vt:lpstr>
      <vt:lpstr>BGP, OSPF, forwarding table entries</vt:lpstr>
      <vt:lpstr>BGP, OSPF, forwarding table entries</vt:lpstr>
      <vt:lpstr>Hot Potato Routing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sultan</cp:lastModifiedBy>
  <cp:revision>736</cp:revision>
  <dcterms:created xsi:type="dcterms:W3CDTF">1999-10-08T19:08:27Z</dcterms:created>
  <dcterms:modified xsi:type="dcterms:W3CDTF">2018-06-01T22:30:50Z</dcterms:modified>
</cp:coreProperties>
</file>