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778" r:id="rId2"/>
    <p:sldId id="781" r:id="rId3"/>
    <p:sldId id="786" r:id="rId4"/>
    <p:sldId id="788" r:id="rId5"/>
    <p:sldId id="789" r:id="rId6"/>
    <p:sldId id="790" r:id="rId7"/>
    <p:sldId id="795" r:id="rId8"/>
    <p:sldId id="799" r:id="rId9"/>
    <p:sldId id="909" r:id="rId10"/>
    <p:sldId id="802" r:id="rId11"/>
    <p:sldId id="803" r:id="rId12"/>
    <p:sldId id="807" r:id="rId13"/>
    <p:sldId id="808" r:id="rId14"/>
    <p:sldId id="809" r:id="rId15"/>
    <p:sldId id="810" r:id="rId16"/>
    <p:sldId id="811" r:id="rId17"/>
    <p:sldId id="812" r:id="rId18"/>
    <p:sldId id="813" r:id="rId19"/>
    <p:sldId id="814" r:id="rId20"/>
    <p:sldId id="815" r:id="rId21"/>
    <p:sldId id="816" r:id="rId22"/>
    <p:sldId id="817" r:id="rId23"/>
    <p:sldId id="818" r:id="rId24"/>
    <p:sldId id="819" r:id="rId25"/>
    <p:sldId id="820" r:id="rId26"/>
    <p:sldId id="821" r:id="rId27"/>
    <p:sldId id="822" r:id="rId28"/>
    <p:sldId id="823" r:id="rId29"/>
    <p:sldId id="824" r:id="rId30"/>
    <p:sldId id="825" r:id="rId31"/>
    <p:sldId id="826" r:id="rId32"/>
    <p:sldId id="827" r:id="rId33"/>
    <p:sldId id="828" r:id="rId34"/>
    <p:sldId id="829" r:id="rId35"/>
    <p:sldId id="830" r:id="rId36"/>
    <p:sldId id="831" r:id="rId3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193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3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7E155B8-85D7-064C-A3DC-9AC8D6642442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35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0D0B5D-2923-9245-A2F1-AFB98D2C34B4}" type="slidenum">
              <a:rPr lang="en-US" sz="1300">
                <a:latin typeface="Times New Roman" charset="0"/>
              </a:rPr>
              <a:pPr/>
              <a:t>12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15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E5EC24-400D-2849-9FC7-CF78AFD072FD}" type="slidenum">
              <a:rPr lang="en-US" sz="1300">
                <a:latin typeface="Times New Roman" charset="0"/>
              </a:rPr>
              <a:pPr/>
              <a:t>25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9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u="none">
                <a:latin typeface="Gill Sans M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816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2968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63327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32096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58701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8" r:id="rId4"/>
    <p:sldLayoutId id="2147483809" r:id="rId5"/>
    <p:sldLayoutId id="2147483810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4.wmf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4.wmf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19.wmf"/><Relationship Id="rId4" Type="http://schemas.openxmlformats.org/officeDocument/2006/relationships/image" Target="../media/image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944994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8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Security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2901520" cy="19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RSA </a:t>
            </a:r>
            <a:r>
              <a:rPr lang="en-US" dirty="0" smtClean="0">
                <a:latin typeface="Gill Sans MT" charset="0"/>
              </a:rPr>
              <a:t>Algorithm:  Soundness</a:t>
            </a:r>
            <a:endParaRPr lang="en-US" dirty="0">
              <a:latin typeface="Gill Sans MT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855" y="1569378"/>
            <a:ext cx="8553824" cy="4307440"/>
          </a:xfrm>
        </p:spPr>
        <p:txBody>
          <a:bodyPr/>
          <a:lstStyle/>
          <a:p>
            <a:r>
              <a:rPr lang="en-US" sz="3200" dirty="0" smtClean="0">
                <a:latin typeface="Gill Sans MT" charset="0"/>
              </a:rPr>
              <a:t>We get, for </a:t>
            </a:r>
            <a:r>
              <a:rPr lang="en-US" sz="3200" dirty="0">
                <a:latin typeface="Gill Sans MT" charset="0"/>
              </a:rPr>
              <a:t>any x and </a:t>
            </a:r>
            <a:r>
              <a:rPr lang="en-US" sz="3200" dirty="0" smtClean="0">
                <a:latin typeface="Gill Sans MT" charset="0"/>
              </a:rPr>
              <a:t>y, </a:t>
            </a:r>
            <a:r>
              <a:rPr lang="en-US" sz="3200" dirty="0" err="1" smtClean="0">
                <a:latin typeface="Gill Sans MT" charset="0"/>
              </a:rPr>
              <a:t>x</a:t>
            </a:r>
            <a:r>
              <a:rPr lang="en-US" sz="3200" baseline="30000" dirty="0" err="1" smtClean="0">
                <a:latin typeface="Gill Sans MT" charset="0"/>
              </a:rPr>
              <a:t>y</a:t>
            </a:r>
            <a:r>
              <a:rPr lang="en-US" sz="3200" dirty="0" smtClean="0">
                <a:latin typeface="Gill Sans MT" charset="0"/>
              </a:rPr>
              <a:t> % </a:t>
            </a:r>
            <a:r>
              <a:rPr lang="en-US" sz="3200" dirty="0">
                <a:latin typeface="Gill Sans MT" charset="0"/>
              </a:rPr>
              <a:t>n = x</a:t>
            </a:r>
            <a:r>
              <a:rPr lang="en-US" sz="3200" baseline="30000" dirty="0">
                <a:latin typeface="Gill Sans MT" charset="0"/>
              </a:rPr>
              <a:t>(y </a:t>
            </a:r>
            <a:r>
              <a:rPr lang="en-US" sz="3200" baseline="30000" dirty="0" smtClean="0">
                <a:latin typeface="Gill Sans MT" charset="0"/>
              </a:rPr>
              <a:t>% </a:t>
            </a:r>
            <a:r>
              <a:rPr lang="en-US" sz="3200" baseline="30000" dirty="0">
                <a:latin typeface="Gill Sans MT" charset="0"/>
              </a:rPr>
              <a:t>z)</a:t>
            </a:r>
            <a:r>
              <a:rPr lang="en-US" sz="3200" dirty="0">
                <a:latin typeface="Gill Sans MT" charset="0"/>
              </a:rPr>
              <a:t> </a:t>
            </a:r>
            <a:r>
              <a:rPr lang="en-US" sz="3200" dirty="0" smtClean="0">
                <a:latin typeface="Gill Sans MT" charset="0"/>
              </a:rPr>
              <a:t>% n, where </a:t>
            </a:r>
            <a:r>
              <a:rPr lang="en-US" sz="3200" dirty="0">
                <a:latin typeface="Gill Sans MT" charset="0"/>
              </a:rPr>
              <a:t>n= pq and z = (p-1)(q-1)</a:t>
            </a:r>
          </a:p>
          <a:p>
            <a:r>
              <a:rPr lang="en-US" sz="3200" dirty="0" smtClean="0">
                <a:latin typeface="Gill Sans MT" charset="0"/>
              </a:rPr>
              <a:t>Now,</a:t>
            </a:r>
          </a:p>
          <a:p>
            <a:pPr marL="0" indent="0">
              <a:buNone/>
            </a:pPr>
            <a:r>
              <a:rPr lang="en-US" sz="3200" dirty="0">
                <a:latin typeface="Gill Sans MT" charset="0"/>
              </a:rPr>
              <a:t> </a:t>
            </a:r>
            <a:r>
              <a:rPr lang="en-US" sz="3200" dirty="0" smtClean="0">
                <a:latin typeface="Gill Sans MT" charset="0"/>
              </a:rPr>
              <a:t>   </a:t>
            </a:r>
            <a:r>
              <a:rPr lang="en-US" sz="3200" dirty="0" smtClean="0">
                <a:latin typeface="Gill Sans MT" charset="0"/>
              </a:rPr>
              <a:t>c</a:t>
            </a:r>
            <a:r>
              <a:rPr lang="en-US" sz="3200" baseline="30000" dirty="0" smtClean="0">
                <a:latin typeface="Gill Sans MT" charset="0"/>
              </a:rPr>
              <a:t>d</a:t>
            </a:r>
            <a:r>
              <a:rPr lang="en-US" sz="3200" dirty="0" smtClean="0">
                <a:latin typeface="Gill Sans MT" charset="0"/>
              </a:rPr>
              <a:t> % </a:t>
            </a:r>
            <a:r>
              <a:rPr lang="en-US" sz="3200" dirty="0">
                <a:latin typeface="Gill Sans MT" charset="0"/>
              </a:rPr>
              <a:t>n = (m</a:t>
            </a:r>
            <a:r>
              <a:rPr lang="en-US" sz="3200" baseline="30000" dirty="0">
                <a:latin typeface="Gill Sans MT" charset="0"/>
              </a:rPr>
              <a:t>e</a:t>
            </a:r>
            <a:r>
              <a:rPr lang="en-US" sz="3200" dirty="0">
                <a:latin typeface="Gill Sans MT" charset="0"/>
              </a:rPr>
              <a:t> </a:t>
            </a:r>
            <a:r>
              <a:rPr lang="en-US" sz="3200" dirty="0" smtClean="0">
                <a:latin typeface="Gill Sans MT" charset="0"/>
              </a:rPr>
              <a:t>% </a:t>
            </a:r>
            <a:r>
              <a:rPr lang="en-US" sz="3200" dirty="0">
                <a:latin typeface="Gill Sans MT" charset="0"/>
              </a:rPr>
              <a:t>n)</a:t>
            </a:r>
            <a:r>
              <a:rPr lang="en-US" sz="3200" baseline="30000" dirty="0">
                <a:latin typeface="Gill Sans MT" charset="0"/>
              </a:rPr>
              <a:t>d</a:t>
            </a:r>
            <a:r>
              <a:rPr lang="en-US" sz="3200" dirty="0">
                <a:latin typeface="Gill Sans MT" charset="0"/>
              </a:rPr>
              <a:t> </a:t>
            </a:r>
            <a:r>
              <a:rPr lang="en-US" sz="3200" dirty="0" smtClean="0">
                <a:latin typeface="Gill Sans MT" charset="0"/>
              </a:rPr>
              <a:t>% </a:t>
            </a:r>
            <a:r>
              <a:rPr lang="en-US" sz="3200" dirty="0">
                <a:latin typeface="Gill Sans MT" charset="0"/>
              </a:rPr>
              <a:t>n</a:t>
            </a:r>
          </a:p>
          <a:p>
            <a:pPr>
              <a:buFont typeface="Wingdings" charset="0"/>
              <a:buNone/>
            </a:pPr>
            <a:r>
              <a:rPr lang="en-US" sz="3200" dirty="0">
                <a:latin typeface="Gill Sans MT" charset="0"/>
              </a:rPr>
              <a:t>             </a:t>
            </a:r>
            <a:r>
              <a:rPr lang="en-US" sz="3200" dirty="0" smtClean="0">
                <a:latin typeface="Gill Sans MT" charset="0"/>
              </a:rPr>
              <a:t> </a:t>
            </a:r>
            <a:r>
              <a:rPr lang="en-US" sz="3200" dirty="0">
                <a:latin typeface="Gill Sans MT" charset="0"/>
              </a:rPr>
              <a:t>= m</a:t>
            </a:r>
            <a:r>
              <a:rPr lang="en-US" sz="3200" baseline="30000" dirty="0">
                <a:latin typeface="Gill Sans MT" charset="0"/>
              </a:rPr>
              <a:t>ed</a:t>
            </a:r>
            <a:r>
              <a:rPr lang="en-US" sz="3200" dirty="0">
                <a:latin typeface="Gill Sans MT" charset="0"/>
              </a:rPr>
              <a:t> </a:t>
            </a:r>
            <a:r>
              <a:rPr lang="en-US" sz="3200" dirty="0" smtClean="0">
                <a:latin typeface="Gill Sans MT" charset="0"/>
              </a:rPr>
              <a:t>% </a:t>
            </a:r>
            <a:r>
              <a:rPr lang="en-US" sz="3200" dirty="0">
                <a:latin typeface="Gill Sans MT" charset="0"/>
              </a:rPr>
              <a:t>n </a:t>
            </a:r>
          </a:p>
          <a:p>
            <a:pPr>
              <a:buFont typeface="Wingdings" charset="0"/>
              <a:buNone/>
            </a:pPr>
            <a:r>
              <a:rPr lang="en-US" sz="3200" dirty="0">
                <a:latin typeface="Gill Sans MT" charset="0"/>
              </a:rPr>
              <a:t>             </a:t>
            </a:r>
            <a:r>
              <a:rPr lang="en-US" sz="3200" dirty="0" smtClean="0">
                <a:latin typeface="Gill Sans MT" charset="0"/>
              </a:rPr>
              <a:t> </a:t>
            </a:r>
            <a:r>
              <a:rPr lang="en-US" sz="3200" dirty="0">
                <a:latin typeface="Gill Sans MT" charset="0"/>
              </a:rPr>
              <a:t>= m</a:t>
            </a:r>
            <a:r>
              <a:rPr lang="en-US" sz="3200" baseline="30000" dirty="0">
                <a:latin typeface="Gill Sans MT" charset="0"/>
              </a:rPr>
              <a:t>(</a:t>
            </a:r>
            <a:r>
              <a:rPr lang="en-US" sz="3200" baseline="30000" dirty="0" err="1">
                <a:latin typeface="Gill Sans MT" charset="0"/>
              </a:rPr>
              <a:t>ed</a:t>
            </a:r>
            <a:r>
              <a:rPr lang="en-US" sz="3200" baseline="30000" dirty="0">
                <a:latin typeface="Gill Sans MT" charset="0"/>
              </a:rPr>
              <a:t> </a:t>
            </a:r>
            <a:r>
              <a:rPr lang="en-US" sz="3200" baseline="30000" dirty="0" smtClean="0">
                <a:latin typeface="Gill Sans MT" charset="0"/>
              </a:rPr>
              <a:t>% </a:t>
            </a:r>
            <a:r>
              <a:rPr lang="en-US" sz="3200" baseline="30000" dirty="0">
                <a:latin typeface="Gill Sans MT" charset="0"/>
              </a:rPr>
              <a:t>z)</a:t>
            </a:r>
            <a:r>
              <a:rPr lang="en-US" sz="3200" dirty="0">
                <a:latin typeface="Gill Sans MT" charset="0"/>
              </a:rPr>
              <a:t> </a:t>
            </a:r>
            <a:r>
              <a:rPr lang="en-US" sz="3200" dirty="0" smtClean="0">
                <a:latin typeface="Gill Sans MT" charset="0"/>
              </a:rPr>
              <a:t>% </a:t>
            </a:r>
            <a:r>
              <a:rPr lang="en-US" sz="3200" dirty="0">
                <a:latin typeface="Gill Sans MT" charset="0"/>
              </a:rPr>
              <a:t>n</a:t>
            </a:r>
          </a:p>
          <a:p>
            <a:pPr>
              <a:buFont typeface="Wingdings" charset="0"/>
              <a:buNone/>
            </a:pPr>
            <a:r>
              <a:rPr lang="en-US" sz="3200" dirty="0">
                <a:latin typeface="Gill Sans MT" charset="0"/>
              </a:rPr>
              <a:t>             </a:t>
            </a:r>
            <a:r>
              <a:rPr lang="en-US" sz="3200" dirty="0" smtClean="0">
                <a:latin typeface="Gill Sans MT" charset="0"/>
              </a:rPr>
              <a:t> </a:t>
            </a:r>
            <a:r>
              <a:rPr lang="en-US" sz="3200" dirty="0">
                <a:latin typeface="Gill Sans MT" charset="0"/>
              </a:rPr>
              <a:t>= m</a:t>
            </a:r>
            <a:r>
              <a:rPr lang="en-US" sz="3200" baseline="30000" dirty="0">
                <a:latin typeface="Gill Sans MT" charset="0"/>
              </a:rPr>
              <a:t>1</a:t>
            </a:r>
            <a:r>
              <a:rPr lang="en-US" sz="3200" dirty="0">
                <a:latin typeface="Gill Sans MT" charset="0"/>
              </a:rPr>
              <a:t> </a:t>
            </a:r>
            <a:r>
              <a:rPr lang="en-US" sz="3200" dirty="0" smtClean="0">
                <a:latin typeface="Gill Sans MT" charset="0"/>
              </a:rPr>
              <a:t>% </a:t>
            </a:r>
            <a:r>
              <a:rPr lang="en-US" sz="3200" dirty="0">
                <a:latin typeface="Gill Sans MT" charset="0"/>
              </a:rPr>
              <a:t>n</a:t>
            </a:r>
          </a:p>
          <a:p>
            <a:pPr>
              <a:buFont typeface="Wingdings" charset="0"/>
              <a:buNone/>
            </a:pPr>
            <a:r>
              <a:rPr lang="en-US" sz="3200" dirty="0">
                <a:latin typeface="Gill Sans MT" charset="0"/>
              </a:rPr>
              <a:t>             </a:t>
            </a:r>
            <a:r>
              <a:rPr lang="en-US" sz="3200" dirty="0" smtClean="0">
                <a:latin typeface="Gill Sans MT" charset="0"/>
              </a:rPr>
              <a:t> </a:t>
            </a:r>
            <a:r>
              <a:rPr lang="en-US" sz="3200" dirty="0">
                <a:latin typeface="Gill Sans MT" charset="0"/>
              </a:rPr>
              <a:t>= m</a:t>
            </a:r>
          </a:p>
        </p:txBody>
      </p:sp>
      <p:pic>
        <p:nvPicPr>
          <p:cNvPr id="53253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636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Gill Sans MT" charset="0"/>
              </a:rPr>
              <a:t>RSA Algorithm:  Property</a:t>
            </a:r>
            <a:endParaRPr lang="en-US" sz="4000" dirty="0">
              <a:latin typeface="Gill Sans MT" charset="0"/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598487" y="1423042"/>
            <a:ext cx="80729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latin typeface="Gill Sans MT" charset="0"/>
              </a:rPr>
              <a:t>RSA algorithm works, if private key is used first, and then the public key.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1636713" y="2257425"/>
            <a:ext cx="5259387" cy="946150"/>
            <a:chOff x="501" y="1586"/>
            <a:chExt cx="3313" cy="596"/>
          </a:xfrm>
        </p:grpSpPr>
        <p:grpSp>
          <p:nvGrpSpPr>
            <p:cNvPr id="54283" name="Group 5"/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54290" name="Group 6"/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5429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(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(m)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)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5429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35" y="1631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429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4" y="1620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54291" name="Text Box 10"/>
              <p:cNvSpPr txBox="1">
                <a:spLocks noChangeArrowheads="1"/>
              </p:cNvSpPr>
              <p:nvPr/>
            </p:nvSpPr>
            <p:spPr bwMode="auto">
              <a:xfrm>
                <a:off x="1523" y="17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4292" name="Text Box 11"/>
              <p:cNvSpPr txBox="1">
                <a:spLocks noChangeArrowheads="1"/>
              </p:cNvSpPr>
              <p:nvPr/>
            </p:nvSpPr>
            <p:spPr bwMode="auto">
              <a:xfrm>
                <a:off x="1842" y="1722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3074" y="1887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2722" y="1891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709" y="1636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076" y="1615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=</a:t>
              </a:r>
            </a:p>
          </p:txBody>
        </p:sp>
      </p:grpSp>
      <p:sp>
        <p:nvSpPr>
          <p:cNvPr id="54277" name="Text Box 18"/>
          <p:cNvSpPr txBox="1">
            <a:spLocks noChangeArrowheads="1"/>
          </p:cNvSpPr>
          <p:nvPr/>
        </p:nvSpPr>
        <p:spPr bwMode="auto">
          <a:xfrm>
            <a:off x="1163638" y="3487738"/>
            <a:ext cx="29178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public key first, followed by private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8" name="Text Box 19"/>
          <p:cNvSpPr txBox="1">
            <a:spLocks noChangeArrowheads="1"/>
          </p:cNvSpPr>
          <p:nvPr/>
        </p:nvSpPr>
        <p:spPr bwMode="auto">
          <a:xfrm>
            <a:off x="4494213" y="3479800"/>
            <a:ext cx="2917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private key first, followed by public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9" name="AutoShape 20"/>
          <p:cNvSpPr>
            <a:spLocks/>
          </p:cNvSpPr>
          <p:nvPr/>
        </p:nvSpPr>
        <p:spPr bwMode="auto">
          <a:xfrm rot="5400000">
            <a:off x="2481263" y="2509838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0" name="AutoShape 21"/>
          <p:cNvSpPr>
            <a:spLocks/>
          </p:cNvSpPr>
          <p:nvPr/>
        </p:nvSpPr>
        <p:spPr bwMode="auto">
          <a:xfrm rot="5400000">
            <a:off x="5753100" y="2501900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1" name="Text Box 22"/>
          <p:cNvSpPr txBox="1">
            <a:spLocks noChangeArrowheads="1"/>
          </p:cNvSpPr>
          <p:nvPr/>
        </p:nvSpPr>
        <p:spPr bwMode="auto">
          <a:xfrm>
            <a:off x="2708275" y="5200650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result is the same!</a:t>
            </a:r>
            <a:r>
              <a:rPr lang="en-US" sz="3200" dirty="0">
                <a:solidFill>
                  <a:srgbClr val="C00000"/>
                </a:solidFill>
                <a:latin typeface="Gill Sans MT" charset="0"/>
              </a:rPr>
              <a:t> </a:t>
            </a:r>
          </a:p>
        </p:txBody>
      </p:sp>
      <p:pic>
        <p:nvPicPr>
          <p:cNvPr id="54282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31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</a:t>
            </a:r>
            <a:r>
              <a:rPr lang="en-US" dirty="0">
                <a:latin typeface="Gill Sans MT" charset="0"/>
              </a:rPr>
              <a:t>Message integrity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58372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78775" cy="966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Bob wants Alice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prove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her identity to him</a:t>
            </a:r>
            <a:endParaRPr lang="en-US" dirty="0">
              <a:latin typeface="Gill Sans MT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endParaRPr lang="en-US" sz="2800" dirty="0" smtClean="0">
              <a:latin typeface="Gill Sans MT" charset="0"/>
              <a:cs typeface="+mn-cs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0422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1490663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535113" y="3749675"/>
            <a:ext cx="1725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pic>
        <p:nvPicPr>
          <p:cNvPr id="60427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in a network,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Bob can not 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see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Alice, so Trudy simply declares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herself to be Alice</a:t>
            </a:r>
          </a:p>
        </p:txBody>
      </p:sp>
      <p:pic>
        <p:nvPicPr>
          <p:cNvPr id="61443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7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3109913" y="5002213"/>
            <a:ext cx="1725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6144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pic>
        <p:nvPicPr>
          <p:cNvPr id="61449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Goal:  </a:t>
            </a:r>
            <a:r>
              <a:rPr lang="en-US" sz="2800" dirty="0">
                <a:latin typeface="Gill Sans MT" charset="0"/>
              </a:rPr>
              <a:t>Bob wants Alice to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prove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her identity to him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2780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endParaRPr lang="en-US" sz="2800" dirty="0" smtClean="0">
              <a:latin typeface="Gill Sans MT" charset="0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3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246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6247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351588" y="3986213"/>
            <a:ext cx="27924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 packet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spoofing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Alice</a:t>
            </a:r>
            <a:r>
              <a:rPr lang="ja-JP" altLang="en-US" sz="2400" smtClean="0">
                <a:latin typeface="Arial" charset="0"/>
                <a:cs typeface="Arial" charset="0"/>
              </a:rPr>
              <a:t>’</a:t>
            </a:r>
            <a:r>
              <a:rPr lang="en-US" sz="2400" dirty="0" smtClean="0">
                <a:latin typeface="Arial" charset="0"/>
                <a:cs typeface="Arial" charset="0"/>
              </a:rPr>
              <a:t>s address</a:t>
            </a:r>
          </a:p>
        </p:txBody>
      </p:sp>
      <p:pic>
        <p:nvPicPr>
          <p:cNvPr id="63491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2925763" y="4262438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3460750" y="4938713"/>
            <a:ext cx="2870200" cy="649287"/>
            <a:chOff x="531" y="1791"/>
            <a:chExt cx="1808" cy="409"/>
          </a:xfrm>
        </p:grpSpPr>
        <p:sp>
          <p:nvSpPr>
            <p:cNvPr id="34828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49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482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pic>
        <p:nvPicPr>
          <p:cNvPr id="63498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4516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4520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5859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60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5861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5864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4521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58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4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4525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5903913" y="3865563"/>
            <a:ext cx="300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playback attack: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Trudy records Alice</a:t>
            </a:r>
            <a:r>
              <a:rPr lang="ja-JP" altLang="en-US" smtClean="0">
                <a:latin typeface="Arial" charset="0"/>
                <a:cs typeface="Arial" charset="0"/>
              </a:rPr>
              <a:t>’</a:t>
            </a:r>
            <a:r>
              <a:rPr lang="en-US" dirty="0" smtClean="0">
                <a:latin typeface="Arial" charset="0"/>
                <a:cs typeface="Arial" charset="0"/>
              </a:rPr>
              <a:t>s packet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later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plays it back to Bob </a:t>
            </a:r>
          </a:p>
        </p:txBody>
      </p:sp>
      <p:pic>
        <p:nvPicPr>
          <p:cNvPr id="6553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2338388" y="3328988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49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6895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6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6897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8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79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5551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81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2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54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0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8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655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555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656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7907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8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7909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10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Text Box 14"/>
            <p:cNvSpPr txBox="1">
              <a:spLocks noChangeArrowheads="1"/>
            </p:cNvSpPr>
            <p:nvPr/>
          </p:nvSpPr>
          <p:spPr bwMode="auto">
            <a:xfrm>
              <a:off x="1304" y="1813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7912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6570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7903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7905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06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7900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H="1" flipV="1">
            <a:off x="2424113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73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Network security</a:t>
            </a:r>
            <a:endParaRPr lang="en-US" dirty="0">
              <a:latin typeface="Gill Sans MT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290" y="1220057"/>
            <a:ext cx="8897419" cy="293070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400" dirty="0" smtClean="0">
                <a:latin typeface="Gill Sans MT" charset="0"/>
              </a:rPr>
              <a:t>Only </a:t>
            </a:r>
            <a:r>
              <a:rPr lang="en-US" sz="2400" dirty="0" smtClean="0">
                <a:latin typeface="Gill Sans MT" charset="0"/>
              </a:rPr>
              <a:t>sender and receiver </a:t>
            </a:r>
            <a:r>
              <a:rPr lang="en-US" altLang="ja-JP" sz="2400" dirty="0" smtClean="0">
                <a:latin typeface="Gill Sans MT" charset="0"/>
              </a:rPr>
              <a:t>understand the message</a:t>
            </a:r>
          </a:p>
          <a:p>
            <a:pPr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authentication: </a:t>
            </a:r>
            <a:r>
              <a:rPr lang="en-US" sz="2400" dirty="0" smtClean="0">
                <a:latin typeface="Gill Sans MT" charset="0"/>
              </a:rPr>
              <a:t>Sender </a:t>
            </a:r>
            <a:r>
              <a:rPr lang="en-US" sz="2400" dirty="0">
                <a:latin typeface="Gill Sans MT" charset="0"/>
              </a:rPr>
              <a:t>and receiver know identity of each other</a:t>
            </a:r>
            <a:r>
              <a:rPr lang="en-US" dirty="0">
                <a:latin typeface="Gill Sans MT" charset="0"/>
              </a:rPr>
              <a:t> </a:t>
            </a:r>
            <a:endParaRPr lang="en-US" i="1" dirty="0" smtClean="0">
              <a:solidFill>
                <a:srgbClr val="C00000"/>
              </a:solidFill>
              <a:latin typeface="Gill Sans MT" charset="0"/>
            </a:endParaRPr>
          </a:p>
          <a:p>
            <a:pPr>
              <a:buNone/>
            </a:pPr>
            <a:r>
              <a:rPr lang="en-US" i="1" dirty="0" smtClean="0">
                <a:solidFill>
                  <a:srgbClr val="C00000"/>
                </a:solidFill>
                <a:latin typeface="Gill Sans MT" charset="0"/>
              </a:rPr>
              <a:t>integrity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400" dirty="0" smtClean="0">
                <a:latin typeface="Gill Sans MT" charset="0"/>
              </a:rPr>
              <a:t>Message </a:t>
            </a:r>
            <a:r>
              <a:rPr lang="en-US" sz="2400" dirty="0" smtClean="0">
                <a:latin typeface="Gill Sans MT" charset="0"/>
              </a:rPr>
              <a:t>should not be altered</a:t>
            </a: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i="1" dirty="0" smtClean="0">
                <a:solidFill>
                  <a:srgbClr val="C00000"/>
                </a:solidFill>
                <a:latin typeface="Gill Sans MT" charset="0"/>
              </a:rPr>
              <a:t>security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400" dirty="0" smtClean="0">
                <a:latin typeface="Gill Sans MT" charset="0"/>
              </a:rPr>
              <a:t> Network should not be compromised</a:t>
            </a:r>
            <a:endParaRPr lang="en-US" sz="2400" dirty="0">
              <a:latin typeface="Gill Sans MT" charset="0"/>
            </a:endParaRPr>
          </a:p>
        </p:txBody>
      </p:sp>
      <p:pic>
        <p:nvPicPr>
          <p:cNvPr id="25604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41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8" name="Picture 6" descr="A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760675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Bo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80830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ve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77666" y="5511833"/>
            <a:ext cx="1082675" cy="1295400"/>
          </a:xfrm>
          <a:prstGeom prst="rect">
            <a:avLst/>
          </a:prstGeom>
          <a:noFill/>
        </p:spPr>
      </p:pic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038350" y="4595700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152650" y="4625862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780088" y="4608400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867400" y="4638562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052763" y="3851162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3768725" y="4273437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3332163" y="4794137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3375025" y="5006862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4200525" y="3808300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data, control messages</a:t>
            </a: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5046663" y="4425837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" name="Freeform 25"/>
          <p:cNvSpPr>
            <a:spLocks/>
          </p:cNvSpPr>
          <p:nvPr/>
        </p:nvSpPr>
        <p:spPr bwMode="auto">
          <a:xfrm>
            <a:off x="3854450" y="5046550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" name="Freeform 26"/>
          <p:cNvSpPr>
            <a:spLocks/>
          </p:cNvSpPr>
          <p:nvPr/>
        </p:nvSpPr>
        <p:spPr bwMode="auto">
          <a:xfrm flipH="1">
            <a:off x="4529138" y="5044962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V="1">
            <a:off x="1279525" y="4976700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504825" y="4706825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 flipV="1">
            <a:off x="7086600" y="4946537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7874000" y="4676662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701675" y="3479687"/>
            <a:ext cx="78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7670800" y="3490800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3359150" y="6118112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38520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765925" y="3436938"/>
            <a:ext cx="160496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record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and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playback</a:t>
            </a:r>
          </a:p>
          <a:p>
            <a:pPr algn="ctr">
              <a:defRPr/>
            </a:pPr>
            <a:r>
              <a:rPr lang="en-US" sz="24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still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works!</a:t>
            </a:r>
          </a:p>
        </p:txBody>
      </p:sp>
      <p:pic>
        <p:nvPicPr>
          <p:cNvPr id="67587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2325688" y="3328988"/>
            <a:ext cx="1084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encrypted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597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8943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8945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6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27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7599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9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602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1323" y="1813"/>
              <a:ext cx="6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32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3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8935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pic>
        <p:nvPicPr>
          <p:cNvPr id="67607" name="Picture 1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74725" y="1316038"/>
            <a:ext cx="3536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Goal: </a:t>
            </a:r>
            <a:r>
              <a:rPr lang="en-US" sz="2400" dirty="0" smtClean="0">
                <a:latin typeface="Gill Sans MT" charset="0"/>
                <a:cs typeface="+mn-cs"/>
              </a:rPr>
              <a:t>avoid playback attack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04838" y="5934075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Failures, drawbacks?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3288" y="1755775"/>
            <a:ext cx="5911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nonce: </a:t>
            </a:r>
            <a:r>
              <a:rPr lang="en-US" sz="2400" dirty="0" smtClean="0">
                <a:latin typeface="Gill Sans MT" charset="0"/>
                <a:cs typeface="+mn-cs"/>
              </a:rPr>
              <a:t>number (R) used only </a:t>
            </a:r>
            <a:r>
              <a:rPr lang="en-US" sz="2400" i="1" dirty="0" smtClean="0">
                <a:solidFill>
                  <a:srgbClr val="000099"/>
                </a:solidFill>
                <a:latin typeface="Gill Sans MT" charset="0"/>
                <a:cs typeface="+mn-cs"/>
              </a:rPr>
              <a:t>once-in-a-lifetime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50888" y="2162175"/>
            <a:ext cx="75644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ap4.0: </a:t>
            </a:r>
            <a:r>
              <a:rPr lang="en-US" sz="2400" dirty="0" smtClean="0">
                <a:latin typeface="Gill Sans MT" charset="0"/>
                <a:cs typeface="+mn-cs"/>
              </a:rPr>
              <a:t>to prove Alice </a:t>
            </a:r>
            <a:r>
              <a:rPr lang="ja-JP" altLang="en-US" sz="2400" smtClean="0">
                <a:latin typeface="Gill Sans MT" charset="0"/>
                <a:cs typeface="+mn-cs"/>
              </a:rPr>
              <a:t>“</a:t>
            </a:r>
            <a:r>
              <a:rPr lang="en-US" sz="2400" dirty="0" smtClean="0">
                <a:latin typeface="Gill Sans MT" charset="0"/>
                <a:cs typeface="+mn-cs"/>
              </a:rPr>
              <a:t>live</a:t>
            </a:r>
            <a:r>
              <a:rPr lang="ja-JP" altLang="en-US" sz="2400" smtClean="0">
                <a:latin typeface="Gill Sans MT" charset="0"/>
                <a:cs typeface="+mn-cs"/>
              </a:rPr>
              <a:t>”</a:t>
            </a:r>
            <a:r>
              <a:rPr lang="en-US" sz="2400" dirty="0" smtClean="0">
                <a:latin typeface="Gill Sans MT" charset="0"/>
                <a:cs typeface="+mn-cs"/>
              </a:rPr>
              <a:t>, Bob sends Alice </a:t>
            </a:r>
            <a:r>
              <a:rPr lang="en-US" sz="24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</a:t>
            </a:r>
            <a:r>
              <a:rPr lang="en-US" sz="2400" dirty="0" smtClean="0">
                <a:latin typeface="Gill Sans MT" charset="0"/>
                <a:cs typeface="+mn-cs"/>
              </a:rPr>
              <a:t>, R.  Alice</a:t>
            </a:r>
          </a:p>
          <a:p>
            <a:pPr algn="r"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must return R, encrypted with shared secret key</a:t>
            </a:r>
          </a:p>
        </p:txBody>
      </p:sp>
      <p:pic>
        <p:nvPicPr>
          <p:cNvPr id="68614" name="Picture 7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8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3675" y="3467100"/>
            <a:ext cx="3697288" cy="614363"/>
            <a:chOff x="2733675" y="3467100"/>
            <a:chExt cx="3697288" cy="614363"/>
          </a:xfrm>
        </p:grpSpPr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8" name="Text Box 10"/>
            <p:cNvSpPr txBox="1">
              <a:spLocks noChangeArrowheads="1"/>
            </p:cNvSpPr>
            <p:nvPr/>
          </p:nvSpPr>
          <p:spPr bwMode="auto">
            <a:xfrm>
              <a:off x="3740150" y="3467100"/>
              <a:ext cx="17256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2400" smtClean="0">
                  <a:latin typeface="Arial" charset="0"/>
                  <a:cs typeface="Arial" charset="0"/>
                </a:rPr>
                <a:t>“</a:t>
              </a:r>
              <a:r>
                <a:rPr lang="en-US" sz="2400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z="2400" smtClean="0">
                  <a:latin typeface="Arial" charset="0"/>
                  <a:cs typeface="Arial" charset="0"/>
                </a:rPr>
                <a:t>”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27325" y="4141788"/>
            <a:ext cx="3697288" cy="557212"/>
            <a:chOff x="2727325" y="4141788"/>
            <a:chExt cx="3697288" cy="557212"/>
          </a:xfrm>
        </p:grpSpPr>
        <p:sp>
          <p:nvSpPr>
            <p:cNvPr id="39955" name="Line 11"/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6" name="Text Box 13"/>
            <p:cNvSpPr txBox="1">
              <a:spLocks noChangeArrowheads="1"/>
            </p:cNvSpPr>
            <p:nvPr/>
          </p:nvSpPr>
          <p:spPr bwMode="auto">
            <a:xfrm>
              <a:off x="4276725" y="4141788"/>
              <a:ext cx="4079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35263" y="4700588"/>
            <a:ext cx="5965825" cy="1616075"/>
            <a:chOff x="2735263" y="4700588"/>
            <a:chExt cx="5965825" cy="1616075"/>
          </a:xfrm>
        </p:grpSpPr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8622" name="Group 14"/>
            <p:cNvGrpSpPr>
              <a:grpSpLocks/>
            </p:cNvGrpSpPr>
            <p:nvPr/>
          </p:nvGrpSpPr>
          <p:grpSpPr bwMode="auto">
            <a:xfrm>
              <a:off x="4521202" y="4743450"/>
              <a:ext cx="1157288" cy="577850"/>
              <a:chOff x="2693" y="3555"/>
              <a:chExt cx="729" cy="364"/>
            </a:xfrm>
          </p:grpSpPr>
          <p:sp>
            <p:nvSpPr>
              <p:cNvPr id="39953" name="Text Box 15"/>
              <p:cNvSpPr txBox="1">
                <a:spLocks noChangeArrowheads="1"/>
              </p:cNvSpPr>
              <p:nvPr/>
            </p:nvSpPr>
            <p:spPr bwMode="auto">
              <a:xfrm>
                <a:off x="2693" y="3555"/>
                <a:ext cx="7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 (R)</a:t>
                </a:r>
              </a:p>
            </p:txBody>
          </p:sp>
          <p:sp>
            <p:nvSpPr>
              <p:cNvPr id="39954" name="Text Box 16"/>
              <p:cNvSpPr txBox="1">
                <a:spLocks noChangeArrowheads="1"/>
              </p:cNvSpPr>
              <p:nvPr/>
            </p:nvSpPr>
            <p:spPr bwMode="auto">
              <a:xfrm>
                <a:off x="2786" y="3688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39952" name="Text Box 17"/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Alice is live, and only Alice knows key to encrypt nonce, so it must be Alice!</a:t>
              </a:r>
            </a:p>
          </p:txBody>
        </p:sp>
      </p:grpSp>
      <p:sp>
        <p:nvSpPr>
          <p:cNvPr id="68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pic>
        <p:nvPicPr>
          <p:cNvPr id="68620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944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5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620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ap5.0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57325"/>
            <a:ext cx="8355012" cy="4648200"/>
          </a:xfrm>
        </p:spPr>
        <p:txBody>
          <a:bodyPr/>
          <a:lstStyle/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ap4.0 requires shared symmetric key </a:t>
            </a:r>
          </a:p>
          <a:p>
            <a:pPr>
              <a:lnSpc>
                <a:spcPts val="2800"/>
              </a:lnSpc>
            </a:pPr>
            <a:r>
              <a:rPr lang="en-US" dirty="0">
                <a:latin typeface="Gill Sans MT" charset="0"/>
              </a:rPr>
              <a:t>can we authenticate using public key techniques?</a:t>
            </a:r>
          </a:p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ap5.0: </a:t>
            </a:r>
            <a:r>
              <a:rPr lang="en-US" dirty="0">
                <a:latin typeface="Gill Sans MT" charset="0"/>
              </a:rPr>
              <a:t>use nonce, public key cryptography</a:t>
            </a:r>
          </a:p>
        </p:txBody>
      </p:sp>
      <p:pic>
        <p:nvPicPr>
          <p:cNvPr id="69637" name="Picture 4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44805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5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339725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1644650" y="353060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651125" y="3178175"/>
            <a:ext cx="1725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H="1">
            <a:off x="1609725" y="391795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1660525" y="4389438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374900" y="37084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6332538" y="3455988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Bob computes</a:t>
            </a:r>
          </a:p>
          <a:p>
            <a:pPr algn="ctr"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  <p:grpSp>
        <p:nvGrpSpPr>
          <p:cNvPr id="69645" name="Group 12"/>
          <p:cNvGrpSpPr>
            <a:grpSpLocks/>
          </p:cNvGrpSpPr>
          <p:nvPr/>
        </p:nvGrpSpPr>
        <p:grpSpPr bwMode="auto">
          <a:xfrm>
            <a:off x="4068763" y="3965575"/>
            <a:ext cx="1073150" cy="673100"/>
            <a:chOff x="2838" y="2891"/>
            <a:chExt cx="676" cy="424"/>
          </a:xfrm>
        </p:grpSpPr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 (R)</a:t>
              </a:r>
            </a:p>
          </p:txBody>
        </p:sp>
        <p:sp>
          <p:nvSpPr>
            <p:cNvPr id="40999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1000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0974" name="Line 16"/>
          <p:cNvSpPr>
            <a:spLocks noChangeShapeType="1"/>
          </p:cNvSpPr>
          <p:nvPr/>
        </p:nvSpPr>
        <p:spPr bwMode="auto">
          <a:xfrm flipH="1">
            <a:off x="1646238" y="48117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2060575" y="4722813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latin typeface="Arial" charset="0"/>
                <a:cs typeface="Arial" charset="0"/>
              </a:rPr>
              <a:t>send me your public key</a:t>
            </a:r>
            <a:r>
              <a:rPr lang="ja-JP" altLang="en-US" sz="1800" smtClean="0">
                <a:latin typeface="Arial" charset="0"/>
                <a:cs typeface="Arial" charset="0"/>
              </a:rPr>
              <a:t>”</a:t>
            </a: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697038" y="53832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9649" name="Group 19"/>
          <p:cNvGrpSpPr>
            <a:grpSpLocks/>
          </p:cNvGrpSpPr>
          <p:nvPr/>
        </p:nvGrpSpPr>
        <p:grpSpPr bwMode="auto">
          <a:xfrm>
            <a:off x="4521200" y="4960938"/>
            <a:ext cx="612775" cy="701675"/>
            <a:chOff x="828" y="3234"/>
            <a:chExt cx="386" cy="442"/>
          </a:xfrm>
        </p:grpSpPr>
        <p:sp>
          <p:nvSpPr>
            <p:cNvPr id="40995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96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7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69650" name="Group 23"/>
          <p:cNvGrpSpPr>
            <a:grpSpLocks/>
          </p:cNvGrpSpPr>
          <p:nvPr/>
        </p:nvGrpSpPr>
        <p:grpSpPr bwMode="auto">
          <a:xfrm>
            <a:off x="6388100" y="3703638"/>
            <a:ext cx="2070100" cy="714375"/>
            <a:chOff x="1117" y="3592"/>
            <a:chExt cx="1304" cy="450"/>
          </a:xfrm>
        </p:grpSpPr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1117" y="3599"/>
              <a:ext cx="342" cy="443"/>
              <a:chOff x="821" y="3255"/>
              <a:chExt cx="342" cy="443"/>
            </a:xfrm>
          </p:grpSpPr>
          <p:sp>
            <p:nvSpPr>
              <p:cNvPr id="40992" name="Text Box 28"/>
              <p:cNvSpPr txBox="1">
                <a:spLocks noChangeArrowheads="1"/>
              </p:cNvSpPr>
              <p:nvPr/>
            </p:nvSpPr>
            <p:spPr bwMode="auto">
              <a:xfrm>
                <a:off x="821" y="3355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4099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099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5862638" y="4352925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69652" name="Group 32"/>
          <p:cNvGrpSpPr>
            <a:grpSpLocks/>
          </p:cNvGrpSpPr>
          <p:nvPr/>
        </p:nvGrpSpPr>
        <p:grpSpPr bwMode="auto">
          <a:xfrm>
            <a:off x="6496050" y="5453063"/>
            <a:ext cx="1893888" cy="763587"/>
            <a:chOff x="938" y="3588"/>
            <a:chExt cx="1193" cy="481"/>
          </a:xfrm>
        </p:grpSpPr>
        <p:sp>
          <p:nvSpPr>
            <p:cNvPr id="40982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4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0985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86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7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4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0660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1" name="Picture 5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70721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4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70716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7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70713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1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70708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3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4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8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9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pic>
        <p:nvPicPr>
          <p:cNvPr id="70691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6" descr="Al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2430463"/>
            <a:ext cx="409575" cy="504825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3" name="Picture 4" descr="Bob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3900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4" name="Picture 5" descr="Ev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30250" y="3498850"/>
            <a:ext cx="77089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d</a:t>
            </a:r>
            <a:r>
              <a:rPr lang="en-US" dirty="0" smtClean="0"/>
              <a:t>ifficult to detect:</a:t>
            </a:r>
          </a:p>
          <a:p>
            <a:pPr marL="277813" indent="-277813">
              <a:lnSpc>
                <a:spcPct val="90000"/>
              </a:lnSpc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Bob receives everything that Alice sends, and vice versa. (e.g., so Bob, Alice can meet one week later and recall conversation!)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problem is that Trudy receives all messages as well! </a:t>
            </a:r>
          </a:p>
        </p:txBody>
      </p:sp>
      <p:sp>
        <p:nvSpPr>
          <p:cNvPr id="716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1689" name="Rectangle 3"/>
          <p:cNvSpPr txBox="1">
            <a:spLocks noChangeArrowheads="1"/>
          </p:cNvSpPr>
          <p:nvPr/>
        </p:nvSpPr>
        <p:spPr bwMode="auto">
          <a:xfrm>
            <a:off x="455613" y="1084263"/>
            <a:ext cx="759301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1690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Message integrity, </a:t>
            </a:r>
            <a:r>
              <a:rPr lang="en-US" dirty="0">
                <a:latin typeface="Gill Sans MT" charset="0"/>
              </a:rPr>
              <a:t>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7270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677988"/>
            <a:ext cx="77089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cryptographic technique analogous to hand-written signatures:</a:t>
            </a:r>
          </a:p>
          <a:p>
            <a:r>
              <a:rPr lang="en-US" sz="2600" dirty="0">
                <a:latin typeface="Gill Sans MT" charset="0"/>
              </a:rPr>
              <a:t>sender (Bob) digitally signs document,  establishing he is document owner/creator. </a:t>
            </a:r>
          </a:p>
          <a:p>
            <a:r>
              <a:rPr lang="en-US" sz="2600" i="1" dirty="0">
                <a:solidFill>
                  <a:srgbClr val="000099"/>
                </a:solidFill>
                <a:latin typeface="Gill Sans MT" charset="0"/>
              </a:rPr>
              <a:t>verifiable, nonforgeable:</a:t>
            </a:r>
            <a:r>
              <a:rPr lang="en-US" sz="2600" i="1" dirty="0">
                <a:latin typeface="Gill Sans MT" charset="0"/>
              </a:rPr>
              <a:t> </a:t>
            </a:r>
            <a:r>
              <a:rPr lang="en-US" sz="2600" dirty="0">
                <a:latin typeface="Gill Sans MT" charset="0"/>
              </a:rPr>
              <a:t>recipient (Alice) can prove to someone that Bob, and no one else (including Alice), must have signed document </a:t>
            </a:r>
          </a:p>
        </p:txBody>
      </p:sp>
      <p:pic>
        <p:nvPicPr>
          <p:cNvPr id="74756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810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311900" y="3794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52500" y="3717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03288" y="1436688"/>
            <a:ext cx="7391400" cy="203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simple digital signature for message m:</a:t>
            </a:r>
          </a:p>
          <a:p>
            <a:r>
              <a:rPr lang="en-US" sz="2400" dirty="0">
                <a:latin typeface="Gill Sans MT" charset="0"/>
              </a:rPr>
              <a:t>Bob signs m by encrypting with his private key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, creating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signed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message,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</a:t>
            </a:r>
            <a:endParaRPr lang="en-US" dirty="0">
              <a:latin typeface="Gill Sans MT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638675" y="2152650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088188" y="18049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 smtClean="0">
                <a:latin typeface="Arial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2463" y="3298825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Bob</a:t>
            </a:r>
            <a:r>
              <a:rPr lang="ja-JP" altLang="en-US" smtClean="0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 message, m</a:t>
            </a: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4141788" y="4060825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409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908550" y="3251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5789" name="Picture 14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432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4486275" y="3200400"/>
            <a:ext cx="533400" cy="628650"/>
            <a:chOff x="2994" y="2058"/>
            <a:chExt cx="336" cy="396"/>
          </a:xfrm>
        </p:grpSpPr>
        <p:grpSp>
          <p:nvGrpSpPr>
            <p:cNvPr id="7580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4489450" y="3584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5594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6438900" y="3895725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ea typeface="Arial Unicode MS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6894865" y="3375025"/>
            <a:ext cx="6406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m,K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7356475" y="3529013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7362825" y="3228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7381875" y="3344863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  <p:sp>
        <p:nvSpPr>
          <p:cNvPr id="757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5799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7034213" y="1116013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3648075"/>
            <a:ext cx="7391400" cy="23114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Alice thus verifies that: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no one else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 and not m</a:t>
            </a:r>
            <a:r>
              <a:rPr lang="ja-JP" altLang="en-US" dirty="0">
                <a:latin typeface="Gill Sans MT" charset="0"/>
              </a:rPr>
              <a:t>‘</a:t>
            </a:r>
            <a:endParaRPr lang="en-US" altLang="ja-JP" dirty="0">
              <a:latin typeface="Gill Sans MT" charset="0"/>
            </a:endParaRPr>
          </a:p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non-repudiation:</a:t>
            </a:r>
          </a:p>
          <a:p>
            <a:pPr marL="800100" lvl="1" indent="-342900">
              <a:lnSpc>
                <a:spcPct val="90000"/>
              </a:lnSpc>
              <a:buFont typeface="Wingdings" charset="0"/>
              <a:buChar char="ü"/>
            </a:pPr>
            <a:r>
              <a:rPr lang="en-US" dirty="0">
                <a:latin typeface="Gill Sans MT" charset="0"/>
              </a:rPr>
              <a:t>Alice can take m, and signature K</a:t>
            </a:r>
            <a:r>
              <a:rPr lang="en-US" baseline="-25000" dirty="0">
                <a:latin typeface="Gill Sans MT" charset="0"/>
              </a:rPr>
              <a:t>B</a:t>
            </a:r>
            <a:r>
              <a:rPr lang="en-US" dirty="0">
                <a:latin typeface="Gill Sans MT" charset="0"/>
              </a:rPr>
              <a:t>(m) to court and prove that Bob signed m</a:t>
            </a:r>
          </a:p>
          <a:p>
            <a:pPr marL="381000" indent="-381000">
              <a:lnSpc>
                <a:spcPct val="90000"/>
              </a:lnSpc>
              <a:buSzTx/>
              <a:buFont typeface="Wingdings" charset="0"/>
              <a:buChar char="ü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5673725" y="5435600"/>
            <a:ext cx="736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6806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Rectangle 3"/>
          <p:cNvSpPr txBox="1">
            <a:spLocks noChangeArrowheads="1"/>
          </p:cNvSpPr>
          <p:nvPr/>
        </p:nvSpPr>
        <p:spPr bwMode="auto">
          <a:xfrm>
            <a:off x="757238" y="1239838"/>
            <a:ext cx="81470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suppose Alice receives msg m, with signature: m,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Alice verifies m signed by Bob by applying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 to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then checks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If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 ) = m, whoever signed m must have used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private key.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Char char="v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619625" y="19891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814513" y="19764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58863" y="19923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197350" y="2006600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Message digests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39900"/>
            <a:ext cx="3916362" cy="328295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Gill Sans MT" charset="0"/>
              </a:rPr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fixed-length, easy- to-compute digital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fingerprint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apply hash function H to </a:t>
            </a:r>
            <a:r>
              <a:rPr lang="en-US" sz="2400" i="1" dirty="0">
                <a:latin typeface="Gill Sans MT" charset="0"/>
              </a:rPr>
              <a:t>m</a:t>
            </a:r>
            <a:r>
              <a:rPr lang="en-US" sz="2400" dirty="0">
                <a:latin typeface="Gill Sans MT" charset="0"/>
              </a:rPr>
              <a:t>, get fixed size message digest, </a:t>
            </a:r>
            <a:r>
              <a:rPr lang="en-US" sz="2400" i="1" dirty="0">
                <a:latin typeface="Gill Sans MT" charset="0"/>
              </a:rPr>
              <a:t>H(m).</a:t>
            </a:r>
            <a:endParaRPr lang="en-US" sz="2000" dirty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6150" y="2965450"/>
            <a:ext cx="4044950" cy="346551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Hash function properties: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many-to-1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produces fixed-size msg digest (fingerprint)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given message digest x, computationally infeasible to find m such that x = H(m)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846888" y="2305050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878388" y="850900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4873625" y="839788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732588" y="966788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6692900" y="962025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6238875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6797675" y="2328863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7164388" y="1739900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7837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763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 smtClean="0">
                <a:latin typeface="Gill Sans MT" charset="0"/>
              </a:rPr>
              <a:t>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4811713"/>
            <a:ext cx="8218488" cy="1951379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plaintext </a:t>
            </a:r>
            <a:r>
              <a:rPr lang="en-US" sz="2400" dirty="0" smtClean="0">
                <a:latin typeface="Gill Sans MT" charset="0"/>
              </a:rPr>
              <a:t>message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Gill Sans MT" charset="0"/>
              </a:rPr>
              <a:t>K</a:t>
            </a:r>
            <a:r>
              <a:rPr lang="en-US" sz="2400" baseline="-25000" dirty="0" smtClean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</a:rPr>
              <a:t>(m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) </a:t>
            </a:r>
            <a:r>
              <a:rPr lang="en-US" sz="2400" dirty="0" err="1" smtClean="0">
                <a:latin typeface="Gill Sans MT" charset="0"/>
              </a:rPr>
              <a:t>ciphertext</a:t>
            </a:r>
            <a:endParaRPr lang="en-US" sz="2400" dirty="0" smtClean="0">
              <a:latin typeface="Gill Sans MT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Gill Sans MT" charset="0"/>
              </a:rPr>
              <a:t>m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= 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</a:rPr>
              <a:t>))</a:t>
            </a:r>
          </a:p>
          <a:p>
            <a:r>
              <a:rPr lang="en-US" sz="2400" dirty="0" smtClean="0">
                <a:latin typeface="Gill Sans MT" charset="0"/>
              </a:rPr>
              <a:t>Two types of cryptography:  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</a:rPr>
              <a:t>Symmetric Key and Public Key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52463" y="1447800"/>
            <a:ext cx="7750175" cy="3309938"/>
            <a:chOff x="392" y="896"/>
            <a:chExt cx="4882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Alice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Bob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5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7842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76225"/>
            <a:ext cx="8120062" cy="84455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Internet checksum: poor crypto hash function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360488"/>
            <a:ext cx="8424863" cy="212248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Internet checksum has some properties of hash function:</a:t>
            </a:r>
          </a:p>
          <a:p>
            <a:pPr indent="-223838"/>
            <a:r>
              <a:rPr lang="en-US" sz="2400" dirty="0">
                <a:latin typeface="Gill Sans MT" charset="0"/>
              </a:rPr>
              <a:t>produces fixed length digest (16-bit sum) of message</a:t>
            </a:r>
          </a:p>
          <a:p>
            <a:pPr indent="-223838"/>
            <a:r>
              <a:rPr lang="en-US" sz="2400" dirty="0">
                <a:latin typeface="Gill Sans MT" charset="0"/>
              </a:rPr>
              <a:t>is many-to-one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17513" y="2809875"/>
            <a:ext cx="8424862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514350" y="4238625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1920875" y="423862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431800" y="3879850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1920875" y="3875088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1901825" y="52578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1852613" y="5291138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5535613" y="4222750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942138" y="422275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5453063" y="3863975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942138" y="3859213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8" name="Line 15"/>
          <p:cNvSpPr>
            <a:spLocks noChangeShapeType="1"/>
          </p:cNvSpPr>
          <p:nvPr/>
        </p:nvSpPr>
        <p:spPr bwMode="auto">
          <a:xfrm>
            <a:off x="6923088" y="524192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9" name="Text Box 16"/>
          <p:cNvSpPr txBox="1">
            <a:spLocks noChangeArrowheads="1"/>
          </p:cNvSpPr>
          <p:nvPr/>
        </p:nvSpPr>
        <p:spPr bwMode="auto">
          <a:xfrm>
            <a:off x="6873875" y="5275263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70" name="Text Box 17"/>
          <p:cNvSpPr txBox="1">
            <a:spLocks noChangeArrowheads="1"/>
          </p:cNvSpPr>
          <p:nvPr/>
        </p:nvSpPr>
        <p:spPr bwMode="auto">
          <a:xfrm>
            <a:off x="3740150" y="5349875"/>
            <a:ext cx="3071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but identical checksums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!</a:t>
            </a:r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 flipH="1" flipV="1">
            <a:off x="3589338" y="5483225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V="1">
            <a:off x="6499225" y="5467350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8868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096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652838" y="2405063"/>
            <a:ext cx="762000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598488" y="2076450"/>
            <a:ext cx="1343025" cy="841375"/>
            <a:chOff x="403" y="1308"/>
            <a:chExt cx="846" cy="530"/>
          </a:xfrm>
        </p:grpSpPr>
        <p:sp>
          <p:nvSpPr>
            <p:cNvPr id="50256" name="Rectangle 4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57" name="Text Box 5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50181" name="Group 6"/>
          <p:cNvGrpSpPr>
            <a:grpSpLocks/>
          </p:cNvGrpSpPr>
          <p:nvPr/>
        </p:nvGrpSpPr>
        <p:grpSpPr bwMode="auto">
          <a:xfrm>
            <a:off x="2235200" y="2189069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54" name="Rectangle 7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5" name="Text Box 8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sp>
        <p:nvSpPr>
          <p:cNvPr id="50182" name="Line 9"/>
          <p:cNvSpPr>
            <a:spLocks noChangeShapeType="1"/>
          </p:cNvSpPr>
          <p:nvPr/>
        </p:nvSpPr>
        <p:spPr bwMode="auto">
          <a:xfrm>
            <a:off x="1765300" y="254635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3603625" y="2428875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50184" name="Line 11"/>
          <p:cNvSpPr>
            <a:spLocks noChangeShapeType="1"/>
          </p:cNvSpPr>
          <p:nvPr/>
        </p:nvSpPr>
        <p:spPr bwMode="auto">
          <a:xfrm>
            <a:off x="3789363" y="2840038"/>
            <a:ext cx="15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5" name="Line 12"/>
          <p:cNvSpPr>
            <a:spLocks noChangeShapeType="1"/>
          </p:cNvSpPr>
          <p:nvPr/>
        </p:nvSpPr>
        <p:spPr bwMode="auto">
          <a:xfrm>
            <a:off x="3154363" y="25606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0186" name="Group 13"/>
          <p:cNvGrpSpPr>
            <a:grpSpLocks/>
          </p:cNvGrpSpPr>
          <p:nvPr/>
        </p:nvGrpSpPr>
        <p:grpSpPr bwMode="auto">
          <a:xfrm>
            <a:off x="3222625" y="3171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52" name="Rectangle 14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3" name="Text Box 15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50187" name="Text Box 16"/>
          <p:cNvSpPr txBox="1">
            <a:spLocks noChangeArrowheads="1"/>
          </p:cNvSpPr>
          <p:nvPr/>
        </p:nvSpPr>
        <p:spPr bwMode="auto">
          <a:xfrm>
            <a:off x="1490663" y="3252788"/>
            <a:ext cx="9604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private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9883" name="Picture 17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68563" y="3333750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84" name="Group 18"/>
          <p:cNvGrpSpPr>
            <a:grpSpLocks/>
          </p:cNvGrpSpPr>
          <p:nvPr/>
        </p:nvGrpSpPr>
        <p:grpSpPr bwMode="auto">
          <a:xfrm>
            <a:off x="2406650" y="3659188"/>
            <a:ext cx="490538" cy="604837"/>
            <a:chOff x="2994" y="2073"/>
            <a:chExt cx="309" cy="381"/>
          </a:xfrm>
        </p:grpSpPr>
        <p:grpSp>
          <p:nvGrpSpPr>
            <p:cNvPr id="79939" name="Group 19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50" name="Text Box 2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51" name="Text Box 21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49" name="Text Box 22"/>
            <p:cNvSpPr txBox="1">
              <a:spLocks noChangeArrowheads="1"/>
            </p:cNvSpPr>
            <p:nvPr/>
          </p:nvSpPr>
          <p:spPr bwMode="auto">
            <a:xfrm>
              <a:off x="3122" y="2073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90" name="Line 23"/>
          <p:cNvSpPr>
            <a:spLocks noChangeShapeType="1"/>
          </p:cNvSpPr>
          <p:nvPr/>
        </p:nvSpPr>
        <p:spPr bwMode="auto">
          <a:xfrm flipV="1">
            <a:off x="2535238" y="3702050"/>
            <a:ext cx="565150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24"/>
          <p:cNvSpPr>
            <a:spLocks noChangeShapeType="1"/>
          </p:cNvSpPr>
          <p:nvPr/>
        </p:nvSpPr>
        <p:spPr bwMode="auto">
          <a:xfrm>
            <a:off x="3800475" y="4129088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9887" name="Group 25"/>
          <p:cNvGrpSpPr>
            <a:grpSpLocks/>
          </p:cNvGrpSpPr>
          <p:nvPr/>
        </p:nvGrpSpPr>
        <p:grpSpPr bwMode="auto">
          <a:xfrm>
            <a:off x="828675" y="4799013"/>
            <a:ext cx="846138" cy="519112"/>
            <a:chOff x="984" y="2831"/>
            <a:chExt cx="533" cy="327"/>
          </a:xfrm>
        </p:grpSpPr>
        <p:sp>
          <p:nvSpPr>
            <p:cNvPr id="50246" name="Text Box 26"/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 smtClean="0"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0247" name="Oval 27"/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50193" name="Line 28"/>
          <p:cNvSpPr>
            <a:spLocks noChangeShapeType="1"/>
          </p:cNvSpPr>
          <p:nvPr/>
        </p:nvSpPr>
        <p:spPr bwMode="auto">
          <a:xfrm>
            <a:off x="1276350" y="2928938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29"/>
          <p:cNvSpPr>
            <a:spLocks noChangeShapeType="1"/>
          </p:cNvSpPr>
          <p:nvPr/>
        </p:nvSpPr>
        <p:spPr bwMode="auto">
          <a:xfrm>
            <a:off x="1249363" y="5222875"/>
            <a:ext cx="31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9890" name="Picture 30" descr="BS00592_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3775" y="5551488"/>
            <a:ext cx="627063" cy="7683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96" name="Rectangle 31"/>
          <p:cNvSpPr>
            <a:spLocks noChangeArrowheads="1"/>
          </p:cNvSpPr>
          <p:nvPr/>
        </p:nvSpPr>
        <p:spPr bwMode="auto">
          <a:xfrm>
            <a:off x="520700" y="1096963"/>
            <a:ext cx="38100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Bob sends digitally signed message:</a:t>
            </a:r>
          </a:p>
        </p:txBody>
      </p:sp>
      <p:sp>
        <p:nvSpPr>
          <p:cNvPr id="217120" name="Rectangle 32"/>
          <p:cNvSpPr>
            <a:spLocks noGrp="1" noChangeArrowheads="1"/>
          </p:cNvSpPr>
          <p:nvPr>
            <p:ph type="body" sz="half" idx="2"/>
          </p:nvPr>
        </p:nvSpPr>
        <p:spPr>
          <a:xfrm>
            <a:off x="4883150" y="1211263"/>
            <a:ext cx="4238625" cy="10572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Alice verifies signature, integrity of digitally signed message:</a:t>
            </a:r>
          </a:p>
        </p:txBody>
      </p:sp>
      <p:grpSp>
        <p:nvGrpSpPr>
          <p:cNvPr id="79893" name="Group 33"/>
          <p:cNvGrpSpPr>
            <a:grpSpLocks/>
          </p:cNvGrpSpPr>
          <p:nvPr/>
        </p:nvGrpSpPr>
        <p:grpSpPr bwMode="auto">
          <a:xfrm>
            <a:off x="2959100" y="4325938"/>
            <a:ext cx="1722438" cy="995362"/>
            <a:chOff x="3157" y="2362"/>
            <a:chExt cx="1085" cy="627"/>
          </a:xfrm>
        </p:grpSpPr>
        <p:grpSp>
          <p:nvGrpSpPr>
            <p:cNvPr id="79932" name="Group 34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44" name="Text Box 35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5" name="Text Box 36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42" name="Rectangle 37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43" name="Text Box 38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sp>
        <p:nvSpPr>
          <p:cNvPr id="50199" name="Line 39"/>
          <p:cNvSpPr>
            <a:spLocks noChangeShapeType="1"/>
          </p:cNvSpPr>
          <p:nvPr/>
        </p:nvSpPr>
        <p:spPr bwMode="auto">
          <a:xfrm flipH="1">
            <a:off x="1377950" y="5078413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217128" name="Picture 40" descr="BS00592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2201863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29" name="Line 41"/>
          <p:cNvSpPr>
            <a:spLocks noChangeShapeType="1"/>
          </p:cNvSpPr>
          <p:nvPr/>
        </p:nvSpPr>
        <p:spPr bwMode="auto">
          <a:xfrm>
            <a:off x="8116888" y="335280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30" name="Group 42"/>
          <p:cNvGrpSpPr>
            <a:grpSpLocks/>
          </p:cNvGrpSpPr>
          <p:nvPr/>
        </p:nvGrpSpPr>
        <p:grpSpPr bwMode="auto">
          <a:xfrm>
            <a:off x="7248525" y="2339975"/>
            <a:ext cx="1722438" cy="995363"/>
            <a:chOff x="3157" y="2362"/>
            <a:chExt cx="1085" cy="627"/>
          </a:xfrm>
        </p:grpSpPr>
        <p:grpSp>
          <p:nvGrpSpPr>
            <p:cNvPr id="79927" name="Group 43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39" name="Text Box 44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0" name="Text Box 45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37" name="Rectangle 46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8" name="Text Box 47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grpSp>
        <p:nvGrpSpPr>
          <p:cNvPr id="217136" name="Group 48"/>
          <p:cNvGrpSpPr>
            <a:grpSpLocks/>
          </p:cNvGrpSpPr>
          <p:nvPr/>
        </p:nvGrpSpPr>
        <p:grpSpPr bwMode="auto">
          <a:xfrm>
            <a:off x="5054600" y="3254375"/>
            <a:ext cx="1343025" cy="841375"/>
            <a:chOff x="403" y="1308"/>
            <a:chExt cx="846" cy="530"/>
          </a:xfrm>
        </p:grpSpPr>
        <p:sp>
          <p:nvSpPr>
            <p:cNvPr id="50234" name="Rectangle 49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5" name="Text Box 50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217139" name="Group 51"/>
          <p:cNvGrpSpPr>
            <a:grpSpLocks/>
          </p:cNvGrpSpPr>
          <p:nvPr/>
        </p:nvGrpSpPr>
        <p:grpSpPr bwMode="auto">
          <a:xfrm>
            <a:off x="5187950" y="4287838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32" name="Rectangle 52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33" name="Text Box 53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grpSp>
        <p:nvGrpSpPr>
          <p:cNvPr id="217142" name="Group 54"/>
          <p:cNvGrpSpPr>
            <a:grpSpLocks/>
          </p:cNvGrpSpPr>
          <p:nvPr/>
        </p:nvGrpSpPr>
        <p:grpSpPr bwMode="auto">
          <a:xfrm>
            <a:off x="5289550" y="5132388"/>
            <a:ext cx="873125" cy="420687"/>
            <a:chOff x="3305" y="3136"/>
            <a:chExt cx="550" cy="265"/>
          </a:xfrm>
        </p:grpSpPr>
        <p:sp>
          <p:nvSpPr>
            <p:cNvPr id="50230" name="Rectangle 55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1" name="Text Box 56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grpSp>
        <p:nvGrpSpPr>
          <p:cNvPr id="217145" name="Group 57"/>
          <p:cNvGrpSpPr>
            <a:grpSpLocks/>
          </p:cNvGrpSpPr>
          <p:nvPr/>
        </p:nvGrpSpPr>
        <p:grpSpPr bwMode="auto">
          <a:xfrm>
            <a:off x="7596188" y="3705225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28" name="Rectangle 58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29" name="Text Box 59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217148" name="Line 60"/>
          <p:cNvSpPr>
            <a:spLocks noChangeShapeType="1"/>
          </p:cNvSpPr>
          <p:nvPr/>
        </p:nvSpPr>
        <p:spPr bwMode="auto">
          <a:xfrm>
            <a:off x="8132763" y="47482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49" name="Group 61"/>
          <p:cNvGrpSpPr>
            <a:grpSpLocks/>
          </p:cNvGrpSpPr>
          <p:nvPr/>
        </p:nvGrpSpPr>
        <p:grpSpPr bwMode="auto">
          <a:xfrm>
            <a:off x="7762875" y="5129213"/>
            <a:ext cx="873125" cy="420687"/>
            <a:chOff x="3305" y="3136"/>
            <a:chExt cx="550" cy="265"/>
          </a:xfrm>
        </p:grpSpPr>
        <p:sp>
          <p:nvSpPr>
            <p:cNvPr id="50226" name="Rectangle 62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27" name="Text Box 63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sp>
        <p:nvSpPr>
          <p:cNvPr id="217152" name="Line 64"/>
          <p:cNvSpPr>
            <a:spLocks noChangeShapeType="1"/>
          </p:cNvSpPr>
          <p:nvPr/>
        </p:nvSpPr>
        <p:spPr bwMode="auto">
          <a:xfrm flipH="1">
            <a:off x="6003925" y="257175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3" name="Line 65"/>
          <p:cNvSpPr>
            <a:spLocks noChangeShapeType="1"/>
          </p:cNvSpPr>
          <p:nvPr/>
        </p:nvSpPr>
        <p:spPr bwMode="auto">
          <a:xfrm>
            <a:off x="5638800" y="291465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4" name="Line 66"/>
          <p:cNvSpPr>
            <a:spLocks noChangeShapeType="1"/>
          </p:cNvSpPr>
          <p:nvPr/>
        </p:nvSpPr>
        <p:spPr bwMode="auto">
          <a:xfrm>
            <a:off x="5678488" y="40370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5" name="Line 67"/>
          <p:cNvSpPr>
            <a:spLocks noChangeShapeType="1"/>
          </p:cNvSpPr>
          <p:nvPr/>
        </p:nvSpPr>
        <p:spPr bwMode="auto">
          <a:xfrm>
            <a:off x="5689600" y="4892675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6" name="Text Box 68"/>
          <p:cNvSpPr txBox="1">
            <a:spLocks noChangeArrowheads="1"/>
          </p:cNvSpPr>
          <p:nvPr/>
        </p:nvSpPr>
        <p:spPr bwMode="auto">
          <a:xfrm>
            <a:off x="6061075" y="3643313"/>
            <a:ext cx="960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217157" name="Picture 69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8975" y="372427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7158" name="Group 70"/>
          <p:cNvGrpSpPr>
            <a:grpSpLocks/>
          </p:cNvGrpSpPr>
          <p:nvPr/>
        </p:nvGrpSpPr>
        <p:grpSpPr bwMode="auto">
          <a:xfrm>
            <a:off x="6977063" y="4049713"/>
            <a:ext cx="490537" cy="604837"/>
            <a:chOff x="2994" y="2073"/>
            <a:chExt cx="309" cy="381"/>
          </a:xfrm>
        </p:grpSpPr>
        <p:grpSp>
          <p:nvGrpSpPr>
            <p:cNvPr id="79917" name="Group 71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24" name="Text Box 72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25" name="Text Box 73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23" name="Text Box 74"/>
            <p:cNvSpPr txBox="1">
              <a:spLocks noChangeArrowheads="1"/>
            </p:cNvSpPr>
            <p:nvPr/>
          </p:nvSpPr>
          <p:spPr bwMode="auto">
            <a:xfrm>
              <a:off x="3106" y="2073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217163" name="Line 75"/>
          <p:cNvSpPr>
            <a:spLocks noChangeShapeType="1"/>
          </p:cNvSpPr>
          <p:nvPr/>
        </p:nvSpPr>
        <p:spPr bwMode="auto">
          <a:xfrm flipV="1">
            <a:off x="7105650" y="4092575"/>
            <a:ext cx="423863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4" name="Line 76"/>
          <p:cNvSpPr>
            <a:spLocks noChangeShapeType="1"/>
          </p:cNvSpPr>
          <p:nvPr/>
        </p:nvSpPr>
        <p:spPr bwMode="auto">
          <a:xfrm>
            <a:off x="5681663" y="558165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5" name="Line 77"/>
          <p:cNvSpPr>
            <a:spLocks noChangeShapeType="1"/>
          </p:cNvSpPr>
          <p:nvPr/>
        </p:nvSpPr>
        <p:spPr bwMode="auto">
          <a:xfrm flipH="1">
            <a:off x="7299325" y="557530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6" name="Text Box 78"/>
          <p:cNvSpPr txBox="1">
            <a:spLocks noChangeArrowheads="1"/>
          </p:cNvSpPr>
          <p:nvPr/>
        </p:nvSpPr>
        <p:spPr bwMode="auto">
          <a:xfrm>
            <a:off x="6170613" y="5640388"/>
            <a:ext cx="1439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equal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 ?</a:t>
            </a:r>
          </a:p>
        </p:txBody>
      </p:sp>
      <p:sp>
        <p:nvSpPr>
          <p:cNvPr id="50220" name="Rectangle 79"/>
          <p:cNvSpPr>
            <a:spLocks noChangeArrowheads="1"/>
          </p:cNvSpPr>
          <p:nvPr/>
        </p:nvSpPr>
        <p:spPr bwMode="auto">
          <a:xfrm>
            <a:off x="244475" y="0"/>
            <a:ext cx="8183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Digital signature = signed message digest</a:t>
            </a:r>
          </a:p>
        </p:txBody>
      </p:sp>
      <p:pic>
        <p:nvPicPr>
          <p:cNvPr id="79916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8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0" grpId="0" build="p"/>
      <p:bldP spid="217156" grpId="0"/>
      <p:bldP spid="21716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Hash function algorithms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46113" y="1489075"/>
            <a:ext cx="8131175" cy="464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MD5 hash function widely used (RFC 1321) </a:t>
            </a:r>
          </a:p>
          <a:p>
            <a:pPr lvl="1"/>
            <a:r>
              <a:rPr lang="en-US" dirty="0">
                <a:latin typeface="Gill Sans MT" charset="0"/>
              </a:rPr>
              <a:t>computes 128-bit message digest in 4-step process. </a:t>
            </a:r>
          </a:p>
          <a:p>
            <a:pPr lvl="1"/>
            <a:r>
              <a:rPr lang="en-US" dirty="0">
                <a:latin typeface="Gill Sans MT" charset="0"/>
              </a:rPr>
              <a:t>arbitrary 128-bit string x, appears difficult to construct msg m whose MD5 hash is equal to x</a:t>
            </a:r>
          </a:p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SHA-1 is also used</a:t>
            </a:r>
          </a:p>
          <a:p>
            <a:pPr lvl="1"/>
            <a:r>
              <a:rPr lang="en-US" dirty="0">
                <a:latin typeface="Gill Sans MT" charset="0"/>
              </a:rPr>
              <a:t>US standard [</a:t>
            </a:r>
            <a:r>
              <a:rPr lang="en-US" sz="2000" dirty="0">
                <a:latin typeface="Gill Sans MT" charset="0"/>
              </a:rPr>
              <a:t>NIST, FIPS PUB 180-1]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160-bit message digest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0445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887413"/>
            <a:ext cx="614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644525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Recall: ap5.0 security hole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81925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26" name="Picture 5" descr="Ev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5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81985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9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81980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2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81977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6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81972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8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49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53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54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09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Public-key certification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90663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motivation: Trudy plays pizza prank on Bob</a:t>
            </a:r>
          </a:p>
          <a:p>
            <a:pPr lvl="1"/>
            <a:r>
              <a:rPr lang="en-US" dirty="0">
                <a:latin typeface="Gill Sans MT" charset="0"/>
              </a:rPr>
              <a:t>Trudy creates e-mail order: </a:t>
            </a:r>
            <a:br>
              <a:rPr lang="en-US" dirty="0">
                <a:latin typeface="Gill Sans MT" charset="0"/>
              </a:rPr>
            </a:br>
            <a:r>
              <a:rPr lang="en-US" i="1" dirty="0">
                <a:latin typeface="Gill Sans MT" charset="0"/>
              </a:rPr>
              <a:t>Dear Pizza Store, Please deliver to me four pepperoni pizzas. Thank you, Bob</a:t>
            </a:r>
          </a:p>
          <a:p>
            <a:pPr lvl="1"/>
            <a:r>
              <a:rPr lang="en-US" dirty="0">
                <a:latin typeface="Gill Sans MT" charset="0"/>
              </a:rPr>
              <a:t>Trudy signs order with her private key</a:t>
            </a:r>
          </a:p>
          <a:p>
            <a:pPr lvl="1"/>
            <a:r>
              <a:rPr lang="en-US" dirty="0">
                <a:latin typeface="Gill Sans MT" charset="0"/>
              </a:rPr>
              <a:t>Trudy sends order to Pizza Store</a:t>
            </a:r>
          </a:p>
          <a:p>
            <a:pPr lvl="1"/>
            <a:r>
              <a:rPr lang="en-US" dirty="0">
                <a:latin typeface="Gill Sans MT" charset="0"/>
              </a:rPr>
              <a:t>Trudy sends to Pizza Store her public key, but says it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public key</a:t>
            </a:r>
          </a:p>
          <a:p>
            <a:pPr lvl="1"/>
            <a:r>
              <a:rPr lang="en-US" dirty="0">
                <a:latin typeface="Gill Sans MT" charset="0"/>
              </a:rPr>
              <a:t>Pizza Store verifies signature; then delivers four pepperoni pizzas to Bob</a:t>
            </a:r>
          </a:p>
          <a:p>
            <a:pPr lvl="1"/>
            <a:r>
              <a:rPr lang="en-US" dirty="0">
                <a:latin typeface="Gill Sans MT" charset="0"/>
              </a:rPr>
              <a:t>Bob </a:t>
            </a:r>
            <a:r>
              <a:rPr lang="en-US" dirty="0" smtClean="0">
                <a:latin typeface="Gill Sans MT" charset="0"/>
              </a:rPr>
              <a:t>doesn’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even like pepperoni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82713"/>
            <a:ext cx="7902575" cy="46482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certification authority (CA): </a:t>
            </a:r>
            <a:r>
              <a:rPr lang="en-US" sz="2400" dirty="0">
                <a:latin typeface="Gill Sans MT" charset="0"/>
              </a:rPr>
              <a:t>binds public key to particular entity, E.</a:t>
            </a:r>
          </a:p>
          <a:p>
            <a:r>
              <a:rPr lang="en-US" sz="2400" dirty="0">
                <a:latin typeface="Gill Sans MT" charset="0"/>
              </a:rPr>
              <a:t>E (person, router) registers its public key with CA.</a:t>
            </a:r>
          </a:p>
          <a:p>
            <a:pPr lvl="1"/>
            <a:r>
              <a:rPr lang="en-US" sz="2000" dirty="0">
                <a:latin typeface="Gill Sans MT" charset="0"/>
              </a:rPr>
              <a:t>E provides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proof of identity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altLang="ja-JP" sz="2000" dirty="0">
                <a:latin typeface="Gill Sans MT" charset="0"/>
              </a:rPr>
              <a:t> to CA. </a:t>
            </a:r>
          </a:p>
          <a:p>
            <a:pPr lvl="1"/>
            <a:r>
              <a:rPr lang="en-US" sz="2000" dirty="0">
                <a:latin typeface="Gill Sans MT" charset="0"/>
              </a:rPr>
              <a:t>CA creates certificate binding E to its public key.</a:t>
            </a:r>
          </a:p>
          <a:p>
            <a:pPr lvl="1"/>
            <a:r>
              <a:rPr lang="en-US" sz="2000" dirty="0">
                <a:latin typeface="Gill Sans MT" charset="0"/>
              </a:rPr>
              <a:t>certificate containing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 digitally signed by CA – CA says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this is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</a:t>
            </a:r>
            <a:r>
              <a:rPr lang="ja-JP" altLang="en-US" sz="2000">
                <a:latin typeface="Gill Sans MT" charset="0"/>
              </a:rPr>
              <a:t>”</a:t>
            </a:r>
            <a:endParaRPr lang="en-US" sz="2000" dirty="0">
              <a:latin typeface="Gill Sans MT" charset="0"/>
            </a:endParaRPr>
          </a:p>
        </p:txBody>
      </p:sp>
      <p:pic>
        <p:nvPicPr>
          <p:cNvPr id="83972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4225" y="4979988"/>
            <a:ext cx="1155700" cy="917575"/>
          </a:xfrm>
          <a:noFill/>
        </p:spPr>
      </p:pic>
      <p:pic>
        <p:nvPicPr>
          <p:cNvPr id="83973" name="Picture 5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570230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155700" y="432435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75" name="Picture 7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33600" y="44053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2043113" y="4643438"/>
            <a:ext cx="538162" cy="604837"/>
            <a:chOff x="2994" y="2073"/>
            <a:chExt cx="339" cy="381"/>
          </a:xfrm>
        </p:grpSpPr>
        <p:grpSp>
          <p:nvGrpSpPr>
            <p:cNvPr id="84000" name="Group 9"/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84002" name="Text Box 1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4003" name="Text Box 11"/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4001" name="Text Box 12"/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83977" name="Line 13"/>
          <p:cNvSpPr>
            <a:spLocks noChangeShapeType="1"/>
          </p:cNvSpPr>
          <p:nvPr/>
        </p:nvSpPr>
        <p:spPr bwMode="auto">
          <a:xfrm>
            <a:off x="2562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78" name="Text Box 14"/>
          <p:cNvSpPr txBox="1">
            <a:spLocks noChangeArrowheads="1"/>
          </p:cNvSpPr>
          <p:nvPr/>
        </p:nvSpPr>
        <p:spPr bwMode="auto">
          <a:xfrm>
            <a:off x="565150" y="550703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83979" name="Line 15"/>
          <p:cNvSpPr>
            <a:spLocks noChangeShapeType="1"/>
          </p:cNvSpPr>
          <p:nvPr/>
        </p:nvSpPr>
        <p:spPr bwMode="auto">
          <a:xfrm flipV="1">
            <a:off x="2525713" y="543401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285" name="Group 16"/>
          <p:cNvGrpSpPr>
            <a:grpSpLocks/>
          </p:cNvGrpSpPr>
          <p:nvPr/>
        </p:nvGrpSpPr>
        <p:grpSpPr bwMode="auto">
          <a:xfrm>
            <a:off x="4856163" y="4224338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4305" name="Rectangle 17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4306" name="Text Box 18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83981" name="Text Box 19"/>
          <p:cNvSpPr txBox="1">
            <a:spLocks noChangeArrowheads="1"/>
          </p:cNvSpPr>
          <p:nvPr/>
        </p:nvSpPr>
        <p:spPr bwMode="auto">
          <a:xfrm>
            <a:off x="4546600" y="52197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private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82" name="Picture 20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15000" y="531336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83" name="Group 21"/>
          <p:cNvGrpSpPr>
            <a:grpSpLocks/>
          </p:cNvGrpSpPr>
          <p:nvPr/>
        </p:nvGrpSpPr>
        <p:grpSpPr bwMode="auto">
          <a:xfrm>
            <a:off x="5403850" y="5551488"/>
            <a:ext cx="690563" cy="479425"/>
            <a:chOff x="3770" y="3688"/>
            <a:chExt cx="435" cy="302"/>
          </a:xfrm>
        </p:grpSpPr>
        <p:sp>
          <p:nvSpPr>
            <p:cNvPr id="83998" name="Text Box 22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3999" name="Text Box 23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3984" name="Text Box 24"/>
          <p:cNvSpPr txBox="1">
            <a:spLocks noChangeArrowheads="1"/>
          </p:cNvSpPr>
          <p:nvPr/>
        </p:nvSpPr>
        <p:spPr bwMode="auto">
          <a:xfrm>
            <a:off x="5643563" y="53689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83985" name="Line 25"/>
          <p:cNvSpPr>
            <a:spLocks noChangeShapeType="1"/>
          </p:cNvSpPr>
          <p:nvPr/>
        </p:nvSpPr>
        <p:spPr bwMode="auto">
          <a:xfrm flipV="1">
            <a:off x="5634038" y="5132388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6" name="Line 26"/>
          <p:cNvSpPr>
            <a:spLocks noChangeShapeType="1"/>
          </p:cNvSpPr>
          <p:nvPr/>
        </p:nvSpPr>
        <p:spPr bwMode="auto">
          <a:xfrm>
            <a:off x="2613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7" name="Line 27"/>
          <p:cNvSpPr>
            <a:spLocks noChangeShapeType="1"/>
          </p:cNvSpPr>
          <p:nvPr/>
        </p:nvSpPr>
        <p:spPr bwMode="auto">
          <a:xfrm flipV="1">
            <a:off x="6089650" y="44958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3988" name="Group 28"/>
          <p:cNvGrpSpPr>
            <a:grpSpLocks/>
          </p:cNvGrpSpPr>
          <p:nvPr/>
        </p:nvGrpSpPr>
        <p:grpSpPr bwMode="auto">
          <a:xfrm>
            <a:off x="7058025" y="4203700"/>
            <a:ext cx="858838" cy="1158875"/>
            <a:chOff x="4446" y="2648"/>
            <a:chExt cx="541" cy="730"/>
          </a:xfrm>
        </p:grpSpPr>
        <p:pic>
          <p:nvPicPr>
            <p:cNvPr id="83991" name="Picture 29" descr="SO00109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3992" name="Group 30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3994" name="Group 31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39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39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3995" name="Text Box 34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3993" name="Picture 35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89" name="Text Box 36"/>
          <p:cNvSpPr txBox="1">
            <a:spLocks noChangeArrowheads="1"/>
          </p:cNvSpPr>
          <p:nvPr/>
        </p:nvSpPr>
        <p:spPr bwMode="auto">
          <a:xfrm>
            <a:off x="6319838" y="5297488"/>
            <a:ext cx="2312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Arial" charset="0"/>
                <a:cs typeface="Arial" charset="0"/>
              </a:rPr>
              <a:t>certificate for Bob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cs typeface="Arial" charset="0"/>
              </a:rPr>
              <a:t>s public key, signed by CA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3990" name="Picture 20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650875" y="1325563"/>
            <a:ext cx="7727950" cy="46482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ill Sans MT" charset="0"/>
              </a:rPr>
              <a:t>when Alice wants Bob</a:t>
            </a:r>
            <a:r>
              <a:rPr lang="ja-JP" altLang="en-US" sz="2400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sz="2400" dirty="0">
                <a:solidFill>
                  <a:schemeClr val="tx2"/>
                </a:solidFill>
                <a:latin typeface="Gill Sans MT" charset="0"/>
              </a:rPr>
              <a:t>s public key: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gets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 (Bob or elsewhere).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apply CA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 to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certificate, get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</a:t>
            </a:r>
            <a:endParaRPr lang="en-US" dirty="0">
              <a:solidFill>
                <a:schemeClr val="tx2"/>
              </a:solidFill>
              <a:latin typeface="Gill Sans MT" charset="0"/>
            </a:endParaRPr>
          </a:p>
        </p:txBody>
      </p:sp>
      <p:pic>
        <p:nvPicPr>
          <p:cNvPr id="84995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9888" y="5241925"/>
            <a:ext cx="938212" cy="744538"/>
          </a:xfrm>
          <a:noFill/>
        </p:spPr>
      </p:pic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6642100" y="34671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4997" name="Picture 6" descr="BS00768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473825" y="35925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998" name="Group 7"/>
          <p:cNvGrpSpPr>
            <a:grpSpLocks/>
          </p:cNvGrpSpPr>
          <p:nvPr/>
        </p:nvGrpSpPr>
        <p:grpSpPr bwMode="auto">
          <a:xfrm>
            <a:off x="6383338" y="3830638"/>
            <a:ext cx="528637" cy="604837"/>
            <a:chOff x="2994" y="2073"/>
            <a:chExt cx="333" cy="381"/>
          </a:xfrm>
        </p:grpSpPr>
        <p:grpSp>
          <p:nvGrpSpPr>
            <p:cNvPr id="85019" name="Group 8"/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85021" name="Text Box 9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5022" name="Text Box 10"/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5020" name="Text Box 11"/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5304" name="Group 12"/>
          <p:cNvGrpSpPr>
            <a:grpSpLocks/>
          </p:cNvGrpSpPr>
          <p:nvPr/>
        </p:nvGrpSpPr>
        <p:grpSpPr bwMode="auto">
          <a:xfrm>
            <a:off x="4029075" y="3425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5324" name="Rectangle 13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5325" name="Text Box 14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85000" name="Text Box 15"/>
          <p:cNvSpPr txBox="1">
            <a:spLocks noChangeArrowheads="1"/>
          </p:cNvSpPr>
          <p:nvPr/>
        </p:nvSpPr>
        <p:spPr bwMode="auto">
          <a:xfrm>
            <a:off x="3560763" y="4522788"/>
            <a:ext cx="960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5001" name="Picture 16" descr="BS00768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800600" y="453072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02" name="Group 17"/>
          <p:cNvGrpSpPr>
            <a:grpSpLocks/>
          </p:cNvGrpSpPr>
          <p:nvPr/>
        </p:nvGrpSpPr>
        <p:grpSpPr bwMode="auto">
          <a:xfrm>
            <a:off x="4779963" y="4810125"/>
            <a:ext cx="690562" cy="479425"/>
            <a:chOff x="3770" y="3688"/>
            <a:chExt cx="435" cy="302"/>
          </a:xfrm>
        </p:grpSpPr>
        <p:sp>
          <p:nvSpPr>
            <p:cNvPr id="85017" name="Text Box 18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5018" name="Text Box 19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5003" name="Text Box 20"/>
          <p:cNvSpPr txBox="1">
            <a:spLocks noChangeArrowheads="1"/>
          </p:cNvSpPr>
          <p:nvPr/>
        </p:nvSpPr>
        <p:spPr bwMode="auto">
          <a:xfrm>
            <a:off x="4995863" y="4645025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85004" name="Line 21"/>
          <p:cNvSpPr>
            <a:spLocks noChangeShapeType="1"/>
          </p:cNvSpPr>
          <p:nvPr/>
        </p:nvSpPr>
        <p:spPr bwMode="auto">
          <a:xfrm flipV="1">
            <a:off x="4603750" y="4449763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5" name="Line 22"/>
          <p:cNvSpPr>
            <a:spLocks noChangeShapeType="1"/>
          </p:cNvSpPr>
          <p:nvPr/>
        </p:nvSpPr>
        <p:spPr bwMode="auto">
          <a:xfrm>
            <a:off x="2379663" y="3873500"/>
            <a:ext cx="16271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6" name="Line 23"/>
          <p:cNvSpPr>
            <a:spLocks noChangeShapeType="1"/>
          </p:cNvSpPr>
          <p:nvPr/>
        </p:nvSpPr>
        <p:spPr bwMode="auto">
          <a:xfrm flipV="1">
            <a:off x="5248275" y="38862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5007" name="Group 24"/>
          <p:cNvGrpSpPr>
            <a:grpSpLocks/>
          </p:cNvGrpSpPr>
          <p:nvPr/>
        </p:nvGrpSpPr>
        <p:grpSpPr bwMode="auto">
          <a:xfrm>
            <a:off x="1558925" y="3305175"/>
            <a:ext cx="858838" cy="1158875"/>
            <a:chOff x="4446" y="2648"/>
            <a:chExt cx="541" cy="730"/>
          </a:xfrm>
        </p:grpSpPr>
        <p:pic>
          <p:nvPicPr>
            <p:cNvPr id="85010" name="Picture 25" descr="SO00109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5011" name="Group 26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5013" name="Group 27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50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501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5014" name="Text Box 30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012" name="Picture 31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0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pic>
        <p:nvPicPr>
          <p:cNvPr id="85009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1288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298" y="4848306"/>
            <a:ext cx="8218488" cy="462646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Bob </a:t>
            </a:r>
            <a:r>
              <a:rPr lang="en-US" sz="2400" dirty="0">
                <a:latin typeface="Gill Sans MT" charset="0"/>
              </a:rPr>
              <a:t>and Alice share </a:t>
            </a:r>
            <a:r>
              <a:rPr lang="en-US" sz="2400" dirty="0" smtClean="0">
                <a:latin typeface="Gill Sans MT" charset="0"/>
              </a:rPr>
              <a:t>the same key</a:t>
            </a:r>
            <a:r>
              <a:rPr lang="en-US" sz="2400" dirty="0">
                <a:latin typeface="Gill Sans MT" charset="0"/>
              </a:rPr>
              <a:t>: </a:t>
            </a:r>
            <a:r>
              <a:rPr lang="en-US" sz="2400" dirty="0" smtClean="0">
                <a:latin typeface="Gill Sans MT" charset="0"/>
              </a:rPr>
              <a:t>K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546850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543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165350" y="1716088"/>
            <a:ext cx="642938" cy="579437"/>
            <a:chOff x="1382" y="1036"/>
            <a:chExt cx="405" cy="365"/>
          </a:xfrm>
        </p:grpSpPr>
        <p:sp>
          <p:nvSpPr>
            <p:cNvPr id="37917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8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37895" name="Picture 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2008188" y="258286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5100638" y="25717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5121275" y="2595563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3403600" y="298608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2" name="Picture 16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6548438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5" name="Picture 19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511425" y="16398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907" name="Group 21"/>
          <p:cNvGrpSpPr>
            <a:grpSpLocks/>
          </p:cNvGrpSpPr>
          <p:nvPr/>
        </p:nvGrpSpPr>
        <p:grpSpPr bwMode="auto">
          <a:xfrm>
            <a:off x="5351463" y="1665288"/>
            <a:ext cx="642937" cy="579437"/>
            <a:chOff x="1382" y="1036"/>
            <a:chExt cx="405" cy="365"/>
          </a:xfrm>
        </p:grpSpPr>
        <p:sp>
          <p:nvSpPr>
            <p:cNvPr id="37915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6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37908" name="Line 24"/>
          <p:cNvSpPr>
            <a:spLocks noChangeShapeType="1"/>
          </p:cNvSpPr>
          <p:nvPr/>
        </p:nvSpPr>
        <p:spPr bwMode="auto">
          <a:xfrm flipH="1">
            <a:off x="5559425" y="214312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9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97538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355600" y="2643188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3662363" y="3149600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   (m)</a:t>
            </a:r>
          </a:p>
        </p:txBody>
      </p:sp>
      <p:sp>
        <p:nvSpPr>
          <p:cNvPr id="37912" name="Text Box 28"/>
          <p:cNvSpPr txBox="1">
            <a:spLocks noChangeArrowheads="1"/>
          </p:cNvSpPr>
          <p:nvPr/>
        </p:nvSpPr>
        <p:spPr bwMode="auto">
          <a:xfrm>
            <a:off x="3914775" y="3341688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37913" name="Text Box 35"/>
          <p:cNvSpPr txBox="1">
            <a:spLocks noChangeArrowheads="1"/>
          </p:cNvSpPr>
          <p:nvPr/>
        </p:nvSpPr>
        <p:spPr bwMode="auto">
          <a:xfrm>
            <a:off x="6689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(m))</a:t>
            </a:r>
          </a:p>
        </p:txBody>
      </p:sp>
      <p:pic>
        <p:nvPicPr>
          <p:cNvPr id="37914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09538"/>
            <a:ext cx="7772400" cy="1143000"/>
          </a:xfrm>
        </p:spPr>
        <p:txBody>
          <a:bodyPr/>
          <a:lstStyle/>
          <a:p>
            <a:r>
              <a:rPr lang="en-US" sz="3600" dirty="0" smtClean="0">
                <a:latin typeface="Gill Sans MT" charset="0"/>
              </a:rPr>
              <a:t>Symmetric Key Cryptography</a:t>
            </a:r>
            <a:endParaRPr lang="en-US" sz="3600" dirty="0">
              <a:latin typeface="Gill Sans MT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398588"/>
            <a:ext cx="8077200" cy="4827551"/>
          </a:xfrm>
        </p:spPr>
        <p:txBody>
          <a:bodyPr/>
          <a:lstStyle/>
          <a:p>
            <a:r>
              <a:rPr lang="en-US" b="1" dirty="0" smtClean="0">
                <a:latin typeface="Gill Sans MT" charset="0"/>
              </a:rPr>
              <a:t>Caesar cipher:</a:t>
            </a:r>
            <a:r>
              <a:rPr lang="en-US" dirty="0" smtClean="0">
                <a:latin typeface="Gill Sans MT" charset="0"/>
              </a:rPr>
              <a:t>  Substitute a letter with the kth later letter</a:t>
            </a:r>
          </a:p>
          <a:p>
            <a:pPr lvl="1"/>
            <a:r>
              <a:rPr lang="en-US" dirty="0" smtClean="0">
                <a:latin typeface="Gill Sans MT" charset="0"/>
              </a:rPr>
              <a:t>Example:  If k=3, then what is the cipher text for the plaintext “</a:t>
            </a:r>
            <a:r>
              <a:rPr lang="en-US" dirty="0" err="1" smtClean="0">
                <a:latin typeface="Gill Sans MT" charset="0"/>
              </a:rPr>
              <a:t>i</a:t>
            </a:r>
            <a:r>
              <a:rPr lang="en-US" dirty="0" smtClean="0">
                <a:latin typeface="Gill Sans MT" charset="0"/>
              </a:rPr>
              <a:t> live in </a:t>
            </a:r>
            <a:r>
              <a:rPr lang="en-US" dirty="0" err="1" smtClean="0">
                <a:latin typeface="Gill Sans MT" charset="0"/>
              </a:rPr>
              <a:t>regina</a:t>
            </a:r>
            <a:r>
              <a:rPr lang="en-US" dirty="0" smtClean="0">
                <a:latin typeface="Gill Sans MT" charset="0"/>
              </a:rPr>
              <a:t>”?</a:t>
            </a:r>
          </a:p>
          <a:p>
            <a:pPr lvl="1"/>
            <a:r>
              <a:rPr lang="en-US" dirty="0" smtClean="0">
                <a:latin typeface="Gill Sans MT" charset="0"/>
              </a:rPr>
              <a:t>How difficult to break? 25 trials</a:t>
            </a:r>
          </a:p>
          <a:p>
            <a:r>
              <a:rPr lang="en-US" b="1" dirty="0" err="1">
                <a:latin typeface="Gill Sans MT" charset="0"/>
              </a:rPr>
              <a:t>M</a:t>
            </a:r>
            <a:r>
              <a:rPr lang="en-US" b="1" dirty="0" err="1" smtClean="0">
                <a:latin typeface="Gill Sans MT" charset="0"/>
              </a:rPr>
              <a:t>onoalphabetic</a:t>
            </a:r>
            <a:r>
              <a:rPr lang="en-US" b="1" dirty="0" smtClean="0">
                <a:latin typeface="Gill Sans MT" charset="0"/>
              </a:rPr>
              <a:t> </a:t>
            </a:r>
            <a:r>
              <a:rPr lang="en-US" b="1" dirty="0">
                <a:latin typeface="Gill Sans MT" charset="0"/>
              </a:rPr>
              <a:t>cipher:</a:t>
            </a:r>
            <a:r>
              <a:rPr lang="en-US" dirty="0">
                <a:latin typeface="Gill Sans MT" charset="0"/>
              </a:rPr>
              <a:t> substitute one letter for </a:t>
            </a:r>
            <a:r>
              <a:rPr lang="en-US" dirty="0" smtClean="0">
                <a:latin typeface="Gill Sans MT" charset="0"/>
              </a:rPr>
              <a:t>another.  Example:</a:t>
            </a:r>
          </a:p>
          <a:p>
            <a:pPr lvl="1"/>
            <a:r>
              <a:rPr lang="en-US" b="1" dirty="0">
                <a:latin typeface="Courier New" charset="0"/>
              </a:rPr>
              <a:t>plaintext:  </a:t>
            </a:r>
            <a:r>
              <a:rPr lang="en-US" b="1" dirty="0" err="1" smtClean="0">
                <a:latin typeface="Courier New" charset="0"/>
              </a:rPr>
              <a:t>abcdefghijklmnopqrstuvwxyz</a:t>
            </a:r>
            <a:endParaRPr lang="en-US" b="1" dirty="0" smtClean="0">
              <a:latin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</a:rPr>
              <a:t>ciphertext</a:t>
            </a:r>
            <a:r>
              <a:rPr lang="en-US" b="1" dirty="0" smtClean="0">
                <a:latin typeface="Courier New" charset="0"/>
              </a:rPr>
              <a:t>: </a:t>
            </a:r>
            <a:r>
              <a:rPr lang="en-US" b="1" dirty="0" err="1" smtClean="0">
                <a:latin typeface="Courier New" charset="0"/>
              </a:rPr>
              <a:t>mnbvcxzasdfghjklpoiuytrewq</a:t>
            </a:r>
            <a:endParaRPr lang="en-US" b="1" dirty="0" smtClean="0">
              <a:latin typeface="Courier New" charset="0"/>
            </a:endParaRPr>
          </a:p>
          <a:p>
            <a:pPr lvl="1"/>
            <a:r>
              <a:rPr lang="en-US" dirty="0" smtClean="0">
                <a:latin typeface="Gill Sans MT" charset="0"/>
              </a:rPr>
              <a:t>What </a:t>
            </a:r>
            <a:r>
              <a:rPr lang="en-US" dirty="0">
                <a:latin typeface="Gill Sans MT" charset="0"/>
              </a:rPr>
              <a:t>is the cipher text for the plaintext “</a:t>
            </a:r>
            <a:r>
              <a:rPr lang="en-US" dirty="0" err="1">
                <a:latin typeface="Gill Sans MT" charset="0"/>
              </a:rPr>
              <a:t>i</a:t>
            </a:r>
            <a:r>
              <a:rPr lang="en-US" dirty="0">
                <a:latin typeface="Gill Sans MT" charset="0"/>
              </a:rPr>
              <a:t> live in </a:t>
            </a:r>
            <a:r>
              <a:rPr lang="en-US" dirty="0" err="1">
                <a:latin typeface="Gill Sans MT" charset="0"/>
              </a:rPr>
              <a:t>regina</a:t>
            </a:r>
            <a:r>
              <a:rPr lang="en-US" dirty="0" smtClean="0">
                <a:latin typeface="Gill Sans MT" charset="0"/>
              </a:rPr>
              <a:t>”?</a:t>
            </a:r>
            <a:endParaRPr lang="en-US" b="1" dirty="0" smtClean="0">
              <a:latin typeface="Courier New" charset="0"/>
            </a:endParaRPr>
          </a:p>
          <a:p>
            <a:pPr lvl="1"/>
            <a:r>
              <a:rPr lang="en-US" dirty="0">
                <a:latin typeface="Gill Sans MT" charset="0"/>
              </a:rPr>
              <a:t>How difficult to break? </a:t>
            </a:r>
            <a:r>
              <a:rPr lang="en-US" dirty="0" smtClean="0">
                <a:latin typeface="Gill Sans MT" charset="0"/>
              </a:rPr>
              <a:t>26! trials</a:t>
            </a:r>
            <a:endParaRPr lang="en-US" dirty="0"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38924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366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0"/>
            <a:ext cx="8353425" cy="114300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A more sophisticated encryption approach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150938"/>
            <a:ext cx="8115300" cy="4648200"/>
          </a:xfrm>
        </p:spPr>
        <p:txBody>
          <a:bodyPr/>
          <a:lstStyle/>
          <a:p>
            <a:r>
              <a:rPr lang="en-US" b="1" dirty="0" smtClean="0">
                <a:latin typeface="Gill Sans MT" charset="0"/>
              </a:rPr>
              <a:t>Polyalphabetic cipher:</a:t>
            </a:r>
            <a:r>
              <a:rPr lang="en-US" dirty="0" smtClean="0">
                <a:latin typeface="Gill Sans MT" charset="0"/>
              </a:rPr>
              <a:t>  Use more than a cipher.</a:t>
            </a:r>
          </a:p>
          <a:p>
            <a:pPr lvl="1"/>
            <a:r>
              <a:rPr lang="en-US" dirty="0" smtClean="0">
                <a:latin typeface="Gill Sans MT" charset="0"/>
              </a:rPr>
              <a:t>Example:  Given two Caesar cipher C</a:t>
            </a:r>
            <a:r>
              <a:rPr lang="en-US" baseline="-25000" dirty="0" smtClean="0">
                <a:latin typeface="Gill Sans MT" charset="0"/>
              </a:rPr>
              <a:t>1</a:t>
            </a:r>
            <a:r>
              <a:rPr lang="en-US" dirty="0" smtClean="0">
                <a:latin typeface="Gill Sans MT" charset="0"/>
              </a:rPr>
              <a:t>(k=3) and C</a:t>
            </a:r>
            <a:r>
              <a:rPr lang="en-US" baseline="-25000" dirty="0" smtClean="0">
                <a:latin typeface="Gill Sans MT" charset="0"/>
              </a:rPr>
              <a:t>2</a:t>
            </a:r>
            <a:r>
              <a:rPr lang="en-US" dirty="0" smtClean="0">
                <a:latin typeface="Gill Sans MT" charset="0"/>
              </a:rPr>
              <a:t>(k=5), use the following sequence repeatedly: C</a:t>
            </a:r>
            <a:r>
              <a:rPr lang="en-US" baseline="-25000" dirty="0" smtClean="0">
                <a:latin typeface="Gill Sans MT" charset="0"/>
              </a:rPr>
              <a:t>1</a:t>
            </a:r>
            <a:r>
              <a:rPr lang="en-US" dirty="0" smtClean="0">
                <a:latin typeface="Gill Sans MT" charset="0"/>
              </a:rPr>
              <a:t>C</a:t>
            </a:r>
            <a:r>
              <a:rPr lang="en-US" baseline="-25000" dirty="0" smtClean="0">
                <a:latin typeface="Gill Sans MT" charset="0"/>
              </a:rPr>
              <a:t>2</a:t>
            </a:r>
            <a:r>
              <a:rPr lang="en-US" dirty="0" smtClean="0">
                <a:latin typeface="Gill Sans MT" charset="0"/>
              </a:rPr>
              <a:t>C</a:t>
            </a:r>
            <a:r>
              <a:rPr lang="en-US" baseline="-25000" dirty="0" smtClean="0">
                <a:latin typeface="Gill Sans MT" charset="0"/>
              </a:rPr>
              <a:t>1</a:t>
            </a:r>
            <a:endParaRPr lang="en-US" baseline="-25000" dirty="0">
              <a:latin typeface="Gill Sans MT" charset="0"/>
            </a:endParaRPr>
          </a:p>
          <a:p>
            <a:pPr lvl="1"/>
            <a:r>
              <a:rPr lang="en-US" dirty="0" smtClean="0">
                <a:latin typeface="Gill Sans MT" charset="0"/>
              </a:rPr>
              <a:t>Then, what will be the </a:t>
            </a:r>
            <a:r>
              <a:rPr lang="en-US" dirty="0" err="1" smtClean="0">
                <a:latin typeface="Gill Sans MT" charset="0"/>
              </a:rPr>
              <a:t>ciphertext</a:t>
            </a:r>
            <a:r>
              <a:rPr lang="en-US" dirty="0" smtClean="0">
                <a:latin typeface="Gill Sans MT" charset="0"/>
              </a:rPr>
              <a:t> for “I live in </a:t>
            </a:r>
            <a:r>
              <a:rPr lang="en-US" dirty="0" err="1" smtClean="0">
                <a:latin typeface="Gill Sans MT" charset="0"/>
              </a:rPr>
              <a:t>regina</a:t>
            </a:r>
            <a:r>
              <a:rPr lang="en-US" dirty="0" smtClean="0">
                <a:latin typeface="Gill Sans MT" charset="0"/>
              </a:rPr>
              <a:t>”?</a:t>
            </a:r>
            <a:endParaRPr lang="en-US" dirty="0">
              <a:latin typeface="Gill Sans MT" charset="0"/>
            </a:endParaRPr>
          </a:p>
        </p:txBody>
      </p:sp>
      <p:pic>
        <p:nvPicPr>
          <p:cNvPr id="39940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8032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679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pic>
        <p:nvPicPr>
          <p:cNvPr id="4608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081338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473825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public 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092" name="Picture 12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098800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095" name="Picture 1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6563" y="183991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6808788" y="3830638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3954463" y="4162425"/>
            <a:ext cx="876300" cy="617538"/>
            <a:chOff x="2351" y="2077"/>
            <a:chExt cx="552" cy="389"/>
          </a:xfrm>
        </p:grpSpPr>
        <p:sp>
          <p:nvSpPr>
            <p:cNvPr id="46115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6116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7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6013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6157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6165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6470650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private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102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3388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6022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6230938" y="2640013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6264275" y="2360613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6106" name="Group 29"/>
          <p:cNvGrpSpPr>
            <a:grpSpLocks/>
          </p:cNvGrpSpPr>
          <p:nvPr/>
        </p:nvGrpSpPr>
        <p:grpSpPr bwMode="auto">
          <a:xfrm>
            <a:off x="6840538" y="4359275"/>
            <a:ext cx="1885950" cy="636588"/>
            <a:chOff x="2413" y="3394"/>
            <a:chExt cx="1188" cy="401"/>
          </a:xfrm>
        </p:grpSpPr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107" name="Freeform 35"/>
          <p:cNvSpPr>
            <a:spLocks/>
          </p:cNvSpPr>
          <p:nvPr/>
        </p:nvSpPr>
        <p:spPr bwMode="auto">
          <a:xfrm>
            <a:off x="3001963" y="1973263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8" name="Freeform 36"/>
          <p:cNvSpPr>
            <a:spLocks/>
          </p:cNvSpPr>
          <p:nvPr/>
        </p:nvSpPr>
        <p:spPr bwMode="auto">
          <a:xfrm>
            <a:off x="5446713" y="264636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109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5353" y="5429214"/>
            <a:ext cx="7222447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3200" dirty="0">
                <a:solidFill>
                  <a:srgbClr val="C00000"/>
                </a:solidFill>
                <a:latin typeface="Gill Sans MT" charset="0"/>
              </a:rPr>
              <a:t>public </a:t>
            </a:r>
            <a:r>
              <a:rPr lang="en-US" sz="3200" dirty="0" smtClean="0">
                <a:solidFill>
                  <a:srgbClr val="C00000"/>
                </a:solidFill>
                <a:latin typeface="Gill Sans MT" charset="0"/>
              </a:rPr>
              <a:t>key </a:t>
            </a:r>
            <a:r>
              <a:rPr lang="en-US" sz="3200" dirty="0" smtClean="0">
                <a:latin typeface="Gill Sans MT" charset="0"/>
              </a:rPr>
              <a:t>is</a:t>
            </a:r>
            <a:r>
              <a:rPr lang="en-US" sz="3200" dirty="0" smtClean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sz="3200" dirty="0">
                <a:latin typeface="Gill Sans MT" charset="0"/>
              </a:rPr>
              <a:t>known to</a:t>
            </a:r>
            <a:r>
              <a:rPr lang="en-US" sz="3200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Gill Sans MT" charset="0"/>
              </a:rPr>
              <a:t>all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3200" dirty="0">
                <a:solidFill>
                  <a:srgbClr val="C00000"/>
                </a:solidFill>
                <a:latin typeface="Gill Sans MT" charset="0"/>
              </a:rPr>
              <a:t>private </a:t>
            </a:r>
            <a:r>
              <a:rPr lang="en-US" sz="3200" dirty="0" smtClean="0">
                <a:solidFill>
                  <a:srgbClr val="C00000"/>
                </a:solidFill>
                <a:latin typeface="Gill Sans MT" charset="0"/>
              </a:rPr>
              <a:t>key </a:t>
            </a:r>
            <a:r>
              <a:rPr lang="en-US" sz="3200" dirty="0" smtClean="0">
                <a:latin typeface="Gill Sans MT" charset="0"/>
              </a:rPr>
              <a:t>is known </a:t>
            </a:r>
            <a:r>
              <a:rPr lang="en-US" sz="3200" dirty="0" smtClean="0">
                <a:solidFill>
                  <a:srgbClr val="C00000"/>
                </a:solidFill>
                <a:latin typeface="Gill Sans MT" charset="0"/>
              </a:rPr>
              <a:t>only </a:t>
            </a:r>
            <a:r>
              <a:rPr lang="en-US" sz="3200" dirty="0">
                <a:solidFill>
                  <a:srgbClr val="C00000"/>
                </a:solidFill>
                <a:latin typeface="Gill Sans MT" charset="0"/>
              </a:rPr>
              <a:t>to receiver</a:t>
            </a:r>
            <a:endParaRPr lang="en-US" sz="3600" dirty="0">
              <a:solidFill>
                <a:srgbClr val="C000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98425"/>
            <a:ext cx="7772400" cy="1143000"/>
          </a:xfrm>
        </p:spPr>
        <p:txBody>
          <a:bodyPr/>
          <a:lstStyle/>
          <a:p>
            <a:r>
              <a:rPr lang="en-US" sz="3600" dirty="0" smtClean="0">
                <a:latin typeface="Gill Sans MT" charset="0"/>
              </a:rPr>
              <a:t>RSA Algorithm</a:t>
            </a:r>
            <a:endParaRPr lang="en-US" sz="3600" dirty="0">
              <a:latin typeface="Gill Sans MT" charset="0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28773" y="1544011"/>
            <a:ext cx="832206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514350" indent="-514350">
              <a:buAutoNum type="arabicPeriod"/>
            </a:pPr>
            <a:r>
              <a:rPr lang="en-US" sz="2800" dirty="0" smtClean="0">
                <a:latin typeface="Gill Sans MT" charset="0"/>
              </a:rPr>
              <a:t>choose </a:t>
            </a:r>
            <a:r>
              <a:rPr lang="en-US" sz="2800" dirty="0">
                <a:latin typeface="Gill Sans MT" charset="0"/>
              </a:rPr>
              <a:t>two large prime numbers </a:t>
            </a:r>
            <a:r>
              <a:rPr lang="en-US" sz="2800" dirty="0" smtClean="0">
                <a:latin typeface="Gill Sans MT" charset="0"/>
              </a:rPr>
              <a:t>p and q</a:t>
            </a:r>
          </a:p>
          <a:p>
            <a:pPr marL="514350" indent="-514350">
              <a:buFontTx/>
              <a:buAutoNum type="arabicPeriod"/>
            </a:pPr>
            <a:r>
              <a:rPr lang="en-US" sz="2800" dirty="0" smtClean="0">
                <a:latin typeface="Gill Sans MT" charset="0"/>
              </a:rPr>
              <a:t>n </a:t>
            </a:r>
            <a:r>
              <a:rPr lang="en-US" sz="2800" dirty="0">
                <a:latin typeface="Gill Sans MT" charset="0"/>
              </a:rPr>
              <a:t>= </a:t>
            </a:r>
            <a:r>
              <a:rPr lang="en-US" sz="2800" dirty="0" err="1">
                <a:latin typeface="Gill Sans MT" charset="0"/>
              </a:rPr>
              <a:t>pq</a:t>
            </a:r>
            <a:r>
              <a:rPr lang="en-US" sz="2800" dirty="0">
                <a:latin typeface="Gill Sans MT" charset="0"/>
              </a:rPr>
              <a:t>,  z = (p-1)(</a:t>
            </a:r>
            <a:r>
              <a:rPr lang="en-US" sz="2800" dirty="0" smtClean="0">
                <a:latin typeface="Gill Sans MT" charset="0"/>
              </a:rPr>
              <a:t>q-1)</a:t>
            </a:r>
          </a:p>
          <a:p>
            <a:pPr marL="514350" indent="-514350">
              <a:buFontTx/>
              <a:buAutoNum type="arabicPeriod"/>
            </a:pPr>
            <a:r>
              <a:rPr lang="en-US" sz="2800" dirty="0" smtClean="0">
                <a:latin typeface="Gill Sans MT" charset="0"/>
              </a:rPr>
              <a:t>choose </a:t>
            </a:r>
            <a:r>
              <a:rPr lang="en-US" sz="2800" dirty="0">
                <a:latin typeface="Gill Sans MT" charset="0"/>
              </a:rPr>
              <a:t>e such that e&lt;n and there is no common </a:t>
            </a:r>
            <a:r>
              <a:rPr lang="en-US" sz="2800" dirty="0" smtClean="0">
                <a:latin typeface="Gill Sans MT" charset="0"/>
              </a:rPr>
              <a:t>factor between e and z</a:t>
            </a:r>
          </a:p>
          <a:p>
            <a:pPr marL="514350" indent="-514350">
              <a:buFontTx/>
              <a:buAutoNum type="arabicPeriod"/>
            </a:pPr>
            <a:r>
              <a:rPr lang="en-US" sz="2800" dirty="0" smtClean="0">
                <a:latin typeface="Gill Sans MT" charset="0"/>
              </a:rPr>
              <a:t>choose </a:t>
            </a:r>
            <a:r>
              <a:rPr lang="en-US" sz="2800" dirty="0">
                <a:latin typeface="Gill Sans MT" charset="0"/>
              </a:rPr>
              <a:t>d such that </a:t>
            </a:r>
            <a:r>
              <a:rPr lang="en-US" sz="2800" dirty="0" err="1" smtClean="0">
                <a:latin typeface="Gill Sans MT" charset="0"/>
              </a:rPr>
              <a:t>ed</a:t>
            </a:r>
            <a:r>
              <a:rPr lang="en-US" sz="2800" dirty="0" smtClean="0">
                <a:latin typeface="Gill Sans MT" charset="0"/>
              </a:rPr>
              <a:t> % z  </a:t>
            </a:r>
            <a:r>
              <a:rPr lang="en-US" sz="2800" dirty="0">
                <a:latin typeface="Gill Sans MT" charset="0"/>
              </a:rPr>
              <a:t>= </a:t>
            </a:r>
            <a:r>
              <a:rPr lang="en-US" sz="2800" dirty="0" smtClean="0">
                <a:latin typeface="Gill Sans MT" charset="0"/>
              </a:rPr>
              <a:t>1</a:t>
            </a:r>
          </a:p>
          <a:p>
            <a:pPr marL="514350" indent="-514350">
              <a:buFontTx/>
              <a:buAutoNum type="arabicPeriod"/>
            </a:pPr>
            <a:r>
              <a:rPr lang="en-US" sz="2800" dirty="0" smtClean="0">
                <a:latin typeface="Gill Sans MT" charset="0"/>
              </a:rPr>
              <a:t>public </a:t>
            </a:r>
            <a:r>
              <a:rPr lang="en-US" sz="2800" dirty="0">
                <a:latin typeface="Gill Sans MT" charset="0"/>
              </a:rPr>
              <a:t>key is (</a:t>
            </a:r>
            <a:r>
              <a:rPr lang="en-US" sz="2800" dirty="0" err="1">
                <a:latin typeface="Gill Sans MT" charset="0"/>
              </a:rPr>
              <a:t>n,e</a:t>
            </a:r>
            <a:r>
              <a:rPr lang="en-US" sz="2800" dirty="0">
                <a:latin typeface="Gill Sans MT" charset="0"/>
              </a:rPr>
              <a:t>).  private key is (</a:t>
            </a:r>
            <a:r>
              <a:rPr lang="en-US" sz="2800" dirty="0" err="1">
                <a:latin typeface="Gill Sans MT" charset="0"/>
              </a:rPr>
              <a:t>n,d</a:t>
            </a:r>
            <a:r>
              <a:rPr lang="en-US" sz="2800" dirty="0" smtClean="0">
                <a:latin typeface="Gill Sans MT" charset="0"/>
              </a:rPr>
              <a:t>).</a:t>
            </a:r>
          </a:p>
          <a:p>
            <a:endParaRPr lang="en-US" sz="2800" dirty="0">
              <a:latin typeface="Gill Sans MT" charset="0"/>
            </a:endParaRPr>
          </a:p>
          <a:p>
            <a:r>
              <a:rPr lang="en-US" sz="2800" dirty="0" smtClean="0">
                <a:latin typeface="Gill Sans MT" charset="0"/>
              </a:rPr>
              <a:t>How to encrypt:  c = m</a:t>
            </a:r>
            <a:r>
              <a:rPr lang="en-US" sz="2800" baseline="30000" dirty="0" smtClean="0">
                <a:latin typeface="Gill Sans MT" charset="0"/>
              </a:rPr>
              <a:t>e</a:t>
            </a:r>
            <a:r>
              <a:rPr lang="en-US" sz="2800" dirty="0" smtClean="0">
                <a:latin typeface="Gill Sans MT" charset="0"/>
              </a:rPr>
              <a:t> % n</a:t>
            </a:r>
          </a:p>
          <a:p>
            <a:r>
              <a:rPr lang="en-US" sz="2800" dirty="0">
                <a:latin typeface="Gill Sans MT" charset="0"/>
              </a:rPr>
              <a:t>How to </a:t>
            </a:r>
            <a:r>
              <a:rPr lang="en-US" sz="2800" dirty="0" smtClean="0">
                <a:latin typeface="Gill Sans MT" charset="0"/>
              </a:rPr>
              <a:t>decrypt:  m </a:t>
            </a:r>
            <a:r>
              <a:rPr lang="en-US" sz="2800" dirty="0">
                <a:latin typeface="Gill Sans MT" charset="0"/>
              </a:rPr>
              <a:t>= </a:t>
            </a:r>
            <a:r>
              <a:rPr lang="en-US" sz="2800" dirty="0" smtClean="0">
                <a:latin typeface="Gill Sans MT" charset="0"/>
              </a:rPr>
              <a:t>c</a:t>
            </a:r>
            <a:r>
              <a:rPr lang="en-US" sz="2800" baseline="30000" dirty="0" smtClean="0">
                <a:latin typeface="Gill Sans MT" charset="0"/>
              </a:rPr>
              <a:t>d</a:t>
            </a:r>
            <a:r>
              <a:rPr lang="en-US" sz="2800" dirty="0" smtClean="0"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% </a:t>
            </a:r>
            <a:r>
              <a:rPr lang="en-US" sz="2800" dirty="0" smtClean="0">
                <a:latin typeface="Gill Sans MT" charset="0"/>
              </a:rPr>
              <a:t>n</a:t>
            </a:r>
            <a:endParaRPr lang="en-US" sz="2800" dirty="0">
              <a:latin typeface="Gill Sans MT" charset="0"/>
            </a:endParaRPr>
          </a:p>
        </p:txBody>
      </p:sp>
      <p:pic>
        <p:nvPicPr>
          <p:cNvPr id="50188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794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98425"/>
            <a:ext cx="7772400" cy="1143000"/>
          </a:xfrm>
        </p:spPr>
        <p:txBody>
          <a:bodyPr/>
          <a:lstStyle/>
          <a:p>
            <a:r>
              <a:rPr lang="en-US" sz="3600" dirty="0" smtClean="0">
                <a:latin typeface="Gill Sans MT" charset="0"/>
              </a:rPr>
              <a:t>RSA Algorithm Example</a:t>
            </a:r>
            <a:endParaRPr lang="en-US" sz="3600" dirty="0">
              <a:latin typeface="Gill Sans MT" charset="0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28773" y="1544011"/>
            <a:ext cx="832206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514350" indent="-514350">
              <a:buAutoNum type="arabicPeriod"/>
            </a:pPr>
            <a:r>
              <a:rPr lang="en-US" sz="2800" dirty="0" smtClean="0">
                <a:latin typeface="Gill Sans MT" charset="0"/>
              </a:rPr>
              <a:t>P=5, q=7</a:t>
            </a:r>
          </a:p>
          <a:p>
            <a:pPr marL="514350" indent="-514350">
              <a:buFontTx/>
              <a:buAutoNum type="arabicPeriod"/>
            </a:pPr>
            <a:r>
              <a:rPr lang="en-US" sz="2800" dirty="0" smtClean="0">
                <a:latin typeface="Gill Sans MT" charset="0"/>
              </a:rPr>
              <a:t>n </a:t>
            </a:r>
            <a:r>
              <a:rPr lang="en-US" sz="2800" dirty="0">
                <a:latin typeface="Gill Sans MT" charset="0"/>
              </a:rPr>
              <a:t>= </a:t>
            </a:r>
            <a:r>
              <a:rPr lang="en-US" sz="2800" dirty="0" smtClean="0">
                <a:latin typeface="Gill Sans MT" charset="0"/>
              </a:rPr>
              <a:t>35,  </a:t>
            </a:r>
            <a:r>
              <a:rPr lang="en-US" sz="2800" dirty="0">
                <a:latin typeface="Gill Sans MT" charset="0"/>
              </a:rPr>
              <a:t>z </a:t>
            </a:r>
            <a:r>
              <a:rPr lang="en-US" sz="2800" dirty="0" smtClean="0">
                <a:latin typeface="Gill Sans MT" charset="0"/>
              </a:rPr>
              <a:t>=24</a:t>
            </a:r>
          </a:p>
          <a:p>
            <a:pPr marL="514350" indent="-514350">
              <a:buFontTx/>
              <a:buAutoNum type="arabicPeriod"/>
            </a:pPr>
            <a:r>
              <a:rPr lang="en-US" sz="2800" dirty="0" smtClean="0">
                <a:latin typeface="Gill Sans MT" charset="0"/>
              </a:rPr>
              <a:t>e=5</a:t>
            </a:r>
          </a:p>
          <a:p>
            <a:pPr marL="514350" indent="-514350">
              <a:buFontTx/>
              <a:buAutoNum type="arabicPeriod"/>
            </a:pPr>
            <a:r>
              <a:rPr lang="en-US" sz="2800" dirty="0" smtClean="0">
                <a:latin typeface="Gill Sans MT" charset="0"/>
              </a:rPr>
              <a:t>d=29, how about 5? </a:t>
            </a:r>
          </a:p>
          <a:p>
            <a:pPr marL="514350" indent="-514350">
              <a:buFontTx/>
              <a:buAutoNum type="arabicPeriod"/>
            </a:pPr>
            <a:r>
              <a:rPr lang="en-US" sz="2800" dirty="0" smtClean="0">
                <a:latin typeface="Gill Sans MT" charset="0"/>
              </a:rPr>
              <a:t>public </a:t>
            </a:r>
            <a:r>
              <a:rPr lang="en-US" sz="2800" dirty="0">
                <a:latin typeface="Gill Sans MT" charset="0"/>
              </a:rPr>
              <a:t>key is (</a:t>
            </a:r>
            <a:r>
              <a:rPr lang="en-US" sz="2800" dirty="0" smtClean="0">
                <a:latin typeface="Gill Sans MT" charset="0"/>
              </a:rPr>
              <a:t>n=35,e=5).  </a:t>
            </a:r>
            <a:r>
              <a:rPr lang="en-US" sz="2800" dirty="0">
                <a:latin typeface="Gill Sans MT" charset="0"/>
              </a:rPr>
              <a:t>private key is (</a:t>
            </a:r>
            <a:r>
              <a:rPr lang="en-US" sz="2800" dirty="0" smtClean="0">
                <a:latin typeface="Gill Sans MT" charset="0"/>
              </a:rPr>
              <a:t>n=35,d=29).</a:t>
            </a:r>
          </a:p>
          <a:p>
            <a:pPr marL="514350" indent="-514350">
              <a:buFontTx/>
              <a:buAutoNum type="arabicPeriod"/>
            </a:pPr>
            <a:endParaRPr lang="en-US" sz="2800" dirty="0" smtClean="0">
              <a:latin typeface="Gill Sans MT" charset="0"/>
            </a:endParaRPr>
          </a:p>
          <a:p>
            <a:r>
              <a:rPr lang="en-US" sz="2800" dirty="0" smtClean="0">
                <a:latin typeface="Gill Sans MT" charset="0"/>
              </a:rPr>
              <a:t>We need to send m=12.</a:t>
            </a:r>
            <a:endParaRPr lang="en-US" sz="2800" dirty="0">
              <a:latin typeface="Gill Sans MT" charset="0"/>
            </a:endParaRPr>
          </a:p>
          <a:p>
            <a:r>
              <a:rPr lang="en-US" sz="2800" dirty="0" smtClean="0">
                <a:latin typeface="Gill Sans MT" charset="0"/>
              </a:rPr>
              <a:t>Encrypt:  c = 12</a:t>
            </a:r>
            <a:r>
              <a:rPr lang="en-US" sz="2800" baseline="30000" dirty="0" smtClean="0">
                <a:latin typeface="Gill Sans MT" charset="0"/>
              </a:rPr>
              <a:t>5</a:t>
            </a:r>
            <a:r>
              <a:rPr lang="en-US" sz="2800" dirty="0" smtClean="0">
                <a:latin typeface="Gill Sans MT" charset="0"/>
              </a:rPr>
              <a:t> % 35 = 17</a:t>
            </a:r>
          </a:p>
          <a:p>
            <a:r>
              <a:rPr lang="en-US" sz="2800" dirty="0" smtClean="0">
                <a:latin typeface="Gill Sans MT" charset="0"/>
              </a:rPr>
              <a:t>Decrypt:  m </a:t>
            </a:r>
            <a:r>
              <a:rPr lang="en-US" sz="2800" dirty="0">
                <a:latin typeface="Gill Sans MT" charset="0"/>
              </a:rPr>
              <a:t>= </a:t>
            </a:r>
            <a:r>
              <a:rPr lang="en-US" sz="2800" dirty="0" smtClean="0">
                <a:latin typeface="Gill Sans MT" charset="0"/>
              </a:rPr>
              <a:t>17</a:t>
            </a:r>
            <a:r>
              <a:rPr lang="en-US" sz="2800" baseline="30000" dirty="0" smtClean="0">
                <a:latin typeface="Gill Sans MT" charset="0"/>
              </a:rPr>
              <a:t>29</a:t>
            </a:r>
            <a:r>
              <a:rPr lang="en-US" sz="2800" dirty="0" smtClean="0"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% </a:t>
            </a:r>
            <a:r>
              <a:rPr lang="en-US" sz="2800" dirty="0" smtClean="0">
                <a:latin typeface="Gill Sans MT" charset="0"/>
              </a:rPr>
              <a:t>35 =12</a:t>
            </a:r>
            <a:endParaRPr lang="en-US" sz="2800" dirty="0">
              <a:latin typeface="Gill Sans MT" charset="0"/>
            </a:endParaRPr>
          </a:p>
        </p:txBody>
      </p:sp>
      <p:pic>
        <p:nvPicPr>
          <p:cNvPr id="50188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794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2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17828</TotalTime>
  <Words>2556</Words>
  <Application>Microsoft Office PowerPoint</Application>
  <PresentationFormat>On-screen Show (4:3)</PresentationFormat>
  <Paragraphs>651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 Unicode MS</vt:lpstr>
      <vt:lpstr>ＭＳ Ｐゴシック</vt:lpstr>
      <vt:lpstr>Arial</vt:lpstr>
      <vt:lpstr>Comic Sans MS</vt:lpstr>
      <vt:lpstr>Courier New</vt:lpstr>
      <vt:lpstr>Gill Sans MT</vt:lpstr>
      <vt:lpstr>Tahoma</vt:lpstr>
      <vt:lpstr>Times New Roman</vt:lpstr>
      <vt:lpstr>Wingdings</vt:lpstr>
      <vt:lpstr>Default Design</vt:lpstr>
      <vt:lpstr>PowerPoint Presentation</vt:lpstr>
      <vt:lpstr>Network security</vt:lpstr>
      <vt:lpstr>Cryptography</vt:lpstr>
      <vt:lpstr>Symmetric key cryptography</vt:lpstr>
      <vt:lpstr>Symmetric Key Cryptography</vt:lpstr>
      <vt:lpstr>A more sophisticated encryption approach</vt:lpstr>
      <vt:lpstr>Public key cryptography</vt:lpstr>
      <vt:lpstr>RSA Algorithm</vt:lpstr>
      <vt:lpstr>RSA Algorithm Example</vt:lpstr>
      <vt:lpstr>RSA Algorithm:  Soundness</vt:lpstr>
      <vt:lpstr>RSA Algorithm:  Property</vt:lpstr>
      <vt:lpstr>Chapter 8 roadmap</vt:lpstr>
      <vt:lpstr>Authentication</vt:lpstr>
      <vt:lpstr>Authentication</vt:lpstr>
      <vt:lpstr>Authentication: another try</vt:lpstr>
      <vt:lpstr>Authentication: another try</vt:lpstr>
      <vt:lpstr>Authentication: another try</vt:lpstr>
      <vt:lpstr>Authentication: another try</vt:lpstr>
      <vt:lpstr>Authentication: yet another try</vt:lpstr>
      <vt:lpstr>Authentication: yet another try</vt:lpstr>
      <vt:lpstr>Authentication: yet another try</vt:lpstr>
      <vt:lpstr>Authentication: ap5.0</vt:lpstr>
      <vt:lpstr>ap5.0: security hole</vt:lpstr>
      <vt:lpstr>ap5.0: security hole</vt:lpstr>
      <vt:lpstr>Chapter 8 roadmap</vt:lpstr>
      <vt:lpstr>Digital signatures </vt:lpstr>
      <vt:lpstr>Digital signatures </vt:lpstr>
      <vt:lpstr>Digital signatures </vt:lpstr>
      <vt:lpstr>Message digests</vt:lpstr>
      <vt:lpstr>Internet checksum: poor crypto hash function</vt:lpstr>
      <vt:lpstr>PowerPoint Presentation</vt:lpstr>
      <vt:lpstr>Hash function algorithms</vt:lpstr>
      <vt:lpstr>Recall: ap5.0 security hole</vt:lpstr>
      <vt:lpstr>Public-key certification</vt:lpstr>
      <vt:lpstr>Certification authorities</vt:lpstr>
      <vt:lpstr>Certification authorities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sultan</cp:lastModifiedBy>
  <cp:revision>682</cp:revision>
  <dcterms:created xsi:type="dcterms:W3CDTF">1999-10-08T19:08:27Z</dcterms:created>
  <dcterms:modified xsi:type="dcterms:W3CDTF">2018-05-14T23:24:18Z</dcterms:modified>
</cp:coreProperties>
</file>