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75" r:id="rId15"/>
    <p:sldId id="267" r:id="rId16"/>
    <p:sldId id="268" r:id="rId17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975-BE05-4954-95B7-222CBFE02A65}" type="datetimeFigureOut">
              <a:rPr lang="en-CA" smtClean="0"/>
              <a:pPr/>
              <a:t>2018-09-04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4C7-A28F-4ED4-836F-D76E2FDBCDC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66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975-BE05-4954-95B7-222CBFE02A65}" type="datetimeFigureOut">
              <a:rPr lang="en-CA" smtClean="0"/>
              <a:pPr/>
              <a:t>2018-09-04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4C7-A28F-4ED4-836F-D76E2FDBCDC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26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975-BE05-4954-95B7-222CBFE02A65}" type="datetimeFigureOut">
              <a:rPr lang="en-CA" smtClean="0"/>
              <a:pPr/>
              <a:t>2018-09-04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4C7-A28F-4ED4-836F-D76E2FDBCDC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6260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975-BE05-4954-95B7-222CBFE02A65}" type="datetimeFigureOut">
              <a:rPr lang="en-CA" smtClean="0"/>
              <a:pPr/>
              <a:t>2018-09-04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4C7-A28F-4ED4-836F-D76E2FDBCDC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79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975-BE05-4954-95B7-222CBFE02A65}" type="datetimeFigureOut">
              <a:rPr lang="en-CA" smtClean="0"/>
              <a:pPr/>
              <a:t>2018-09-04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4C7-A28F-4ED4-836F-D76E2FDBCDC8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950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975-BE05-4954-95B7-222CBFE02A65}" type="datetimeFigureOut">
              <a:rPr lang="en-CA" smtClean="0"/>
              <a:pPr/>
              <a:t>2018-09-04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4C7-A28F-4ED4-836F-D76E2FDBCDC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913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975-BE05-4954-95B7-222CBFE02A65}" type="datetimeFigureOut">
              <a:rPr lang="en-CA" smtClean="0"/>
              <a:pPr/>
              <a:t>2018-09-04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4C7-A28F-4ED4-836F-D76E2FDBCDC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19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975-BE05-4954-95B7-222CBFE02A65}" type="datetimeFigureOut">
              <a:rPr lang="en-CA" smtClean="0"/>
              <a:pPr/>
              <a:t>2018-09-04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4C7-A28F-4ED4-836F-D76E2FDBCDC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61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975-BE05-4954-95B7-222CBFE02A65}" type="datetimeFigureOut">
              <a:rPr lang="en-CA" smtClean="0"/>
              <a:pPr/>
              <a:t>2018-09-04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4C7-A28F-4ED4-836F-D76E2FDBCDC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88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975-BE05-4954-95B7-222CBFE02A65}" type="datetimeFigureOut">
              <a:rPr lang="en-CA" smtClean="0"/>
              <a:pPr/>
              <a:t>2018-09-04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4C7-A28F-4ED4-836F-D76E2FDBCDC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72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975-BE05-4954-95B7-222CBFE02A65}" type="datetimeFigureOut">
              <a:rPr lang="en-CA" smtClean="0"/>
              <a:pPr/>
              <a:t>2018-09-04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4C7-A28F-4ED4-836F-D76E2FDBCDC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86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975-BE05-4954-95B7-222CBFE02A65}" type="datetimeFigureOut">
              <a:rPr lang="en-CA" smtClean="0"/>
              <a:pPr/>
              <a:t>2018-09-04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4C7-A28F-4ED4-836F-D76E2FDBCDC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92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975-BE05-4954-95B7-222CBFE02A65}" type="datetimeFigureOut">
              <a:rPr lang="en-CA" smtClean="0"/>
              <a:pPr/>
              <a:t>2018-09-04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4C7-A28F-4ED4-836F-D76E2FDBCDC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70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975-BE05-4954-95B7-222CBFE02A65}" type="datetimeFigureOut">
              <a:rPr lang="en-CA" smtClean="0"/>
              <a:pPr/>
              <a:t>2018-09-04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4C7-A28F-4ED4-836F-D76E2FDBCDC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88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975-BE05-4954-95B7-222CBFE02A65}" type="datetimeFigureOut">
              <a:rPr lang="en-CA" smtClean="0"/>
              <a:pPr/>
              <a:t>2018-09-04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4C7-A28F-4ED4-836F-D76E2FDBCDC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19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E975-BE05-4954-95B7-222CBFE02A65}" type="datetimeFigureOut">
              <a:rPr lang="en-CA" smtClean="0"/>
              <a:pPr/>
              <a:t>2018-09-04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E54C7-A28F-4ED4-836F-D76E2FDBCDC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93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E975-BE05-4954-95B7-222CBFE02A65}" type="datetimeFigureOut">
              <a:rPr lang="en-CA" smtClean="0"/>
              <a:pPr/>
              <a:t>2018-09-04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5E54C7-A28F-4ED4-836F-D76E2FDBCDC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83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2bYinZ6RX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WGST 100-991: Introduction to Women’s and Gender Studies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Week 1: Wednesday, Sept 5/18</a:t>
            </a:r>
          </a:p>
          <a:p>
            <a:r>
              <a:rPr lang="en-CA" dirty="0"/>
              <a:t>Introductory Class</a:t>
            </a:r>
          </a:p>
        </p:txBody>
      </p:sp>
    </p:spTree>
    <p:extLst>
      <p:ext uri="{BB962C8B-B14F-4D97-AF65-F5344CB8AC3E}">
        <p14:creationId xmlns:p14="http://schemas.microsoft.com/office/powerpoint/2010/main" val="354554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2204-9E23-4FE9-A719-8DA72DF9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Determinants of Gender?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94E23-9233-4978-8A72-C814A0BF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are these social expectations universal, natural, or even desired?</a:t>
            </a:r>
          </a:p>
          <a:p>
            <a:r>
              <a:rPr lang="en-US" dirty="0"/>
              <a:t>Or are they simply subjective assumptions of how a person should be or portray themselves?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393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3563-079B-4770-81D5-C6A2F000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Sex and Gender-The Differences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0411-E097-4033-AE00-78B0BA4E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Look at your face in the mirror. You will see your biological aspects such as bone structure and facial features. These can be attributed to your sex.</a:t>
            </a:r>
          </a:p>
          <a:p>
            <a:r>
              <a:rPr lang="en-CA" dirty="0"/>
              <a:t>You will also see your choice in hair colouring, haircut, makeup, and piercings which may be influenced by societal expectations placed upon men and women.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932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B646-5238-4D10-AE02-16FA5070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Socialization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5CC1-C6E2-44BC-8D75-53E6EE03D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Definition: The life-long social learning a person undergoes to become a capable member of society.</a:t>
            </a:r>
          </a:p>
          <a:p>
            <a:r>
              <a:rPr lang="en-CA" dirty="0"/>
              <a:t>Primary Socialization: Learning that takes place in the early years of a person’s life that is crucial to the formation of an individual’s personality.</a:t>
            </a:r>
          </a:p>
          <a:p>
            <a:r>
              <a:rPr lang="en-CA" dirty="0"/>
              <a:t>Secondary Socialization: Learning that occurs after childhood, usually involving learning specific roles, norms, attitudes, or beliefs, and sometimes involving self-imposed learning.</a:t>
            </a:r>
          </a:p>
          <a:p>
            <a:r>
              <a:rPr lang="en-CA" dirty="0"/>
              <a:t>Anticipatory Socialization: Learning about and preparing for future roles, built on accumulated learning.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6772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23B9-54DD-4FC2-A975-5884B20D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Socialization, The Media Example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8A4B-1472-44F7-A917-AE1831C1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As Children and Young Adults:</a:t>
            </a:r>
          </a:p>
          <a:p>
            <a:r>
              <a:rPr lang="en-CA" dirty="0">
                <a:hlinkClick r:id="rId2"/>
              </a:rPr>
              <a:t>https://www.youtube.com/watch?v=w2bYinZ6RX0</a:t>
            </a:r>
            <a:endParaRPr lang="en-CA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308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0EC8-76C8-462E-92CC-D1823B7F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Socialization: The Disney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C4E2CD-5CA8-487A-9827-09A0E14E6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596668" cy="443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4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88C4-0E12-4710-93AE-F83FC8A8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Normative Expectations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2787-5513-4011-B235-1742885EB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Normative Expectations</a:t>
            </a:r>
            <a:r>
              <a:rPr lang="en-CA" dirty="0"/>
              <a:t>: elements that guide our behaviour and assessments of others .</a:t>
            </a:r>
          </a:p>
          <a:p>
            <a:r>
              <a:rPr lang="en-CA" dirty="0"/>
              <a:t>Serves as a tool in which people are ultimately measured in society.</a:t>
            </a:r>
          </a:p>
          <a:p>
            <a:r>
              <a:rPr lang="en-CA" dirty="0"/>
              <a:t>Reinforces the pressure to conform rather than celebrate diversity.</a:t>
            </a:r>
          </a:p>
          <a:p>
            <a:r>
              <a:rPr lang="en-CA" dirty="0"/>
              <a:t>People feel pressure to suppress non-stereotyped activities and characteristics in order to avoid being judged as deviant.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830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99A7-90DA-44EB-8A9A-9392283C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Normative Expectations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628D1-8656-4566-997D-F5B7DA1F4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Gender based normative expectations define cultural standards of masculinity and femininity.</a:t>
            </a:r>
          </a:p>
          <a:p>
            <a:r>
              <a:rPr lang="en-CA" dirty="0"/>
              <a:t>It creates a template on which to assess other people and roles for us to play in order to conform.</a:t>
            </a:r>
          </a:p>
          <a:p>
            <a:r>
              <a:rPr lang="en-CA" b="1" dirty="0"/>
              <a:t>Gender roles</a:t>
            </a:r>
            <a:r>
              <a:rPr lang="en-CA" dirty="0"/>
              <a:t>: a set of behavioural expectations based upon a person’s perceived gender. These roles are thought to influence they ways in which people are supposed to think, feel appear, and behave.</a:t>
            </a:r>
          </a:p>
          <a:p>
            <a:r>
              <a:rPr lang="en-CA" dirty="0"/>
              <a:t>https://www.youtube.com/watch?v=klgeo37QES0</a:t>
            </a:r>
          </a:p>
          <a:p>
            <a:r>
              <a:rPr lang="en-CA" b="1" dirty="0"/>
              <a:t>Sex roles</a:t>
            </a:r>
            <a:r>
              <a:rPr lang="en-CA" dirty="0"/>
              <a:t>: historically accepted idea that men and women behave differently due to their biological capacities in concert with learned behaviour deemed appropriate for their sex.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415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  <a:p>
            <a:r>
              <a:rPr lang="en-US" dirty="0"/>
              <a:t>About Me</a:t>
            </a:r>
          </a:p>
          <a:p>
            <a:r>
              <a:rPr lang="en-US" dirty="0"/>
              <a:t>About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D092-6E9F-43C2-8B65-0FE627BE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Sex and Gender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4567333-FCCE-48A9-803D-B5823BF81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887" y="1590261"/>
            <a:ext cx="8070574" cy="47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1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887C-5A7B-49B4-9C59-23C2BFF8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Definition of Sex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133BC-B8CF-441F-98A4-68FE57C0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Biological characteristics that are considered significant and distinguishing between males and females including the presence of ovaries or testes and external genitalia.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494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611B-397E-4C85-ACC8-2C85592A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Significance of Sex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91781-17FF-408C-8D33-67BB48A0D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you had been born a different sex? Think about how your life would be altered. Would you have a different job? Different friends?</a:t>
            </a:r>
          </a:p>
          <a:p>
            <a:r>
              <a:rPr lang="en-CA" dirty="0"/>
              <a:t>What would be the same? Perceptions? Activities? Hairstyle?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28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1449-4F32-4674-85D7-99C32683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Biological Determination of Sex?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3CFE6-DDA4-4787-A9D9-54EA1BE3C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fact, a surprisingly large proportion of infants are born with chromosomal or anatomical anomalies that make determination of their sex problematic.</a:t>
            </a:r>
          </a:p>
          <a:p>
            <a:r>
              <a:rPr lang="en-CA" dirty="0"/>
              <a:t>Approximately 4 percent of infants have some sex based anomalies which means they do not fit perfectly into the categories of male or female.</a:t>
            </a:r>
          </a:p>
          <a:p>
            <a:r>
              <a:rPr lang="en-CA" dirty="0"/>
              <a:t>Also, about 17 out of every 1000 newborns can be identified as intersexed (a person whose body combines a mixture of male and female physical markers or reproductive organs)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769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B52E-A81B-4FEF-B385-F384860E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Or Assigned Biological Determination of Sex?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8084C-0EE1-4525-B41B-7400A69F6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a situation arises that an infant is defined as intersexed the doctor and families seek to identify the dominant features of the infant and then assign the infant a sex (boy or girl).</a:t>
            </a:r>
          </a:p>
          <a:p>
            <a:r>
              <a:rPr lang="en-CA" dirty="0"/>
              <a:t>In short, human decisions and medical interventions can result in the recreation of the sex of the person.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467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D78E-E49D-4B20-8B63-7839F44C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Definition of Gender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B966-4FBE-4DF3-9493-FA4C37A1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system of social properties within society that constitutes people as different in socially significant ways and organizes relations on the basis of the difference.</a:t>
            </a:r>
          </a:p>
          <a:p>
            <a:r>
              <a:rPr lang="en-CA" dirty="0"/>
              <a:t>Also defined as personality traits and behavior patterns, understood to correlate with sex-based differences.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96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074A-0AD6-4069-A786-6923B100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Significance of Gender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4CAD-62D9-4217-91DB-4C6519305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certain social expectations that come with what sex a person is designated.</a:t>
            </a:r>
          </a:p>
          <a:p>
            <a:r>
              <a:rPr lang="en-US" dirty="0"/>
              <a:t>These social expectations are taught to us from the beginning of our lives until our end.</a:t>
            </a:r>
          </a:p>
          <a:p>
            <a:r>
              <a:rPr lang="en-US" dirty="0"/>
              <a:t>Those that meet these expectations are generally accepted, those that do not tend to be sanctioned or punished.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86028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754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WGST 100-991: Introduction to Women’s and Gender Studies</vt:lpstr>
      <vt:lpstr>Course Introduction</vt:lpstr>
      <vt:lpstr>Sex and Gender</vt:lpstr>
      <vt:lpstr>Introduction: Definition of Sex</vt:lpstr>
      <vt:lpstr>Introduction: Significance of Sex</vt:lpstr>
      <vt:lpstr>Introduction: Biological Determination of Sex?</vt:lpstr>
      <vt:lpstr>Introduction: Or Assigned Biological Determination of Sex?</vt:lpstr>
      <vt:lpstr>Introduction: Definition of Gender</vt:lpstr>
      <vt:lpstr>Introduction: Significance of Gender</vt:lpstr>
      <vt:lpstr>Introduction: Determinants of Gender?</vt:lpstr>
      <vt:lpstr>Introduction: Sex and Gender-The Differences</vt:lpstr>
      <vt:lpstr>Introduction: Socialization</vt:lpstr>
      <vt:lpstr>Introduction: Socialization, The Media Example</vt:lpstr>
      <vt:lpstr>Socialization: The Disney Example</vt:lpstr>
      <vt:lpstr>Introduction: Normative Expectations</vt:lpstr>
      <vt:lpstr>Introduction: Normative Expectations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Walters</dc:creator>
  <cp:lastModifiedBy>Jeff Walters</cp:lastModifiedBy>
  <cp:revision>64</cp:revision>
  <dcterms:created xsi:type="dcterms:W3CDTF">2014-09-18T12:35:00Z</dcterms:created>
  <dcterms:modified xsi:type="dcterms:W3CDTF">2018-09-04T14:50:31Z</dcterms:modified>
</cp:coreProperties>
</file>