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301" r:id="rId4"/>
    <p:sldId id="303" r:id="rId5"/>
    <p:sldId id="304" r:id="rId6"/>
    <p:sldId id="305" r:id="rId7"/>
    <p:sldId id="306" r:id="rId8"/>
    <p:sldId id="308" r:id="rId9"/>
    <p:sldId id="309" r:id="rId10"/>
    <p:sldId id="307" r:id="rId11"/>
    <p:sldId id="310" r:id="rId12"/>
    <p:sldId id="311" r:id="rId13"/>
    <p:sldId id="312" r:id="rId14"/>
    <p:sldId id="313" r:id="rId15"/>
    <p:sldId id="31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1" d="100"/>
          <a:sy n="81" d="100"/>
        </p:scale>
        <p:origin x="120" y="7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671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36548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8853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919047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3920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07009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443285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57995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36559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77111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71660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106762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96700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18829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89885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B71368-C217-4F23-944E-A96818A763CE}" type="datetimeFigureOut">
              <a:rPr lang="en-CA" smtClean="0"/>
              <a:pPr/>
              <a:t>03/10/2018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185092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B71368-C217-4F23-944E-A96818A763CE}" type="datetimeFigureOut">
              <a:rPr lang="en-CA" smtClean="0"/>
              <a:pPr/>
              <a:t>03/10/2018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885A7B-F377-43B5-9831-FAB8902F53CA}" type="slidenum">
              <a:rPr lang="en-CA" smtClean="0"/>
              <a:pPr/>
              <a:t>‹#›</a:t>
            </a:fld>
            <a:endParaRPr lang="en-CA"/>
          </a:p>
        </p:txBody>
      </p:sp>
    </p:spTree>
    <p:extLst>
      <p:ext uri="{BB962C8B-B14F-4D97-AF65-F5344CB8AC3E}">
        <p14:creationId xmlns:p14="http://schemas.microsoft.com/office/powerpoint/2010/main" val="4083939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WGST </a:t>
            </a:r>
            <a:r>
              <a:rPr lang="en-CA" dirty="0" smtClean="0"/>
              <a:t>100-991: </a:t>
            </a:r>
            <a:r>
              <a:rPr lang="en-CA" dirty="0"/>
              <a:t>Introduction to Women’s and Gender Studies</a:t>
            </a:r>
          </a:p>
        </p:txBody>
      </p:sp>
      <p:sp>
        <p:nvSpPr>
          <p:cNvPr id="3" name="Subtitle 2"/>
          <p:cNvSpPr>
            <a:spLocks noGrp="1"/>
          </p:cNvSpPr>
          <p:nvPr>
            <p:ph type="subTitle" idx="1"/>
          </p:nvPr>
        </p:nvSpPr>
        <p:spPr/>
        <p:txBody>
          <a:bodyPr/>
          <a:lstStyle/>
          <a:p>
            <a:r>
              <a:rPr lang="en-CA" dirty="0"/>
              <a:t>Week 5: </a:t>
            </a:r>
            <a:r>
              <a:rPr lang="en-CA" dirty="0" smtClean="0"/>
              <a:t>Wednesday</a:t>
            </a:r>
            <a:r>
              <a:rPr lang="en-CA" dirty="0" smtClean="0"/>
              <a:t>, </a:t>
            </a:r>
            <a:r>
              <a:rPr lang="en-CA" dirty="0"/>
              <a:t>Oct. </a:t>
            </a:r>
            <a:r>
              <a:rPr lang="en-CA" dirty="0" smtClean="0"/>
              <a:t>3/18</a:t>
            </a:r>
            <a:endParaRPr lang="en-CA" dirty="0"/>
          </a:p>
          <a:p>
            <a:r>
              <a:rPr lang="en-CA" dirty="0"/>
              <a:t>Construction of Sex and Gender: </a:t>
            </a:r>
            <a:r>
              <a:rPr lang="en-CA"/>
              <a:t>The </a:t>
            </a:r>
            <a:r>
              <a:rPr lang="en-CA" smtClean="0"/>
              <a:t>Waves Part III</a:t>
            </a:r>
            <a:endParaRPr lang="en-CA" dirty="0"/>
          </a:p>
          <a:p>
            <a:endParaRPr lang="en-CA" dirty="0"/>
          </a:p>
        </p:txBody>
      </p:sp>
    </p:spTree>
    <p:extLst>
      <p:ext uri="{BB962C8B-B14F-4D97-AF65-F5344CB8AC3E}">
        <p14:creationId xmlns:p14="http://schemas.microsoft.com/office/powerpoint/2010/main" val="1277349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Third Wave of Feminism: Gender Violence: Reclaiming Derogatory Terms</a:t>
            </a:r>
          </a:p>
        </p:txBody>
      </p:sp>
      <p:sp>
        <p:nvSpPr>
          <p:cNvPr id="3" name="Content Placeholder 2"/>
          <p:cNvSpPr>
            <a:spLocks noGrp="1"/>
          </p:cNvSpPr>
          <p:nvPr>
            <p:ph idx="1"/>
          </p:nvPr>
        </p:nvSpPr>
        <p:spPr/>
        <p:txBody>
          <a:bodyPr/>
          <a:lstStyle/>
          <a:p>
            <a:r>
              <a:rPr lang="en-US" dirty="0"/>
              <a:t>English-speakers continue to use words such as </a:t>
            </a:r>
            <a:r>
              <a:rPr lang="en-US" i="1" dirty="0"/>
              <a:t>spinster</a:t>
            </a:r>
            <a:r>
              <a:rPr lang="en-US" dirty="0"/>
              <a:t>, </a:t>
            </a:r>
            <a:r>
              <a:rPr lang="en-US" i="1" dirty="0"/>
              <a:t>bitch</a:t>
            </a:r>
            <a:r>
              <a:rPr lang="en-US" dirty="0"/>
              <a:t>, </a:t>
            </a:r>
            <a:r>
              <a:rPr lang="en-US" i="1" dirty="0"/>
              <a:t>whore</a:t>
            </a:r>
            <a:r>
              <a:rPr lang="en-US" dirty="0"/>
              <a:t>, and </a:t>
            </a:r>
            <a:r>
              <a:rPr lang="en-US" i="1" dirty="0"/>
              <a:t>cunt</a:t>
            </a:r>
            <a:r>
              <a:rPr lang="en-US" dirty="0"/>
              <a:t> to refer to women in derogatory ways.</a:t>
            </a:r>
          </a:p>
          <a:p>
            <a:r>
              <a:rPr lang="en-US" dirty="0"/>
              <a:t>But also other negative gender words such as queer, fag, and homo.</a:t>
            </a:r>
          </a:p>
          <a:p>
            <a:r>
              <a:rPr lang="en-US" dirty="0"/>
              <a:t>Goal to co-opt the words, make it their own and, thus reduce the stigma of them.</a:t>
            </a:r>
          </a:p>
          <a:p>
            <a:r>
              <a:rPr lang="en-US" dirty="0"/>
              <a:t>This is done through de-constructing them and socializing future generations on the tenor of words.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of Feminism: In Canada</a:t>
            </a:r>
          </a:p>
        </p:txBody>
      </p:sp>
      <p:sp>
        <p:nvSpPr>
          <p:cNvPr id="3" name="Content Placeholder 2"/>
          <p:cNvSpPr>
            <a:spLocks noGrp="1"/>
          </p:cNvSpPr>
          <p:nvPr>
            <p:ph idx="1"/>
          </p:nvPr>
        </p:nvSpPr>
        <p:spPr/>
        <p:txBody>
          <a:bodyPr/>
          <a:lstStyle/>
          <a:p>
            <a:r>
              <a:rPr lang="en-US" dirty="0"/>
              <a:t>Took on the race issues that have permeated Canadian culture.</a:t>
            </a:r>
          </a:p>
          <a:p>
            <a:r>
              <a:rPr lang="en-US" dirty="0"/>
              <a:t>Canada prides itself on multiculturalism.</a:t>
            </a:r>
          </a:p>
          <a:p>
            <a:r>
              <a:rPr lang="en-US" dirty="0"/>
              <a:t>However, just because one labels itself multicultural does not wipe clean all racial issues.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of Feminism: In Canada (Aboriginal)</a:t>
            </a:r>
          </a:p>
        </p:txBody>
      </p:sp>
      <p:sp>
        <p:nvSpPr>
          <p:cNvPr id="3" name="Content Placeholder 2"/>
          <p:cNvSpPr>
            <a:spLocks noGrp="1"/>
          </p:cNvSpPr>
          <p:nvPr>
            <p:ph idx="1"/>
          </p:nvPr>
        </p:nvSpPr>
        <p:spPr/>
        <p:txBody>
          <a:bodyPr/>
          <a:lstStyle/>
          <a:p>
            <a:r>
              <a:rPr lang="en-US" dirty="0"/>
              <a:t>Based around the amended 1951 Indian Act.</a:t>
            </a:r>
          </a:p>
          <a:p>
            <a:r>
              <a:rPr lang="en-US" dirty="0"/>
              <a:t>The status of “Indian” was conferred upon persons whose father was a status Indian.</a:t>
            </a:r>
          </a:p>
          <a:p>
            <a:r>
              <a:rPr lang="en-US" dirty="0"/>
              <a:t>A native man always passed on his status to his wife and children (whether she was Aboriginal or not), while a native woman who married a non-native lost her own status and could not pass on her status to her children.</a:t>
            </a:r>
          </a:p>
          <a:p>
            <a:r>
              <a:rPr lang="en-US" dirty="0"/>
              <a:t>the Indian Act was amended to address unequal treatment of native women with Bill C-31 which allowed the return of Native Status to those who had lost it.</a:t>
            </a:r>
          </a:p>
          <a:p>
            <a:r>
              <a:rPr lang="en-US" dirty="0"/>
              <a:t>Native Women’s  Association of Canada.</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of Feminism: In Canada (Aboriginal)</a:t>
            </a:r>
          </a:p>
        </p:txBody>
      </p:sp>
      <p:pic>
        <p:nvPicPr>
          <p:cNvPr id="4" name="Content Placeholder 3" descr="stolen-sisters.jpg"/>
          <p:cNvPicPr>
            <a:picLocks noGrp="1" noChangeAspect="1"/>
          </p:cNvPicPr>
          <p:nvPr>
            <p:ph idx="1"/>
          </p:nvPr>
        </p:nvPicPr>
        <p:blipFill>
          <a:blip r:embed="rId2" cstate="print"/>
          <a:stretch>
            <a:fillRect/>
          </a:stretch>
        </p:blipFill>
        <p:spPr>
          <a:xfrm>
            <a:off x="2259013" y="2160588"/>
            <a:ext cx="5434012" cy="388143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of Feminism: In Canada (Black)</a:t>
            </a:r>
          </a:p>
        </p:txBody>
      </p:sp>
      <p:sp>
        <p:nvSpPr>
          <p:cNvPr id="3" name="Content Placeholder 2"/>
          <p:cNvSpPr>
            <a:spLocks noGrp="1"/>
          </p:cNvSpPr>
          <p:nvPr>
            <p:ph idx="1"/>
          </p:nvPr>
        </p:nvSpPr>
        <p:spPr/>
        <p:txBody>
          <a:bodyPr/>
          <a:lstStyle/>
          <a:p>
            <a:r>
              <a:rPr lang="en-US" dirty="0"/>
              <a:t>The mainstream history of the first and second waves is problematic insofar as their struggles to enable women to leave their homes and partake in the </a:t>
            </a:r>
            <a:r>
              <a:rPr lang="en-US" dirty="0" err="1"/>
              <a:t>labour</a:t>
            </a:r>
            <a:r>
              <a:rPr lang="en-US" dirty="0"/>
              <a:t> force ignored that certain women had always worked to support their families.</a:t>
            </a:r>
          </a:p>
          <a:p>
            <a:r>
              <a:rPr lang="en-US" dirty="0"/>
              <a:t>Though the “double burden” of work and household </a:t>
            </a:r>
            <a:r>
              <a:rPr lang="en-US" dirty="0" err="1"/>
              <a:t>labour</a:t>
            </a:r>
            <a:r>
              <a:rPr lang="en-US" dirty="0"/>
              <a:t> that would be an important element of feminism in its second wave, had long been present for black women, who were also less likely to be paid fairly.</a:t>
            </a:r>
          </a:p>
          <a:p>
            <a:r>
              <a:rPr lang="en-US" dirty="0"/>
              <a:t>Canadian Negro Women’s Association in 1951 evolved to the Congress of Black Women.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of Feminism: In Canada (Black)</a:t>
            </a:r>
          </a:p>
        </p:txBody>
      </p:sp>
      <p:pic>
        <p:nvPicPr>
          <p:cNvPr id="4" name="Content Placeholder 3" descr="Black%20History%202016%20flyer%20B.jpg"/>
          <p:cNvPicPr>
            <a:picLocks noGrp="1" noChangeAspect="1"/>
          </p:cNvPicPr>
          <p:nvPr>
            <p:ph idx="1"/>
          </p:nvPr>
        </p:nvPicPr>
        <p:blipFill>
          <a:blip r:embed="rId2" cstate="print"/>
          <a:stretch>
            <a:fillRect/>
          </a:stretch>
        </p:blipFill>
        <p:spPr>
          <a:xfrm>
            <a:off x="2438399" y="2160588"/>
            <a:ext cx="5076497" cy="438735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of Feminism</a:t>
            </a:r>
          </a:p>
        </p:txBody>
      </p:sp>
      <p:sp>
        <p:nvSpPr>
          <p:cNvPr id="3" name="Content Placeholder 2"/>
          <p:cNvSpPr>
            <a:spLocks noGrp="1"/>
          </p:cNvSpPr>
          <p:nvPr>
            <p:ph idx="1"/>
          </p:nvPr>
        </p:nvSpPr>
        <p:spPr/>
        <p:txBody>
          <a:bodyPr/>
          <a:lstStyle/>
          <a:p>
            <a:r>
              <a:rPr lang="en-US" dirty="0"/>
              <a:t>Recognizes that being a woman intersects with other statuses such as class, sexual orientation, and ethnicity.</a:t>
            </a:r>
          </a:p>
          <a:p>
            <a:r>
              <a:rPr lang="en-US" dirty="0"/>
              <a:t>Thus Feminism must address a broad range of issues.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of Feminism</a:t>
            </a:r>
          </a:p>
        </p:txBody>
      </p:sp>
      <p:sp>
        <p:nvSpPr>
          <p:cNvPr id="3" name="Content Placeholder 2"/>
          <p:cNvSpPr>
            <a:spLocks noGrp="1"/>
          </p:cNvSpPr>
          <p:nvPr>
            <p:ph idx="1"/>
          </p:nvPr>
        </p:nvSpPr>
        <p:spPr/>
        <p:txBody>
          <a:bodyPr/>
          <a:lstStyle/>
          <a:p>
            <a:r>
              <a:rPr lang="en-US" dirty="0"/>
              <a:t>Term created by Rebecca Walker in her article in S. Magazine in 1992.</a:t>
            </a:r>
          </a:p>
          <a:p>
            <a:r>
              <a:rPr lang="en-US" dirty="0"/>
              <a:t>Catalyst was the Clarence Thomas Supreme Court confirmation hearings.</a:t>
            </a:r>
          </a:p>
          <a:p>
            <a:r>
              <a:rPr lang="en-US" dirty="0"/>
              <a:t>“To be a feminist is to integrate an ideology of equality and female empowerment into the very fiber of life. It is to search for personal clarity in the midst of systemic destruction, to join in sisterhood with women when often we are divided, to understand power structures with the intention of challenging them.”</a:t>
            </a:r>
            <a:endParaRPr lang="en-US" baseline="300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of Feminism</a:t>
            </a:r>
          </a:p>
        </p:txBody>
      </p:sp>
      <p:pic>
        <p:nvPicPr>
          <p:cNvPr id="4" name="Content Placeholder 3" descr="220px-Rebeccawalker.jpg"/>
          <p:cNvPicPr>
            <a:picLocks noGrp="1" noChangeAspect="1"/>
          </p:cNvPicPr>
          <p:nvPr>
            <p:ph idx="1"/>
          </p:nvPr>
        </p:nvPicPr>
        <p:blipFill>
          <a:blip r:embed="rId2" cstate="print"/>
          <a:stretch>
            <a:fillRect/>
          </a:stretch>
        </p:blipFill>
        <p:spPr>
          <a:xfrm>
            <a:off x="2081048" y="2175641"/>
            <a:ext cx="5738649" cy="4298731"/>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of Feminism</a:t>
            </a:r>
          </a:p>
        </p:txBody>
      </p:sp>
      <p:pic>
        <p:nvPicPr>
          <p:cNvPr id="4" name="Content Placeholder 3" descr="MTE5NTU2MzE2Mzg2OTg1NDgz.jpg"/>
          <p:cNvPicPr>
            <a:picLocks noGrp="1" noChangeAspect="1"/>
          </p:cNvPicPr>
          <p:nvPr>
            <p:ph idx="1"/>
          </p:nvPr>
        </p:nvPicPr>
        <p:blipFill>
          <a:blip r:embed="rId2" cstate="print"/>
          <a:stretch>
            <a:fillRect/>
          </a:stretch>
        </p:blipFill>
        <p:spPr>
          <a:xfrm>
            <a:off x="2417379" y="2039007"/>
            <a:ext cx="5423338" cy="443536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of Feminism</a:t>
            </a:r>
          </a:p>
        </p:txBody>
      </p:sp>
      <p:pic>
        <p:nvPicPr>
          <p:cNvPr id="4" name="Content Placeholder 3" descr="Ms1992MayJuneWeb.gif"/>
          <p:cNvPicPr>
            <a:picLocks noGrp="1" noChangeAspect="1"/>
          </p:cNvPicPr>
          <p:nvPr>
            <p:ph idx="1"/>
          </p:nvPr>
        </p:nvPicPr>
        <p:blipFill>
          <a:blip r:embed="rId2" cstate="print"/>
          <a:stretch>
            <a:fillRect/>
          </a:stretch>
        </p:blipFill>
        <p:spPr>
          <a:xfrm>
            <a:off x="2732690" y="2160588"/>
            <a:ext cx="4960882" cy="451348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of Feminism: Gender Violence</a:t>
            </a:r>
          </a:p>
        </p:txBody>
      </p:sp>
      <p:sp>
        <p:nvSpPr>
          <p:cNvPr id="3" name="Content Placeholder 2"/>
          <p:cNvSpPr>
            <a:spLocks noGrp="1"/>
          </p:cNvSpPr>
          <p:nvPr>
            <p:ph idx="1"/>
          </p:nvPr>
        </p:nvSpPr>
        <p:spPr/>
        <p:txBody>
          <a:bodyPr/>
          <a:lstStyle/>
          <a:p>
            <a:r>
              <a:rPr lang="en-US" dirty="0"/>
              <a:t>a central issue for third-wave feminists.</a:t>
            </a:r>
          </a:p>
          <a:p>
            <a:r>
              <a:rPr lang="en-US" dirty="0"/>
              <a:t>Organizations such as V-Day have formed with the goal of ending gender violence, and artistic expressions such as Eve </a:t>
            </a:r>
            <a:r>
              <a:rPr lang="en-US" dirty="0" err="1"/>
              <a:t>Ensler’s</a:t>
            </a:r>
            <a:r>
              <a:rPr lang="en-US" dirty="0"/>
              <a:t> </a:t>
            </a:r>
            <a:r>
              <a:rPr lang="en-US" i="1" dirty="0"/>
              <a:t>The Vagina Monologues</a:t>
            </a:r>
            <a:r>
              <a:rPr lang="en-US" dirty="0"/>
              <a:t> have generated awareness and action around issues relating to women's sexuality.</a:t>
            </a:r>
          </a:p>
          <a:p>
            <a:r>
              <a:rPr lang="en-US" dirty="0"/>
              <a:t>Take Back the Night and </a:t>
            </a:r>
            <a:r>
              <a:rPr lang="en-US" dirty="0" err="1"/>
              <a:t>Slutwalk</a:t>
            </a:r>
            <a:r>
              <a:rPr lang="en-US" dirty="0"/>
              <a:t>.</a:t>
            </a:r>
          </a:p>
          <a:p>
            <a:r>
              <a:rPr lang="en-US" dirty="0"/>
              <a:t>Transgender violence becomes a topic of discussion for the first time, a response to the “gay bashing” fad in the 1980’s.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of Feminism: Gender Violence</a:t>
            </a:r>
          </a:p>
        </p:txBody>
      </p:sp>
      <p:pic>
        <p:nvPicPr>
          <p:cNvPr id="4" name="Content Placeholder 3" descr="slutwalk.png"/>
          <p:cNvPicPr>
            <a:picLocks noGrp="1" noChangeAspect="1"/>
          </p:cNvPicPr>
          <p:nvPr>
            <p:ph idx="1"/>
          </p:nvPr>
        </p:nvPicPr>
        <p:blipFill>
          <a:blip r:embed="rId2" cstate="print"/>
          <a:stretch>
            <a:fillRect/>
          </a:stretch>
        </p:blipFill>
        <p:spPr>
          <a:xfrm>
            <a:off x="1741488" y="2160588"/>
            <a:ext cx="6469062" cy="38814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of Feminism: Gender Violence</a:t>
            </a:r>
          </a:p>
        </p:txBody>
      </p:sp>
      <p:pic>
        <p:nvPicPr>
          <p:cNvPr id="4" name="Content Placeholder 3" descr="imagesB9YKGV53.jpg"/>
          <p:cNvPicPr>
            <a:picLocks noGrp="1" noChangeAspect="1"/>
          </p:cNvPicPr>
          <p:nvPr>
            <p:ph idx="1"/>
          </p:nvPr>
        </p:nvPicPr>
        <p:blipFill>
          <a:blip r:embed="rId2" cstate="print"/>
          <a:stretch>
            <a:fillRect/>
          </a:stretch>
        </p:blipFill>
        <p:spPr>
          <a:xfrm>
            <a:off x="2165131" y="2343806"/>
            <a:ext cx="5707117" cy="3867807"/>
          </a:xfr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887</TotalTime>
  <Words>620</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WGST 100-991: Introduction to Women’s and Gender Studies</vt:lpstr>
      <vt:lpstr>Third Wave of Feminism</vt:lpstr>
      <vt:lpstr>Third Wave of Feminism</vt:lpstr>
      <vt:lpstr>Third Wave of Feminism</vt:lpstr>
      <vt:lpstr>Third Wave of Feminism</vt:lpstr>
      <vt:lpstr>Third Wave of Feminism</vt:lpstr>
      <vt:lpstr>Third Wave of Feminism: Gender Violence</vt:lpstr>
      <vt:lpstr>Third Wave of Feminism: Gender Violence</vt:lpstr>
      <vt:lpstr>Third Wave of Feminism: Gender Violence</vt:lpstr>
      <vt:lpstr>Third Wave of Feminism: Gender Violence: Reclaiming Derogatory Terms</vt:lpstr>
      <vt:lpstr>Third Wave of Feminism: In Canada</vt:lpstr>
      <vt:lpstr>Third Wave of Feminism: In Canada (Aboriginal)</vt:lpstr>
      <vt:lpstr>Third Wave of Feminism: In Canada (Aboriginal)</vt:lpstr>
      <vt:lpstr>Third Wave of Feminism: In Canada (Black)</vt:lpstr>
      <vt:lpstr>Third Wave of Feminism: In Canada (Black)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SOST 110-050 Introduction to Mass Media</dc:title>
  <dc:creator>Jeff Walters</dc:creator>
  <cp:lastModifiedBy>Jeffrey Walters</cp:lastModifiedBy>
  <cp:revision>171</cp:revision>
  <dcterms:created xsi:type="dcterms:W3CDTF">2014-07-02T13:02:12Z</dcterms:created>
  <dcterms:modified xsi:type="dcterms:W3CDTF">2018-10-04T02:18:40Z</dcterms:modified>
</cp:coreProperties>
</file>