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2" r:id="rId3"/>
    <p:sldId id="323" r:id="rId4"/>
    <p:sldId id="324" r:id="rId5"/>
    <p:sldId id="325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4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5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4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9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28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1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6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0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1368-C217-4F23-944E-A96818A763CE}" type="datetimeFigureOut">
              <a:rPr lang="en-CA" smtClean="0"/>
              <a:pPr/>
              <a:t>2018-10-10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1OI9B0VS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mL1-k1U0aY&amp;t=266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WGST 100-991: Introduction to Women’s and Gender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Week 5: Friday, Oct. 5/18</a:t>
            </a:r>
          </a:p>
          <a:p>
            <a:r>
              <a:rPr lang="en-CA" dirty="0"/>
              <a:t>Construction of Sex and Gender: The Waves</a:t>
            </a:r>
          </a:p>
          <a:p>
            <a:r>
              <a:rPr lang="en-CA" dirty="0"/>
              <a:t>Gendered Identities: The Culture of Masculinity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3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193-E43E-4621-83B7-5B65AB9B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of Masculinity: Gender Identity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4AF5-1BF9-429B-AD5B-F73DBE75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Gender stereotypes are not mere neutral descriptors of behavior, they can also be prescriptive.</a:t>
            </a:r>
          </a:p>
          <a:p>
            <a:r>
              <a:rPr lang="en-CA" dirty="0"/>
              <a:t>As prescriptive descriptors, stereotypes not only indicate what masculine people </a:t>
            </a:r>
            <a:r>
              <a:rPr lang="en-CA" b="1" i="1" dirty="0"/>
              <a:t>are like </a:t>
            </a:r>
            <a:r>
              <a:rPr lang="en-CA" dirty="0"/>
              <a:t>but also create expectations about what people </a:t>
            </a:r>
            <a:r>
              <a:rPr lang="en-CA" b="1" i="1" dirty="0"/>
              <a:t>should be like</a:t>
            </a:r>
            <a:r>
              <a:rPr lang="en-CA" dirty="0"/>
              <a:t>.</a:t>
            </a:r>
          </a:p>
          <a:p>
            <a:r>
              <a:rPr lang="en-CA" dirty="0"/>
              <a:t>Thus, stereotypes are </a:t>
            </a:r>
            <a:r>
              <a:rPr lang="en-CA" b="1" dirty="0"/>
              <a:t>normative expectations.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41-FF5D-4CE3-95A6-FD1F2386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Culture of Masculinity: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68F3-F307-4207-8AFF-18279C93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Masculinity</a:t>
            </a:r>
            <a:r>
              <a:rPr lang="en-CA" dirty="0"/>
              <a:t>: term used to describe the qualities of men.</a:t>
            </a:r>
          </a:p>
          <a:p>
            <a:r>
              <a:rPr lang="en-CA" dirty="0"/>
              <a:t>Often described as the “opposite” of femininity and essentially composed of imagined gender differences.</a:t>
            </a:r>
          </a:p>
          <a:p>
            <a:r>
              <a:rPr lang="en-CA" dirty="0"/>
              <a:t>But, their very dichotomy nature also helps shape each other and offers clarity for understanding what is a man.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08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17F-049A-43D6-8F91-4792F7BB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Culture of Masculinity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1E63-0296-4B2E-A2F9-CFC0DE4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culture of masculinity in Western Society?</a:t>
            </a:r>
          </a:p>
          <a:p>
            <a:r>
              <a:rPr lang="en-CA" dirty="0"/>
              <a:t>Documentary:</a:t>
            </a:r>
          </a:p>
          <a:p>
            <a:r>
              <a:rPr lang="en-CA" dirty="0"/>
              <a:t>Newsom. 2015. </a:t>
            </a:r>
            <a:r>
              <a:rPr lang="en-CA" b="1" i="1" dirty="0"/>
              <a:t>The Mask You Live In.</a:t>
            </a:r>
          </a:p>
          <a:p>
            <a:endParaRPr lang="en-CA" b="1" i="1" dirty="0"/>
          </a:p>
          <a:p>
            <a:r>
              <a:rPr lang="en-CA" dirty="0">
                <a:hlinkClick r:id="rId2"/>
              </a:rPr>
              <a:t>https://www.youtube.com/watch?v=I1OI9B0VSlA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4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6257-2920-46CE-910F-10D703DB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(25%)-Wednesday, Oct 17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2B47-7388-4214-9DB1-B0B0125F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Sections:</a:t>
            </a:r>
          </a:p>
          <a:p>
            <a:r>
              <a:rPr lang="en-US" dirty="0"/>
              <a:t>1. Multiple Choice-25 questions worth 1 mark each (25 marks total)</a:t>
            </a:r>
          </a:p>
          <a:p>
            <a:r>
              <a:rPr lang="en-US" dirty="0"/>
              <a:t>2. Short Answer-7 questions, you pick 5 to answer, worth 5 marks each (25 marks)</a:t>
            </a:r>
          </a:p>
          <a:p>
            <a:r>
              <a:rPr lang="en-US" dirty="0"/>
              <a:t>You are responsible for all information presented in the lectures up until this point (and </a:t>
            </a:r>
            <a:r>
              <a:rPr lang="en-US"/>
              <a:t>including tonight).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3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C43E-9D9E-43AF-8684-87BC1080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Waves: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D393-8702-4A6C-B620-8F42F473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First Wave:</a:t>
            </a:r>
          </a:p>
          <a:p>
            <a:r>
              <a:rPr lang="en-CA" dirty="0"/>
              <a:t>-Maternal feminism</a:t>
            </a:r>
          </a:p>
          <a:p>
            <a:r>
              <a:rPr lang="en-CA" dirty="0"/>
              <a:t>-The right to participate in public life</a:t>
            </a:r>
          </a:p>
          <a:p>
            <a:r>
              <a:rPr lang="en-CA" dirty="0"/>
              <a:t>Voting and personhood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0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C72C-3054-41F0-A62D-8202C1EC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Waves: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8D8D-2FFA-4C5F-84F9-F5552731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Second Wave:</a:t>
            </a:r>
          </a:p>
          <a:p>
            <a:r>
              <a:rPr lang="en-CA" dirty="0"/>
              <a:t>-equal opportunities</a:t>
            </a:r>
          </a:p>
          <a:p>
            <a:r>
              <a:rPr lang="en-CA" dirty="0"/>
              <a:t>-reproductive Freedoms</a:t>
            </a:r>
          </a:p>
          <a:p>
            <a:r>
              <a:rPr lang="en-CA" dirty="0"/>
              <a:t>-solutions to violence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0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6E58-D7E5-4962-B2C5-E7B3BE7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Waves: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08CA-97CF-4CAA-858F-4372934C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Third Wave: </a:t>
            </a:r>
          </a:p>
          <a:p>
            <a:r>
              <a:rPr lang="en-CA" dirty="0"/>
              <a:t>-Expansion of the term Feminism</a:t>
            </a:r>
          </a:p>
          <a:p>
            <a:r>
              <a:rPr lang="en-CA" dirty="0"/>
              <a:t>-Gendered violence</a:t>
            </a:r>
          </a:p>
          <a:p>
            <a:r>
              <a:rPr lang="en-CA" dirty="0"/>
              <a:t>-Recapturing words (linguistics)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29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F82-409F-4D83-BB16-7FAEFF7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Wave of Feminism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82D5-86AD-4783-80AB-5CFE662F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coined by Jennifer Baumgartner in 2008.</a:t>
            </a:r>
          </a:p>
          <a:p>
            <a:r>
              <a:rPr lang="en-US" dirty="0"/>
              <a:t>Connected through technology as the vehicle of change.</a:t>
            </a:r>
          </a:p>
          <a:p>
            <a:r>
              <a:rPr lang="en-US" dirty="0"/>
              <a:t>Combines politics, psychology, and spirituality in an overarching vision of change.“</a:t>
            </a:r>
            <a:endParaRPr lang="en-US" baseline="30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8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42CD-A453-4F67-A5C8-4F1038C2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Wave of Feminism: Technology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78D8-9040-4666-9D93-998AE53B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“Online Feminism.”</a:t>
            </a:r>
          </a:p>
          <a:p>
            <a:r>
              <a:rPr lang="en-US" dirty="0"/>
              <a:t>uses Facebook, Twitter, Instagram, YouTube, Tumblr, and other forms of social media to discuss, uplift, and activate gender equality and social justice.</a:t>
            </a:r>
          </a:p>
          <a:p>
            <a:r>
              <a:rPr lang="en-US" dirty="0"/>
              <a:t>The internet has created a ‘call-out’ culture, in which sexism or misogyny can be ‘called out’ and challenged.</a:t>
            </a:r>
          </a:p>
          <a:p>
            <a:r>
              <a:rPr lang="en-US" dirty="0"/>
              <a:t>Example: #</a:t>
            </a:r>
            <a:r>
              <a:rPr lang="en-US" dirty="0" err="1"/>
              <a:t>metoo</a:t>
            </a:r>
            <a:r>
              <a:rPr lang="en-US" dirty="0"/>
              <a:t> Movement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https://www.youtube.com/watch?v=8mL1-k1U0aY&amp;t=266s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13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9644-A2FA-4B0F-9C9C-773DB0D4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Wave of Feminism: Redefining Feminism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A2C-4761-49B1-8DCF-01C39590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realization that feminism includes individuals who are uncomfortable with the word "feminism" itself, due to the "assumptions of a gender binary and exclusionary subtext: 'for women only.’</a:t>
            </a:r>
          </a:p>
          <a:p>
            <a:r>
              <a:rPr lang="en-US" dirty="0"/>
              <a:t>Repudiates Radical Feminism because of this.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8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FE11-3882-4B74-8B57-B30E0228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Culture of Masculinity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6F0ECB-6BE1-45AF-9076-1F68190BB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91" y="2076182"/>
            <a:ext cx="8257735" cy="42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8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</TotalTime>
  <Words>477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WGST 100-991: Introduction to Women’s and Gender Studies</vt:lpstr>
      <vt:lpstr>Midterm (25%)-Wednesday, Oct 17</vt:lpstr>
      <vt:lpstr>The Waves: Recap</vt:lpstr>
      <vt:lpstr>The Waves: Recap</vt:lpstr>
      <vt:lpstr>The Waves: Recap</vt:lpstr>
      <vt:lpstr>Fourth Wave of Feminism</vt:lpstr>
      <vt:lpstr>Fourth Wave of Feminism: Technology</vt:lpstr>
      <vt:lpstr>Fourth Wave of Feminism: Redefining Feminism</vt:lpstr>
      <vt:lpstr>The Culture of Masculinity</vt:lpstr>
      <vt:lpstr>Culture of Masculinity: Gender Identity</vt:lpstr>
      <vt:lpstr>Culture of Masculinity: Introduction</vt:lpstr>
      <vt:lpstr>The Culture of Masculinity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SOST 110-050 Introduction to Mass Media</dc:title>
  <dc:creator>Jeff Walters</dc:creator>
  <cp:lastModifiedBy>Jeff Walters</cp:lastModifiedBy>
  <cp:revision>181</cp:revision>
  <dcterms:created xsi:type="dcterms:W3CDTF">2014-07-02T13:02:12Z</dcterms:created>
  <dcterms:modified xsi:type="dcterms:W3CDTF">2018-10-10T22:28:28Z</dcterms:modified>
</cp:coreProperties>
</file>